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316" r:id="rId4"/>
    <p:sldId id="324" r:id="rId5"/>
    <p:sldId id="317" r:id="rId6"/>
    <p:sldId id="325" r:id="rId7"/>
    <p:sldId id="318" r:id="rId8"/>
    <p:sldId id="319" r:id="rId9"/>
    <p:sldId id="320" r:id="rId10"/>
    <p:sldId id="321" r:id="rId11"/>
    <p:sldId id="322" r:id="rId12"/>
    <p:sldId id="323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5DC3-465D-BA41-8643-CE2B70344AE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955B-ACB3-8C44-BFDC-45E040C2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C6C04FD-4226-F347-91BC-54E49A3B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075" y="2387229"/>
            <a:ext cx="6299369" cy="1350411"/>
          </a:xfrm>
        </p:spPr>
        <p:txBody>
          <a:bodyPr>
            <a:normAutofit/>
          </a:bodyPr>
          <a:lstStyle/>
          <a:p>
            <a:r>
              <a:rPr lang="en-GB" sz="2900" b="1" spc="40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WP without a WP team?</a:t>
            </a:r>
            <a:endParaRPr lang="en-US" sz="2700" spc="4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791EDA-3090-1D48-94D0-4AC6E1DAA730}"/>
              </a:ext>
            </a:extLst>
          </p:cNvPr>
          <p:cNvSpPr txBox="1">
            <a:spLocks/>
          </p:cNvSpPr>
          <p:nvPr/>
        </p:nvSpPr>
        <p:spPr>
          <a:xfrm>
            <a:off x="5963478" y="305944"/>
            <a:ext cx="264161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www.heloa.ac.uk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658D92-9FF1-4248-8CFF-923C83F2FFF6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2524272" cy="252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Registered Charity numbers: 1182953 (England &amp; Wales) and SC050285 (Scotland)</a:t>
            </a:r>
            <a:endParaRPr lang="en-GB" sz="1000" spc="1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95180E8-764E-EA4E-A955-B885938C6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07" y="1036818"/>
            <a:ext cx="5545306" cy="13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320" y="1319836"/>
            <a:ext cx="6302414" cy="87140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Our challenges </a:t>
            </a: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907" y="2966828"/>
            <a:ext cx="3491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Recruitment vs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WP specific knowledge and training (disparate team often from non-HE backgrounds)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Picture 9" descr="\\FS-LM\Data\Business Development\Domestic Student Recruitment ALL\Marketing\Branding\Logo\UniLaw_Secondary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8" y="1993417"/>
            <a:ext cx="1102995" cy="86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09183" y="2966828"/>
            <a:ext cx="3326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Embedding an evaluation ethos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Optics of ‘WP’ vs ‘recruitment’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2" y="2059482"/>
            <a:ext cx="2238118" cy="8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71" y="1273282"/>
            <a:ext cx="8040875" cy="1110232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Takeaways: how can you streamline your WP/SR work?</a:t>
            </a:r>
            <a:endParaRPr lang="en-US" sz="32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022" y="2544016"/>
            <a:ext cx="6438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Recording and collection of data and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of sector organisations such as HELOA</a:t>
            </a:r>
          </a:p>
        </p:txBody>
      </p:sp>
    </p:spTree>
    <p:extLst>
      <p:ext uri="{BB962C8B-B14F-4D97-AF65-F5344CB8AC3E}">
        <p14:creationId xmlns:p14="http://schemas.microsoft.com/office/powerpoint/2010/main" val="26515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51" y="1328733"/>
            <a:ext cx="6302414" cy="1148112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BREAKOUT </a:t>
            </a:r>
            <a:r>
              <a:rPr lang="en-GB" sz="4000" dirty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4000" dirty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021" y="2220558"/>
            <a:ext cx="6438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 of the takeaways can be included at your institution? </a:t>
            </a:r>
          </a:p>
        </p:txBody>
      </p:sp>
    </p:spTree>
    <p:extLst>
      <p:ext uri="{BB962C8B-B14F-4D97-AF65-F5344CB8AC3E}">
        <p14:creationId xmlns:p14="http://schemas.microsoft.com/office/powerpoint/2010/main" val="231162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C6C04FD-4226-F347-91BC-54E49A3BF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315" y="3344067"/>
            <a:ext cx="6299369" cy="635181"/>
          </a:xfrm>
        </p:spPr>
        <p:txBody>
          <a:bodyPr>
            <a:normAutofit/>
          </a:bodyPr>
          <a:lstStyle/>
          <a:p>
            <a:r>
              <a:rPr lang="en-GB" sz="2900" b="1" spc="4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Any questions?</a:t>
            </a:r>
            <a:endParaRPr lang="en-US" sz="2700" spc="4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791EDA-3090-1D48-94D0-4AC6E1DAA730}"/>
              </a:ext>
            </a:extLst>
          </p:cNvPr>
          <p:cNvSpPr txBox="1">
            <a:spLocks/>
          </p:cNvSpPr>
          <p:nvPr/>
        </p:nvSpPr>
        <p:spPr>
          <a:xfrm>
            <a:off x="5963478" y="305944"/>
            <a:ext cx="264161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www.heloa.ac.uk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95180E8-764E-EA4E-A955-B885938C6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08" y="1378316"/>
            <a:ext cx="5545306" cy="1350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845933B-B7B9-43B5-979D-3EF38900197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2524272" cy="252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Registered Charity numbers: 1182953 (England &amp; Wales) and SC050285 (Scotland)</a:t>
            </a:r>
            <a:endParaRPr lang="en-GB" sz="1000" spc="1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4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202" y="1387062"/>
            <a:ext cx="6302414" cy="6351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WP without a WP team</a:t>
            </a: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6666" y="32594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Elliot Newstead</a:t>
            </a:r>
          </a:p>
          <a:p>
            <a:pPr algn="ctr"/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Head of UK Student </a:t>
            </a: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Recruitment and Outreach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University of Leicester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3143" y="32594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Morag Duffin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Head of </a:t>
            </a: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Access and Participation</a:t>
            </a:r>
          </a:p>
          <a:p>
            <a:pPr algn="ctr"/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University of Law</a:t>
            </a:r>
          </a:p>
        </p:txBody>
      </p:sp>
      <p:pic>
        <p:nvPicPr>
          <p:cNvPr id="10" name="Picture 9" descr="\\FS-LM\Data\Business Development\Domestic Student Recruitment ALL\Marketing\Branding\Logo\UniLaw_Secondary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45" y="2191475"/>
            <a:ext cx="1102995" cy="86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15" y="2223601"/>
            <a:ext cx="2334502" cy="8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1F1707-7C7D-4CAA-A8E1-DAE521125806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pic>
        <p:nvPicPr>
          <p:cNvPr id="8" name="Picture 7" descr="\\FS-LM\Data\Business Development\Domestic Student Recruitment ALL\Marketing\Branding\Logo\UniLaw_Secondary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6" y="1418156"/>
            <a:ext cx="1102995" cy="86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375529" y="3380406"/>
            <a:ext cx="2634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Multi-campus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15 </a:t>
            </a:r>
            <a:r>
              <a:rPr lang="en-GB" dirty="0">
                <a:solidFill>
                  <a:schemeClr val="dk1"/>
                </a:solidFill>
              </a:rPr>
              <a:t>UK </a:t>
            </a:r>
            <a:r>
              <a:rPr lang="en-GB" dirty="0" smtClean="0">
                <a:solidFill>
                  <a:schemeClr val="dk1"/>
                </a:solidFill>
              </a:rPr>
              <a:t>campuses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2 </a:t>
            </a:r>
            <a:r>
              <a:rPr lang="en-GB" dirty="0">
                <a:solidFill>
                  <a:schemeClr val="dk1"/>
                </a:solidFill>
              </a:rPr>
              <a:t>international campuses, </a:t>
            </a:r>
            <a:r>
              <a:rPr lang="en-GB" dirty="0" smtClean="0">
                <a:solidFill>
                  <a:schemeClr val="dk1"/>
                </a:solidFill>
              </a:rPr>
              <a:t>Online </a:t>
            </a:r>
            <a:r>
              <a:rPr lang="en-GB" dirty="0">
                <a:solidFill>
                  <a:schemeClr val="dk1"/>
                </a:solidFill>
              </a:rPr>
              <a:t>campus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4998" y="2614386"/>
            <a:ext cx="410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Diverse student body (UG Law)</a:t>
            </a:r>
          </a:p>
          <a:p>
            <a:pPr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BAME – 58%</a:t>
            </a:r>
          </a:p>
          <a:p>
            <a:pPr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Disability </a:t>
            </a:r>
            <a:r>
              <a:rPr lang="en-GB" dirty="0">
                <a:solidFill>
                  <a:schemeClr val="dk1"/>
                </a:solidFill>
              </a:rPr>
              <a:t>– 21%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IMD Q1&amp;2 – 58%</a:t>
            </a:r>
          </a:p>
          <a:p>
            <a:pPr>
              <a:buSzPts val="1100"/>
            </a:pPr>
            <a:r>
              <a:rPr lang="en-GB" dirty="0">
                <a:solidFill>
                  <a:schemeClr val="dk1"/>
                </a:solidFill>
              </a:rPr>
              <a:t>Income below £25k – 61%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Mature – 16%</a:t>
            </a:r>
          </a:p>
          <a:p>
            <a:pPr lvl="0">
              <a:buSzPts val="1100"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1154" y="1456573"/>
            <a:ext cx="4040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Specialist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Law, business, criminology, policing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Professionally regulated courses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4409" y="2617056"/>
            <a:ext cx="1686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Small?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2,500 UG 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8,000 PG 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5095" y="3705756"/>
            <a:ext cx="2666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Private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Global University Systems</a:t>
            </a:r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529" y="1536397"/>
            <a:ext cx="2291479" cy="15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0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1F1707-7C7D-4CAA-A8E1-DAE521125806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5529" y="3380406"/>
            <a:ext cx="2634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Campus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1 UK Campus</a:t>
            </a:r>
          </a:p>
          <a:p>
            <a:pPr lvl="0">
              <a:buSzPts val="1100"/>
            </a:pPr>
            <a:r>
              <a:rPr lang="en-GB" dirty="0">
                <a:solidFill>
                  <a:schemeClr val="dk1"/>
                </a:solidFill>
              </a:rPr>
              <a:t>1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I</a:t>
            </a:r>
            <a:r>
              <a:rPr lang="en-GB" dirty="0" smtClean="0">
                <a:solidFill>
                  <a:schemeClr val="dk1"/>
                </a:solidFill>
              </a:rPr>
              <a:t>nternational ‘campus’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998" y="2614386"/>
            <a:ext cx="410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Diverse student body 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BAME – 54%</a:t>
            </a:r>
          </a:p>
          <a:p>
            <a:pPr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Disability </a:t>
            </a:r>
            <a:r>
              <a:rPr lang="en-GB" dirty="0">
                <a:solidFill>
                  <a:schemeClr val="dk1"/>
                </a:solidFill>
              </a:rPr>
              <a:t>– </a:t>
            </a:r>
            <a:r>
              <a:rPr lang="en-GB" dirty="0" smtClean="0">
                <a:solidFill>
                  <a:schemeClr val="dk1"/>
                </a:solidFill>
              </a:rPr>
              <a:t>9.2%</a:t>
            </a:r>
            <a:endParaRPr lang="en-GB" dirty="0">
              <a:solidFill>
                <a:schemeClr val="dk1"/>
              </a:solidFill>
            </a:endParaRP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POLAR4 Q1&amp;2 – 21.3%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IMD Q1&amp;2 – 39%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Mature – 9.2%</a:t>
            </a:r>
          </a:p>
          <a:p>
            <a:pPr lvl="0">
              <a:buSzPts val="1100"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1154" y="1456573"/>
            <a:ext cx="4040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Broad, ‘traditional’ portfolio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Medicine, Law, Psychology, Biological Sciences, Criminology </a:t>
            </a:r>
            <a:r>
              <a:rPr lang="en-GB" dirty="0" err="1" smtClean="0">
                <a:solidFill>
                  <a:schemeClr val="dk1"/>
                </a:solidFill>
              </a:rPr>
              <a:t>etc</a:t>
            </a:r>
            <a:endParaRPr lang="en-GB" dirty="0" smtClean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4409" y="2617056"/>
            <a:ext cx="1686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en-GB" b="1" dirty="0" smtClean="0">
                <a:solidFill>
                  <a:schemeClr val="dk1"/>
                </a:solidFill>
              </a:rPr>
              <a:t>Medium Sized?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12,000 UG </a:t>
            </a:r>
          </a:p>
          <a:p>
            <a:pPr lvl="0">
              <a:buSzPts val="1100"/>
            </a:pPr>
            <a:r>
              <a:rPr lang="en-GB" dirty="0" smtClean="0">
                <a:solidFill>
                  <a:schemeClr val="dk1"/>
                </a:solidFill>
              </a:rPr>
              <a:t>5,500 PG </a:t>
            </a:r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0" y="1523775"/>
            <a:ext cx="2334502" cy="834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29" y="1523774"/>
            <a:ext cx="2436226" cy="12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1F1707-7C7D-4CAA-A8E1-DAE521125806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pic>
        <p:nvPicPr>
          <p:cNvPr id="8" name="Picture 7" descr="\\FS-LM\Data\Business Development\Domestic Student Recruitment ALL\Marketing\Branding\Logo\UniLaw_Secondary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6" y="1418156"/>
            <a:ext cx="1102995" cy="86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2340955" y="2060409"/>
            <a:ext cx="4206907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Widening Participation and Access 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3262" y="3292958"/>
            <a:ext cx="1828682" cy="89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Working </a:t>
            </a:r>
          </a:p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8190" y="3306310"/>
            <a:ext cx="1828682" cy="88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Progression Working 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5726" y="3306310"/>
            <a:ext cx="1828682" cy="88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Success 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 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0654" y="3306309"/>
            <a:ext cx="1828682" cy="88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Data, Research and Evaluation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Working 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9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1F1707-7C7D-4CAA-A8E1-DAE521125806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8866" y="3341212"/>
            <a:ext cx="240652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Operations Oversight 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6510" y="3853230"/>
            <a:ext cx="1828682" cy="89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 Committee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418" y="2869095"/>
            <a:ext cx="1674797" cy="79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 Groups (Vulnerable groups, awarding gap </a:t>
            </a:r>
            <a:r>
              <a:rPr lang="en-GB" sz="1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6510" y="2887419"/>
            <a:ext cx="1828682" cy="88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 Strategic Group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417" y="3794276"/>
            <a:ext cx="1674797" cy="75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Project Groups (Access, Success, Progression)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4" y="2000082"/>
            <a:ext cx="1757062" cy="6281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97003" y="2000082"/>
            <a:ext cx="1719202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Executive Board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170508" y="2308881"/>
            <a:ext cx="309730" cy="1543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p Arrow 2"/>
          <p:cNvSpPr/>
          <p:nvPr/>
        </p:nvSpPr>
        <p:spPr>
          <a:xfrm rot="5400000">
            <a:off x="2377324" y="3632262"/>
            <a:ext cx="265043" cy="271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 rot="5400000">
            <a:off x="5559917" y="3623489"/>
            <a:ext cx="265043" cy="271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42924" y="2000082"/>
            <a:ext cx="1719202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6685721" y="2308881"/>
            <a:ext cx="739002" cy="417006"/>
          </a:xfrm>
          <a:prstGeom prst="bentArrow">
            <a:avLst>
              <a:gd name="adj1" fmla="val 26316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3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904" y="1401604"/>
            <a:ext cx="6302414" cy="6351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Benefits of WP/SR set up</a:t>
            </a: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2042" y="2893121"/>
            <a:ext cx="427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Consistent approach across student 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Engages all relevant departments e.g. marketing, admissions, DSR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Gives DSR/marketing ownership and accountability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Reduces duplication of work/confusion</a:t>
            </a:r>
          </a:p>
        </p:txBody>
      </p:sp>
      <p:pic>
        <p:nvPicPr>
          <p:cNvPr id="14" name="Picture 13" descr="\\FS-LM\Data\Business Development\Domestic Student Recruitment ALL\Marketing\Branding\Logo\UniLaw_Secondary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36" y="2061220"/>
            <a:ext cx="901753" cy="70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325862" y="2893121"/>
            <a:ext cx="427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Consistent approach to working with schools/colleges from Primary to Post-16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Closer alignment to APP Access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Reduces duplication of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Longer-term – change of perception of ‘outreach’ amongst academic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Budgetary alignment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48" y="2128109"/>
            <a:ext cx="1792260" cy="6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904" y="1401604"/>
            <a:ext cx="6302414" cy="6351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 APPs?</a:t>
            </a: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022" y="2036785"/>
            <a:ext cx="64383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Attainment rather than aspiration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Outreach rather than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happens to current APP-related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Activity change? Tutoring/school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Importance of tracking (challenge for small providers)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Targets (challenge for recruiting universities)</a:t>
            </a:r>
          </a:p>
        </p:txBody>
      </p:sp>
    </p:spTree>
    <p:extLst>
      <p:ext uri="{BB962C8B-B14F-4D97-AF65-F5344CB8AC3E}">
        <p14:creationId xmlns:p14="http://schemas.microsoft.com/office/powerpoint/2010/main" val="232897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B758EB-7C10-0745-973D-516F34CF605F}"/>
              </a:ext>
            </a:extLst>
          </p:cNvPr>
          <p:cNvSpPr/>
          <p:nvPr/>
        </p:nvSpPr>
        <p:spPr>
          <a:xfrm>
            <a:off x="0" y="1"/>
            <a:ext cx="9144000" cy="1217830"/>
          </a:xfrm>
          <a:prstGeom prst="rect">
            <a:avLst/>
          </a:prstGeom>
          <a:solidFill>
            <a:srgbClr val="014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4A7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BADA8-5A44-F046-AED0-AF77F447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51" y="1328733"/>
            <a:ext cx="6302414" cy="1148112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BREAKOUT </a:t>
            </a:r>
            <a:r>
              <a:rPr lang="en-GB" sz="4000" dirty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GB" sz="4000" dirty="0">
                <a:solidFill>
                  <a:srgbClr val="014A7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4000" dirty="0">
              <a:solidFill>
                <a:srgbClr val="014A7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17E7260-D4CC-C847-AAC3-64D69F5656AB}"/>
              </a:ext>
            </a:extLst>
          </p:cNvPr>
          <p:cNvSpPr txBox="1">
            <a:spLocks/>
          </p:cNvSpPr>
          <p:nvPr/>
        </p:nvSpPr>
        <p:spPr>
          <a:xfrm>
            <a:off x="5996609" y="305944"/>
            <a:ext cx="2608485" cy="635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GB" sz="1800" spc="100" dirty="0">
                <a:solidFill>
                  <a:schemeClr val="bg1"/>
                </a:solidFill>
                <a:latin typeface="DIN Alternate"/>
              </a:rPr>
              <a:t>www.heloa.ac.uk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87D2F-E53A-3446-B418-0F7E7E4E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22" y="387609"/>
            <a:ext cx="1937593" cy="471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A0DAF5E-AE4E-4403-BD7C-9CED7C41581B}"/>
              </a:ext>
            </a:extLst>
          </p:cNvPr>
          <p:cNvSpPr txBox="1">
            <a:spLocks/>
          </p:cNvSpPr>
          <p:nvPr/>
        </p:nvSpPr>
        <p:spPr>
          <a:xfrm>
            <a:off x="538907" y="4586570"/>
            <a:ext cx="3905502" cy="36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spc="100" dirty="0">
                <a:solidFill>
                  <a:srgbClr val="014A7D"/>
                </a:solidFill>
                <a:latin typeface="DIN Alternate" panose="020B0500000000000000" pitchFamily="34" charset="77"/>
              </a:rPr>
              <a:t>Registered Charity numbers: 1182953 (England &amp; Wales) and SC050285 (Scotland)</a:t>
            </a:r>
            <a:endParaRPr lang="en-GB" sz="1000" spc="100" dirty="0">
              <a:solidFill>
                <a:srgbClr val="014A7D"/>
              </a:solidFill>
              <a:latin typeface="DIN Alternate" panose="020B0500000000000000" pitchFamily="34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021" y="2220558"/>
            <a:ext cx="6438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are the current challenges with your own WP/SR structure?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might the changes to the APPs affect your WP/SR structure?</a:t>
            </a:r>
          </a:p>
        </p:txBody>
      </p:sp>
    </p:spTree>
    <p:extLst>
      <p:ext uri="{BB962C8B-B14F-4D97-AF65-F5344CB8AC3E}">
        <p14:creationId xmlns:p14="http://schemas.microsoft.com/office/powerpoint/2010/main" val="226759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602</Words>
  <Application>Microsoft Office PowerPoint</Application>
  <PresentationFormat>On-screen Show (16:9)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DIN Alternate</vt:lpstr>
      <vt:lpstr>Microsoft Sans Serif</vt:lpstr>
      <vt:lpstr>Times New Roman</vt:lpstr>
      <vt:lpstr>Office Theme</vt:lpstr>
      <vt:lpstr>WP without a WP team?</vt:lpstr>
      <vt:lpstr>WP without a WP team</vt:lpstr>
      <vt:lpstr>PowerPoint Presentation</vt:lpstr>
      <vt:lpstr>PowerPoint Presentation</vt:lpstr>
      <vt:lpstr>PowerPoint Presentation</vt:lpstr>
      <vt:lpstr>PowerPoint Presentation</vt:lpstr>
      <vt:lpstr>Benefits of WP/SR set up</vt:lpstr>
      <vt:lpstr>New APPs?</vt:lpstr>
      <vt:lpstr>BREAKOUT  </vt:lpstr>
      <vt:lpstr>Our challenges </vt:lpstr>
      <vt:lpstr>Takeaways: how can you streamline your WP/SR work?</vt:lpstr>
      <vt:lpstr>BREAKOUT  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Williams</dc:creator>
  <cp:lastModifiedBy>Morag Duffin</cp:lastModifiedBy>
  <cp:revision>74</cp:revision>
  <dcterms:created xsi:type="dcterms:W3CDTF">2020-01-07T13:43:06Z</dcterms:created>
  <dcterms:modified xsi:type="dcterms:W3CDTF">2021-12-20T11:44:08Z</dcterms:modified>
</cp:coreProperties>
</file>