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60" r:id="rId3"/>
  </p:sldMasterIdLst>
  <p:notesMasterIdLst>
    <p:notesMasterId r:id="rId15"/>
  </p:notesMasterIdLst>
  <p:sldIdLst>
    <p:sldId id="308" r:id="rId4"/>
    <p:sldId id="262" r:id="rId5"/>
    <p:sldId id="324" r:id="rId6"/>
    <p:sldId id="332" r:id="rId7"/>
    <p:sldId id="334" r:id="rId8"/>
    <p:sldId id="327" r:id="rId9"/>
    <p:sldId id="331" r:id="rId10"/>
    <p:sldId id="336" r:id="rId11"/>
    <p:sldId id="328" r:id="rId12"/>
    <p:sldId id="338" r:id="rId13"/>
    <p:sldId id="33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D9C"/>
    <a:srgbClr val="EE6284"/>
    <a:srgbClr val="389AD1"/>
    <a:srgbClr val="A9D4E6"/>
    <a:srgbClr val="CFE8DC"/>
    <a:srgbClr val="2784C0"/>
    <a:srgbClr val="DBEEEA"/>
    <a:srgbClr val="35A4D1"/>
    <a:srgbClr val="1592D1"/>
    <a:srgbClr val="45A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89"/>
  </p:normalViewPr>
  <p:slideViewPr>
    <p:cSldViewPr snapToGrid="0" snapToObjects="1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7D131-488F-B244-B893-E7CB463D8ABD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E738B-6C80-6743-B575-54561AE06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51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9E779-EA03-D544-9840-24845FEB7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E50A0-9E92-3845-AE20-5BA539363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E6FB1-00FE-654A-830B-D6895BE3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2C0E-7C3F-F145-822B-52EDA8B7FB97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00919-6C7F-3641-9511-33D0A918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FE2D9-386D-4841-A956-04BD7312A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7CA-D8F0-7249-9B7D-BBB94A7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5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74AAF-765C-DE48-93D2-84415BCF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2C0E-7C3F-F145-822B-52EDA8B7FB97}" type="datetimeFigureOut">
              <a:rPr lang="en-US" smtClean="0"/>
              <a:t>1/7/22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ED00E4-2222-3E45-AC43-FDDE582FE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77389-5C4A-504A-AC6B-25B211940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7CA-D8F0-7249-9B7D-BBB94A7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6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AFAAE-746F-D447-B117-946D20C9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A42CF-8338-2845-A162-25F456498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D8FDC-6725-BB43-B7A1-0B9EB97E8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7D9F5-FB7D-A449-B7F8-52563B30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2C0E-7C3F-F145-822B-52EDA8B7FB97}" type="datetimeFigureOut">
              <a:rPr lang="en-US" smtClean="0"/>
              <a:t>1/7/22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7831B-A8DA-FF41-987D-BBB74AA3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AE2B9-1317-BA43-8089-4C0524A0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7CA-D8F0-7249-9B7D-BBB94A7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35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D03B-93B7-EB48-86F2-1D869B38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A756F5-9ABF-A54C-BCD4-ABDF79F72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3EC36-F695-3240-A080-7A78C8071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15900-34EB-A644-A5E4-A2FDC3EF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2C0E-7C3F-F145-822B-52EDA8B7FB97}" type="datetimeFigureOut">
              <a:rPr lang="en-US" smtClean="0"/>
              <a:t>1/7/22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21BC2-33D7-3543-AD58-3A6C4F66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27249-EF92-C54E-BF81-33B04C9EB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7CA-D8F0-7249-9B7D-BBB94A7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77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82564-D9F9-4E40-875F-4983ADE3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09B43-7B56-704D-B0F7-F44E22146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F4E03-851D-A047-B6CE-F4654ED5A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2C0E-7C3F-F145-822B-52EDA8B7FB97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B028C-392F-9F48-9587-C224EE9B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823DE-BC17-384C-9DBB-D2E6D3D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7CA-D8F0-7249-9B7D-BBB94A7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5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3DB717-5301-774F-8848-858F02AEE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6C98C-A856-3146-9F3B-0806BF96B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70C2E-2F5D-8B40-984E-ACC6BF70E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2C0E-7C3F-F145-822B-52EDA8B7FB97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4EAE1-5EBB-F84A-9EFE-9161CAE2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0B81D-A7C1-6748-B8B4-83FDF7E9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7CA-D8F0-7249-9B7D-BBB94A7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50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4615-ECE4-A64A-82B8-7608EF8AE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32813-DFE6-0943-8348-414CA67A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D4670-68A0-EB45-9993-EA9D06B5A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7D6F-E7F0-9944-B689-0D9AB623BECC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32557-C673-A042-8393-421907CA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A4816-805E-7140-A40D-FF6AF832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0CB5-90A8-504F-BEC3-4A55D1D2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5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00C4-7DD2-144A-8782-F17278B16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F61BE-B650-0E4C-A90A-25FB71676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44BB6-7F59-FC46-8FF3-BB75A6C6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7D6F-E7F0-9944-B689-0D9AB623BECC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BABCB-7B9A-774B-B81B-D7C29C53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78D91-3A6D-4C49-8823-4FF1D11B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0CB5-90A8-504F-BEC3-4A55D1D2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33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C33D-0150-FD43-AE8A-29EB7F23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9DA43-8DC2-A746-8859-99C6DFFBB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EBB5-D0DC-F842-B977-6CDF38C60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7D6F-E7F0-9944-B689-0D9AB623BECC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5C969-70A8-D343-A830-B0581A39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1A5E3-E9C6-1F4B-8B2D-E2666AAD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0CB5-90A8-504F-BEC3-4A55D1D2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30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099F-D319-8B4C-897D-8AF8DB62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A48FA-B278-3149-877C-E03367DC5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0678A-9F89-F844-9570-A75AB5FF4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873DA-583E-C24E-AC44-AF9AA913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7D6F-E7F0-9944-B689-0D9AB623BECC}" type="datetimeFigureOut">
              <a:rPr lang="en-US" smtClean="0"/>
              <a:t>1/7/22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7181C-BBD3-C04A-AF0C-54E808BBC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1F7D0-FED5-1A4A-9089-CC7FB740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0CB5-90A8-504F-BEC3-4A55D1D2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27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05DA-7757-C341-A81D-ABDA51C0B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25365-6927-0942-9B20-1B6131637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B00C2-32AB-154E-9300-8ED1551C0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BB1DFA-820F-CE43-ACB7-A27DAFA46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EE289-40A3-4E4E-BAC2-07F2D2E21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DDD195-C00E-EA4C-9D9A-1793AA77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7D6F-E7F0-9944-B689-0D9AB623BECC}" type="datetimeFigureOut">
              <a:rPr lang="en-US" smtClean="0"/>
              <a:t>1/7/22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D13370-CFA0-604F-8FE6-C90EA640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79A9BB-05F3-D24A-A7C1-54208826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0CB5-90A8-504F-BEC3-4A55D1D2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6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175AE-2232-E948-89A4-D22F5A70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5FB2C-D815-2745-A8D5-241997AF5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8054B-1409-0F4D-9065-E674938C7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2C0E-7C3F-F145-822B-52EDA8B7FB97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6EBA3-6084-9B4A-871D-B5CB27633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F9792-55DA-9543-9892-1B8F1516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7CA-D8F0-7249-9B7D-BBB94A7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97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C2AA7-5328-3347-8277-3FA75B74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D3D5C-B161-904B-869C-31BE35BB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7D6F-E7F0-9944-B689-0D9AB623BECC}" type="datetimeFigureOut">
              <a:rPr lang="en-US" smtClean="0"/>
              <a:t>1/7/22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38678-1F14-7D4F-AEE1-CE74D1B9C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CA27B-6F3C-A446-8976-0CCD39F5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0CB5-90A8-504F-BEC3-4A55D1D2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9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99E28A-A5EE-614E-8833-6AF209D1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7D6F-E7F0-9944-B689-0D9AB623BECC}" type="datetimeFigureOut">
              <a:rPr lang="en-US" smtClean="0"/>
              <a:t>1/7/22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54281-0672-3E4A-A282-B1DA03E8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E0630-8DD8-F944-BE32-2455D073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0CB5-90A8-504F-BEC3-4A55D1D2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00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AF2AD-6508-0D41-B4FB-E447BC098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17341-B9F1-3C4A-8EE2-0657F10E0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9A064-0CC7-014F-AA89-0BD742235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BF68F-829E-1D4C-BFC5-C4C88DB6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7D6F-E7F0-9944-B689-0D9AB623BECC}" type="datetimeFigureOut">
              <a:rPr lang="en-US" smtClean="0"/>
              <a:t>1/7/22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A2AB9-C738-3F45-8C94-7DDA7F2F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E1987-6748-3D4E-B397-E415D803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0CB5-90A8-504F-BEC3-4A55D1D2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99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FA7C-8373-D44C-82A6-8FC63067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95EABF-6207-A84D-82BF-63A979871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E6CC1-07A2-9041-A5D1-810B9F570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3BF34-E534-E449-882F-D4586B30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7D6F-E7F0-9944-B689-0D9AB623BECC}" type="datetimeFigureOut">
              <a:rPr lang="en-US" smtClean="0"/>
              <a:t>1/7/22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6232E-B0B3-9E42-A1E8-44549A64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06CA1-455B-DA45-809D-0DCBEAA1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0CB5-90A8-504F-BEC3-4A55D1D2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88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EE03-0343-374D-8875-89595714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58D4BF-2090-4B4F-B55E-737BCB7AD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870CE-4F18-F447-BEE3-0863E9F38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7D6F-E7F0-9944-B689-0D9AB623BECC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6BB7D-CEFB-624A-894F-48416617C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0CEBB-BE97-884C-AE70-FFF5059E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0CB5-90A8-504F-BEC3-4A55D1D2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33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D7478-3981-AB48-9322-B8D449EAA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8DFF-0CA3-4444-BDC6-B5FF602FD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38402-6FF5-994C-B194-88DDF6B6D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7D6F-E7F0-9944-B689-0D9AB623BECC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B67C9-7FC8-4841-A585-5F473D558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D2B9C-667C-C44B-AE3E-0A0C9897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0CB5-90A8-504F-BEC3-4A55D1D2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24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B7E6B-09B0-104F-9F84-40DD43186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7F234B-F0FE-9544-86CC-5F82540E8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790AB-399A-5641-BE0C-6BE20D51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9636-FB6E-134B-A8D3-432C0C7C1C58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489B3-5A63-4B48-BAD6-0FF12FC3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ED978-1932-C64E-8D51-27BE1A35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994E-78D4-5D4B-A65A-4F4A8FC89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78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AEEC-FEC0-E840-9F90-91897F81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E4A26-09A9-1042-BC99-476ABA545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AFDFE-32E4-3A42-A4E9-45197351A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9636-FB6E-134B-A8D3-432C0C7C1C58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59BFD-DB04-1B4A-B986-F60C7F43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7A755-4A1F-CD46-BB1C-A0995984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994E-78D4-5D4B-A65A-4F4A8FC89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07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A521-0208-DA4B-BECD-815641EB9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5BFD7-3CF6-9648-8CEA-EE2F3FD95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EE9CB-8AF6-4045-82E6-838DC76D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9636-FB6E-134B-A8D3-432C0C7C1C58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666BF-5C17-1042-998A-F9685F6D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58527-19A3-4240-9A9C-2926F168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994E-78D4-5D4B-A65A-4F4A8FC89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95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CB1D-DBD1-B445-9CFD-D5FF55F7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96827-88BB-654B-859B-C0C10CABE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B33B5-28D1-5147-8E24-C5D63CD5D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5659B-4898-1841-B8BC-F9F443FA1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9636-FB6E-134B-A8D3-432C0C7C1C58}" type="datetimeFigureOut">
              <a:rPr lang="en-US" smtClean="0"/>
              <a:t>1/7/22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2480D-52A5-B24E-9559-E1385801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26160-35A7-A84D-8F2C-8EBD7013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994E-78D4-5D4B-A65A-4F4A8FC89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3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59C5-5A88-AC4F-8972-96708820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F379B-C802-DD4F-B745-CADD0AF2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2C0E-7C3F-F145-822B-52EDA8B7FB97}" type="datetimeFigureOut">
              <a:rPr lang="en-US" smtClean="0"/>
              <a:t>1/7/22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2A12E-81B8-B64D-8D5C-CA381E1A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38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01949-D8A7-4045-9D5D-0BCC75D5D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23B37-D110-BC4A-BE5A-FDEFA934F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0BF93-6F45-D54B-894C-E02FE7741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B61810-F38F-DE4B-9DB1-6168ECF6D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88CEE-D7F4-394C-A2BB-3BDF78C92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9306DC-3B54-0F4F-BF43-4D0B11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9636-FB6E-134B-A8D3-432C0C7C1C58}" type="datetimeFigureOut">
              <a:rPr lang="en-US" smtClean="0"/>
              <a:t>1/7/22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4D055-7344-314A-B6DB-F08DC7FD8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2C73F4-EC8B-D74A-B4B0-B9365179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994E-78D4-5D4B-A65A-4F4A8FC89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50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D393-C054-8D4A-B4AF-9FE8C7E1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FCBB1-6AB4-CF42-B01D-7BF7961A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9636-FB6E-134B-A8D3-432C0C7C1C58}" type="datetimeFigureOut">
              <a:rPr lang="en-US" smtClean="0"/>
              <a:t>1/7/22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CC097-99BD-C047-828A-32F0FD1E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3A8AB-D95B-5048-8522-B185D77F0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994E-78D4-5D4B-A65A-4F4A8FC89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57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9542D-3CAB-3E44-8370-57281AF9A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9636-FB6E-134B-A8D3-432C0C7C1C58}" type="datetimeFigureOut">
              <a:rPr lang="en-US" smtClean="0"/>
              <a:t>1/7/22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1C7FE-7BE9-5E44-82BB-389BF2359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0BBB8-ABE4-1D45-AD1F-A1752BF5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994E-78D4-5D4B-A65A-4F4A8FC89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72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6B26D-FF16-A94B-B47B-19D1E8CA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0B621-BDF0-DC48-8FC8-53E4D498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4B961-6FB4-B34B-9CED-6D4366B2C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5819C-9994-D143-A397-A2B92CE4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9636-FB6E-134B-A8D3-432C0C7C1C58}" type="datetimeFigureOut">
              <a:rPr lang="en-US" smtClean="0"/>
              <a:t>1/7/22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64149-B623-A14F-8CBE-015694EC4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39702-7750-2E47-A922-2A816241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994E-78D4-5D4B-A65A-4F4A8FC89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FAC7-48FC-674C-9DC7-E286DDE2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B667D-6F53-6C4B-B2EF-68B8ECCA5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387B4-571C-8849-98D8-E896F76DA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C62E4-643C-984A-BB14-DDC32CDD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9636-FB6E-134B-A8D3-432C0C7C1C58}" type="datetimeFigureOut">
              <a:rPr lang="en-US" smtClean="0"/>
              <a:t>1/7/22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BCC24-2A71-C849-BB1F-7167B0D13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3E267-F09C-9341-B200-764B98882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994E-78D4-5D4B-A65A-4F4A8FC89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70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D4CE-1457-E74E-9F3E-9289B272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59F7A-1ABD-7746-848A-975A9A20F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98BA4-2CF3-7C47-9504-F45566DB0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9636-FB6E-134B-A8D3-432C0C7C1C58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A368B-3854-6640-A9ED-F8E47C6B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BEE17-F0A4-FE47-90CA-8C55BF2A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994E-78D4-5D4B-A65A-4F4A8FC89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36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79256-59CA-DA4C-8A14-8E73E5AFD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55E75-DF6B-9440-BD6F-23D031B15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96837-96DF-F245-8FDB-C612E93F9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9636-FB6E-134B-A8D3-432C0C7C1C58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C7F06-B94E-BE44-BD8E-56814A93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E47C8-BB3B-7947-9A30-3D8CFFA6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994E-78D4-5D4B-A65A-4F4A8FC89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8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CE274-2B78-634F-8EF7-39161FEC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A0BAF-BAAD-5D4E-BE6E-F6BF5128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2C0E-7C3F-F145-822B-52EDA8B7FB97}" type="datetimeFigureOut">
              <a:rPr lang="en-US" smtClean="0"/>
              <a:t>1/7/22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66D55-DEB4-3842-97CD-20D3CD0C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C5165-A5D5-5448-A7AD-39C7C22E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7CA-D8F0-7249-9B7D-BBB94A7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5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C2952-5108-5D44-83B8-E878218E9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4C105D-017C-E941-91E8-1E5682D3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2C0E-7C3F-F145-822B-52EDA8B7FB97}" type="datetimeFigureOut">
              <a:rPr lang="en-US" smtClean="0"/>
              <a:t>1/7/22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E1568-5455-6B43-92CA-386FD1F8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2C260-E544-EA41-A66B-962B983B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7CA-D8F0-7249-9B7D-BBB94A7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3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FEA37-325E-8549-9A1A-AC7CFEEA8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790B1-7CEE-7C44-9187-A667501CC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A74B7-877F-CD48-B5D5-CB5DB432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2C0E-7C3F-F145-822B-52EDA8B7FB97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E4A61-2DDB-F643-BF1E-4F7A71643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A14CA-BE6B-EC41-958E-E7BD49D8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7CA-D8F0-7249-9B7D-BBB94A7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8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0B15D-12F2-354D-9773-D6736E5E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8D655-7574-7F4B-BDD6-E358B34E2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F3823-4314-4D49-8C6B-78275E296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FFAFA-562B-7148-BC66-EB8255B2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2C0E-7C3F-F145-822B-52EDA8B7FB97}" type="datetimeFigureOut">
              <a:rPr lang="en-US" smtClean="0"/>
              <a:t>1/7/22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B6A19-29B8-034A-9931-A50C4959F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DAC0C-E91C-B54B-8C5E-17CF2DC2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7CA-D8F0-7249-9B7D-BBB94A7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2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F6307-5D59-0E48-9545-0658822E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7722C-7713-9B47-A34C-95333D90A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7A9FD-86F4-A648-8D03-ADF84292E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87C82-5491-CD41-B8EE-88B74A929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1FE240-2A9D-E24C-87D1-C1F257E47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F4469A-AEA7-7A4E-8A56-2F5F5AB0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2C0E-7C3F-F145-822B-52EDA8B7FB97}" type="datetimeFigureOut">
              <a:rPr lang="en-US" smtClean="0"/>
              <a:t>1/7/22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358A59-AB06-194B-A7CA-9DD32BA74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5FE7AF-F1B6-E54E-A12F-5E829549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7CA-D8F0-7249-9B7D-BBB94A7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1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F09E8-C10E-8A46-8766-E2997C1A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75620-0578-6940-B87F-89C54B571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2C0E-7C3F-F145-822B-52EDA8B7FB97}" type="datetimeFigureOut">
              <a:rPr lang="en-US" smtClean="0"/>
              <a:t>1/7/22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D62B-4BC6-514E-9F05-26A6ED4C7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AFE8B-0BC3-BA43-B3B1-503CE384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7CA-D8F0-7249-9B7D-BBB94A7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6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2CB87-AFC3-E944-95CE-A8EF098B8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14A50-D988-6D4C-AB64-15D52C4FE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ECCB8-7E9C-714E-B531-3B3ABE46A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92C0E-7C3F-F145-822B-52EDA8B7FB97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F50DD-0B91-9542-8811-339A17C8E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861EA-B007-F24A-A398-B3389CAF6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3E7CA-D8F0-7249-9B7D-BBB94A785E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E27C78-CDF6-3C4D-BB8C-E3B4C0AE66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E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1D2750-CD93-564C-80EC-2222D882F4A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42892" y="5625633"/>
            <a:ext cx="2049108" cy="11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5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23DD78-B32F-C143-9BC5-37CFBFE71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4D630-113D-2142-A62C-8E240D673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E6BA0-7535-BB4E-85A4-19B773D3C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47D6F-E7F0-9944-B689-0D9AB623BECC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E6DAC-3248-4048-ACFA-A15AABDE4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CC9A-A44A-8C46-9E0D-443B93BF5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60CB5-90A8-504F-BEC3-4A55D1D28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47FD7-DC59-2A4D-8A1D-027E4DF32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97F1F-17E3-EC4F-A58B-67FD9CCF2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4E42A-79AE-6A44-95CF-879ED627B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79636-FB6E-134B-A8D3-432C0C7C1C58}" type="datetimeFigureOut">
              <a:rPr lang="en-US" smtClean="0"/>
              <a:t>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944F8-2591-CA48-BA33-77E0D16F5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A2EF0-CC0C-3B44-BF43-B1357C7A3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F994E-78D4-5D4B-A65A-4F4A8FC89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5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4C80-9001-2840-BD3A-5325F159F3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20A9C-56B9-1045-807D-597A09A19D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0465C5-FF85-7543-AB0D-917DCE422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33"/>
            <a:ext cx="12192000" cy="67863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0F3BB8-1C74-634B-B0D0-66B1598AE0BD}"/>
              </a:ext>
            </a:extLst>
          </p:cNvPr>
          <p:cNvSpPr txBox="1"/>
          <p:nvPr/>
        </p:nvSpPr>
        <p:spPr>
          <a:xfrm>
            <a:off x="685800" y="2070847"/>
            <a:ext cx="998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EE6284"/>
                </a:solidFill>
                <a:latin typeface="Minimo Bold" panose="02000503000000020003" pitchFamily="2" charset="77"/>
              </a:rPr>
              <a:t>Leaky Hosepipe Solution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29F60B-55B2-AD4C-92B3-8AEE2E4CEBAB}"/>
              </a:ext>
            </a:extLst>
          </p:cNvPr>
          <p:cNvSpPr/>
          <p:nvPr/>
        </p:nvSpPr>
        <p:spPr>
          <a:xfrm>
            <a:off x="469900" y="4965700"/>
            <a:ext cx="952500" cy="406400"/>
          </a:xfrm>
          <a:prstGeom prst="rect">
            <a:avLst/>
          </a:prstGeom>
          <a:solidFill>
            <a:srgbClr val="A9D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372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42E71-E3B5-5D4C-A7C4-AA9AA927103C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Your Leaky Hosepipe Checklist</a:t>
            </a:r>
          </a:p>
        </p:txBody>
      </p:sp>
      <p:pic>
        <p:nvPicPr>
          <p:cNvPr id="2050" name="Picture 2" descr="What is a Checklist? - Smartpedia - t2informatik">
            <a:extLst>
              <a:ext uri="{FF2B5EF4-FFF2-40B4-BE49-F238E27FC236}">
                <a16:creationId xmlns:a16="http://schemas.microsoft.com/office/drawing/2014/main" id="{AFD75B27-26B7-6A4C-9B7F-444E8D582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6526" y="441938"/>
            <a:ext cx="7818077" cy="531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AE0007-CFC0-D841-A637-51B91CBEE327}"/>
              </a:ext>
            </a:extLst>
          </p:cNvPr>
          <p:cNvSpPr txBox="1"/>
          <p:nvPr/>
        </p:nvSpPr>
        <p:spPr>
          <a:xfrm>
            <a:off x="6973330" y="1811130"/>
            <a:ext cx="255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56D9C"/>
                </a:solidFill>
              </a:rPr>
              <a:t>Check enquiry numbers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44F19F-68E8-C84E-91B9-C41DBFA4933B}"/>
              </a:ext>
            </a:extLst>
          </p:cNvPr>
          <p:cNvSpPr txBox="1"/>
          <p:nvPr/>
        </p:nvSpPr>
        <p:spPr>
          <a:xfrm>
            <a:off x="6951559" y="2273523"/>
            <a:ext cx="255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56D9C"/>
                </a:solidFill>
              </a:rPr>
              <a:t>Check rejection rates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B21D68-47A8-974B-B855-778869147534}"/>
              </a:ext>
            </a:extLst>
          </p:cNvPr>
          <p:cNvSpPr txBox="1"/>
          <p:nvPr/>
        </p:nvSpPr>
        <p:spPr>
          <a:xfrm>
            <a:off x="6951559" y="2735916"/>
            <a:ext cx="286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56D9C"/>
                </a:solidFill>
              </a:rPr>
              <a:t>Pre-application relationships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8146C-119E-0C45-BBC2-2144DBCDAC5F}"/>
              </a:ext>
            </a:extLst>
          </p:cNvPr>
          <p:cNvSpPr txBox="1"/>
          <p:nvPr/>
        </p:nvSpPr>
        <p:spPr>
          <a:xfrm>
            <a:off x="6973331" y="3198309"/>
            <a:ext cx="286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56D9C"/>
                </a:solidFill>
              </a:rPr>
              <a:t>Year of entry double-check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1D319E-75B1-E447-870E-5E83AC981E1B}"/>
              </a:ext>
            </a:extLst>
          </p:cNvPr>
          <p:cNvSpPr txBox="1"/>
          <p:nvPr/>
        </p:nvSpPr>
        <p:spPr>
          <a:xfrm>
            <a:off x="6973331" y="3683278"/>
            <a:ext cx="314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56D9C"/>
                </a:solidFill>
              </a:rPr>
              <a:t>Process for maximum capture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D19DFD-EB12-4E46-8455-56F4AD5F1FE7}"/>
              </a:ext>
            </a:extLst>
          </p:cNvPr>
          <p:cNvSpPr txBox="1"/>
          <p:nvPr/>
        </p:nvSpPr>
        <p:spPr>
          <a:xfrm>
            <a:off x="6973331" y="4127327"/>
            <a:ext cx="255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56D9C"/>
                </a:solidFill>
              </a:rPr>
              <a:t>Work out value exchange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ACC86B-8D67-D24E-B734-EDDDA0849502}"/>
              </a:ext>
            </a:extLst>
          </p:cNvPr>
          <p:cNvSpPr txBox="1"/>
          <p:nvPr/>
        </p:nvSpPr>
        <p:spPr>
          <a:xfrm>
            <a:off x="6973331" y="4580117"/>
            <a:ext cx="282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56D9C"/>
                </a:solidFill>
              </a:rPr>
              <a:t>Minimum ‘markers of care’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4702C6-03E3-F448-A36D-D59B629950F0}"/>
              </a:ext>
            </a:extLst>
          </p:cNvPr>
          <p:cNvSpPr txBox="1"/>
          <p:nvPr/>
        </p:nvSpPr>
        <p:spPr>
          <a:xfrm>
            <a:off x="6973331" y="5088595"/>
            <a:ext cx="3102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56D9C"/>
                </a:solidFill>
              </a:rPr>
              <a:t>Deeper integration with teams</a:t>
            </a:r>
          </a:p>
        </p:txBody>
      </p:sp>
    </p:spTree>
    <p:extLst>
      <p:ext uri="{BB962C8B-B14F-4D97-AF65-F5344CB8AC3E}">
        <p14:creationId xmlns:p14="http://schemas.microsoft.com/office/powerpoint/2010/main" val="22985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3153-5B3D-D54F-A4A2-535B20B6E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BC29-F0D4-5C4A-BBEA-07FC20688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7183261-FC00-3F4B-BFCE-10C8DD19F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DBA267-AB07-7746-845A-49A0CF3502F1}"/>
              </a:ext>
            </a:extLst>
          </p:cNvPr>
          <p:cNvSpPr txBox="1"/>
          <p:nvPr/>
        </p:nvSpPr>
        <p:spPr>
          <a:xfrm>
            <a:off x="2255332" y="1867819"/>
            <a:ext cx="7937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EE6284"/>
                </a:solidFill>
                <a:latin typeface="Minimo Bold" panose="02000503000000020003" pitchFamily="2" charset="77"/>
              </a:rPr>
              <a:t>Questions</a:t>
            </a:r>
          </a:p>
          <a:p>
            <a:pPr algn="ctr"/>
            <a:endParaRPr lang="en-GB" sz="7200" b="1" dirty="0">
              <a:solidFill>
                <a:srgbClr val="EE6284"/>
              </a:solidFill>
              <a:latin typeface="Minimo Bold" panose="02000503000000020003" pitchFamily="2" charset="77"/>
            </a:endParaRPr>
          </a:p>
          <a:p>
            <a:pPr algn="ctr"/>
            <a:r>
              <a:rPr lang="en-GB" sz="3200" b="1" dirty="0" err="1">
                <a:solidFill>
                  <a:srgbClr val="EE6284"/>
                </a:solidFill>
                <a:latin typeface="Minimo Bold" panose="02000503000000020003" pitchFamily="2" charset="77"/>
              </a:rPr>
              <a:t>penny@pennyeccles.co.uk</a:t>
            </a:r>
            <a:endParaRPr lang="en-GB" sz="3200" b="1" dirty="0">
              <a:solidFill>
                <a:srgbClr val="EE6284"/>
              </a:solidFill>
              <a:latin typeface="Minimo Bold" panose="02000503000000020003" pitchFamily="2" charset="77"/>
            </a:endParaRP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E20720CE-238C-324F-A3B8-016CDB365C1D}"/>
              </a:ext>
            </a:extLst>
          </p:cNvPr>
          <p:cNvSpPr/>
          <p:nvPr/>
        </p:nvSpPr>
        <p:spPr>
          <a:xfrm rot="18727477">
            <a:off x="5785647" y="5170469"/>
            <a:ext cx="876870" cy="880135"/>
          </a:xfrm>
          <a:prstGeom prst="teardrop">
            <a:avLst/>
          </a:prstGeom>
          <a:solidFill>
            <a:srgbClr val="256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0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56B438DD-6D9B-EE4B-9B03-454711C8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4599F150-9AD5-1943-A12D-3E812A60D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844"/>
            <a:ext cx="12191999" cy="7016268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5F15DF-A964-AF4E-91EE-3111DE219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15" y="1277292"/>
            <a:ext cx="1574496" cy="157449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37E2F95-3A2F-4745-9A21-6D5D1A8EEC99}"/>
              </a:ext>
            </a:extLst>
          </p:cNvPr>
          <p:cNvSpPr/>
          <p:nvPr/>
        </p:nvSpPr>
        <p:spPr>
          <a:xfrm rot="19988446">
            <a:off x="10857879" y="3201550"/>
            <a:ext cx="547522" cy="618565"/>
          </a:xfrm>
          <a:prstGeom prst="rect">
            <a:avLst/>
          </a:prstGeom>
          <a:solidFill>
            <a:srgbClr val="DBE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9B3A75-FA04-174C-B58A-9B04178B0EE5}"/>
              </a:ext>
            </a:extLst>
          </p:cNvPr>
          <p:cNvSpPr txBox="1"/>
          <p:nvPr/>
        </p:nvSpPr>
        <p:spPr>
          <a:xfrm>
            <a:off x="1606062" y="6131169"/>
            <a:ext cx="8874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56D9C"/>
                </a:solidFill>
              </a:rPr>
              <a:t>THE LEAKY HOSEPIPE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EF2A3B-701D-B34B-9B0B-E797DED50C7E}"/>
              </a:ext>
            </a:extLst>
          </p:cNvPr>
          <p:cNvSpPr txBox="1"/>
          <p:nvPr/>
        </p:nvSpPr>
        <p:spPr>
          <a:xfrm>
            <a:off x="1001210" y="636543"/>
            <a:ext cx="134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ENQUIRERS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DFA57F-DAB2-5B42-82CB-57E6F61FF27A}"/>
              </a:ext>
            </a:extLst>
          </p:cNvPr>
          <p:cNvSpPr txBox="1"/>
          <p:nvPr/>
        </p:nvSpPr>
        <p:spPr>
          <a:xfrm>
            <a:off x="3453057" y="636543"/>
            <a:ext cx="134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7EA45A-065A-C447-B06B-9AE1C1850826}"/>
              </a:ext>
            </a:extLst>
          </p:cNvPr>
          <p:cNvSpPr txBox="1"/>
          <p:nvPr/>
        </p:nvSpPr>
        <p:spPr>
          <a:xfrm>
            <a:off x="6405282" y="658574"/>
            <a:ext cx="134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F46CA3-0450-C34A-947A-B0F52E65C1B9}"/>
              </a:ext>
            </a:extLst>
          </p:cNvPr>
          <p:cNvSpPr txBox="1"/>
          <p:nvPr/>
        </p:nvSpPr>
        <p:spPr>
          <a:xfrm>
            <a:off x="9020139" y="658574"/>
            <a:ext cx="134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D240AE-9626-244D-ADA2-D0B1CC0844F1}"/>
              </a:ext>
            </a:extLst>
          </p:cNvPr>
          <p:cNvSpPr txBox="1"/>
          <p:nvPr/>
        </p:nvSpPr>
        <p:spPr>
          <a:xfrm>
            <a:off x="10071847" y="5651634"/>
            <a:ext cx="189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PLACED </a:t>
            </a:r>
          </a:p>
          <a:p>
            <a:pPr algn="ctr"/>
            <a:r>
              <a:rPr lang="en-US" dirty="0"/>
              <a:t>(with clearing)</a:t>
            </a:r>
          </a:p>
        </p:txBody>
      </p:sp>
    </p:spTree>
    <p:extLst>
      <p:ext uri="{BB962C8B-B14F-4D97-AF65-F5344CB8AC3E}">
        <p14:creationId xmlns:p14="http://schemas.microsoft.com/office/powerpoint/2010/main" val="43873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DA04-ABE1-734C-85C2-F7B4A65E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DEBAEA4-B31B-5948-9769-2E96AF9D7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53563"/>
            <a:ext cx="12293600" cy="744018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67EEED-A7E3-4945-883A-CF7FDB615261}"/>
              </a:ext>
            </a:extLst>
          </p:cNvPr>
          <p:cNvSpPr txBox="1"/>
          <p:nvPr/>
        </p:nvSpPr>
        <p:spPr>
          <a:xfrm>
            <a:off x="1270000" y="2692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inimo Regular" panose="02000503000000020003" pitchFamily="2" charset="77"/>
              </a:rPr>
              <a:t>University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4F02F2-368B-8444-881C-A608BB988B25}"/>
              </a:ext>
            </a:extLst>
          </p:cNvPr>
          <p:cNvSpPr txBox="1"/>
          <p:nvPr/>
        </p:nvSpPr>
        <p:spPr>
          <a:xfrm>
            <a:off x="6827154" y="2717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inimo Regular" panose="02000503000000020003" pitchFamily="2" charset="77"/>
              </a:rPr>
              <a:t>University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83EB8-FFBF-F040-B494-1E2E147DF908}"/>
              </a:ext>
            </a:extLst>
          </p:cNvPr>
          <p:cNvSpPr txBox="1"/>
          <p:nvPr/>
        </p:nvSpPr>
        <p:spPr>
          <a:xfrm>
            <a:off x="1346200" y="587017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inimo Regular" panose="02000503000000020003" pitchFamily="2" charset="77"/>
              </a:rPr>
              <a:t>University 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0B5C2-3A34-E64C-B265-FCE5EEB9DCA8}"/>
              </a:ext>
            </a:extLst>
          </p:cNvPr>
          <p:cNvSpPr txBox="1"/>
          <p:nvPr/>
        </p:nvSpPr>
        <p:spPr>
          <a:xfrm>
            <a:off x="6743700" y="587017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inimo Regular" panose="02000503000000020003" pitchFamily="2" charset="77"/>
              </a:rPr>
              <a:t>University D</a:t>
            </a:r>
          </a:p>
        </p:txBody>
      </p:sp>
    </p:spTree>
    <p:extLst>
      <p:ext uri="{BB962C8B-B14F-4D97-AF65-F5344CB8AC3E}">
        <p14:creationId xmlns:p14="http://schemas.microsoft.com/office/powerpoint/2010/main" val="264598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3153-5B3D-D54F-A4A2-535B20B6E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BC29-F0D4-5C4A-BBEA-07FC20688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7183261-FC00-3F4B-BFCE-10C8DD19F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DBA267-AB07-7746-845A-49A0CF3502F1}"/>
              </a:ext>
            </a:extLst>
          </p:cNvPr>
          <p:cNvSpPr txBox="1"/>
          <p:nvPr/>
        </p:nvSpPr>
        <p:spPr>
          <a:xfrm>
            <a:off x="2258558" y="2356242"/>
            <a:ext cx="793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EE6284"/>
                </a:solidFill>
                <a:latin typeface="Minimo Bold" panose="02000503000000020003" pitchFamily="2" charset="77"/>
              </a:rPr>
              <a:t>1. We’re all leaky!</a:t>
            </a: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E20720CE-238C-324F-A3B8-016CDB365C1D}"/>
              </a:ext>
            </a:extLst>
          </p:cNvPr>
          <p:cNvSpPr/>
          <p:nvPr/>
        </p:nvSpPr>
        <p:spPr>
          <a:xfrm rot="18727477">
            <a:off x="5785647" y="5170469"/>
            <a:ext cx="876870" cy="880135"/>
          </a:xfrm>
          <a:prstGeom prst="teardrop">
            <a:avLst/>
          </a:prstGeom>
          <a:solidFill>
            <a:srgbClr val="256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3153-5B3D-D54F-A4A2-535B20B6E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BC29-F0D4-5C4A-BBEA-07FC20688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7183261-FC00-3F4B-BFCE-10C8DD19F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ardrop 5">
            <a:extLst>
              <a:ext uri="{FF2B5EF4-FFF2-40B4-BE49-F238E27FC236}">
                <a16:creationId xmlns:a16="http://schemas.microsoft.com/office/drawing/2014/main" id="{E20720CE-238C-324F-A3B8-016CDB365C1D}"/>
              </a:ext>
            </a:extLst>
          </p:cNvPr>
          <p:cNvSpPr/>
          <p:nvPr/>
        </p:nvSpPr>
        <p:spPr>
          <a:xfrm rot="18727477">
            <a:off x="5657556" y="5541988"/>
            <a:ext cx="876870" cy="880135"/>
          </a:xfrm>
          <a:prstGeom prst="teardrop">
            <a:avLst/>
          </a:prstGeom>
          <a:solidFill>
            <a:srgbClr val="256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F2D77C-AFF5-5648-BF0B-4A7E3264FD31}"/>
              </a:ext>
            </a:extLst>
          </p:cNvPr>
          <p:cNvSpPr txBox="1"/>
          <p:nvPr/>
        </p:nvSpPr>
        <p:spPr>
          <a:xfrm>
            <a:off x="633535" y="579186"/>
            <a:ext cx="11398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EE6284"/>
                </a:solidFill>
                <a:latin typeface="Minimo Bold" panose="02000503000000020003" pitchFamily="2" charset="77"/>
              </a:rPr>
              <a:t>2. What does ‘good’ look like?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BCCFB8E-FE4C-624A-B155-26792D7F7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017" y="1631237"/>
            <a:ext cx="8573946" cy="35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2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4D606-3091-6442-A441-9EB0C0007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dirty="0">
                <a:solidFill>
                  <a:srgbClr val="256D9C"/>
                </a:solidFill>
              </a:rPr>
              <a:t>How many of your applicants </a:t>
            </a:r>
            <a:r>
              <a:rPr lang="en-GB" sz="4000">
                <a:solidFill>
                  <a:srgbClr val="256D9C"/>
                </a:solidFill>
              </a:rPr>
              <a:t>were ‘known to you’ </a:t>
            </a:r>
            <a:r>
              <a:rPr lang="en-GB" sz="4000" dirty="0">
                <a:solidFill>
                  <a:srgbClr val="256D9C"/>
                </a:solidFill>
              </a:rPr>
              <a:t>upon application?</a:t>
            </a:r>
          </a:p>
          <a:p>
            <a:pPr marL="514350" indent="-514350">
              <a:buFont typeface="+mj-lt"/>
              <a:buAutoNum type="arabicPeriod"/>
            </a:pPr>
            <a:endParaRPr lang="en-GB" sz="4000" dirty="0">
              <a:solidFill>
                <a:srgbClr val="256D9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4000" dirty="0">
                <a:solidFill>
                  <a:srgbClr val="256D9C"/>
                </a:solidFill>
              </a:rPr>
              <a:t>How good is the quality of your enquiry data?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76573-C074-934B-9E59-F606FBDD7E2F}"/>
              </a:ext>
            </a:extLst>
          </p:cNvPr>
          <p:cNvSpPr txBox="1"/>
          <p:nvPr/>
        </p:nvSpPr>
        <p:spPr>
          <a:xfrm>
            <a:off x="228600" y="427741"/>
            <a:ext cx="1089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EE6284"/>
                </a:solidFill>
                <a:latin typeface="Minimo Bold" panose="02000503000000020003" pitchFamily="2" charset="77"/>
              </a:rPr>
              <a:t>3. Two Leaks to watch</a:t>
            </a:r>
          </a:p>
        </p:txBody>
      </p:sp>
    </p:spTree>
    <p:extLst>
      <p:ext uri="{BB962C8B-B14F-4D97-AF65-F5344CB8AC3E}">
        <p14:creationId xmlns:p14="http://schemas.microsoft.com/office/powerpoint/2010/main" val="97258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012B7-9FA2-B149-B1FA-B8F6DBE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71" y="1858282"/>
            <a:ext cx="5540829" cy="435133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256D9C"/>
                </a:solidFill>
                <a:latin typeface="Minimo Regular" panose="02000503000000020003" pitchFamily="2" charset="77"/>
              </a:rPr>
              <a:t>Outreach</a:t>
            </a:r>
          </a:p>
          <a:p>
            <a:r>
              <a:rPr lang="en-GB" sz="3600" dirty="0">
                <a:solidFill>
                  <a:srgbClr val="256D9C"/>
                </a:solidFill>
                <a:latin typeface="Minimo Regular" panose="02000503000000020003" pitchFamily="2" charset="77"/>
              </a:rPr>
              <a:t>Phone calls</a:t>
            </a:r>
          </a:p>
          <a:p>
            <a:r>
              <a:rPr lang="en-GB" sz="3600" dirty="0">
                <a:solidFill>
                  <a:srgbClr val="256D9C"/>
                </a:solidFill>
                <a:latin typeface="Minimo Regular" panose="02000503000000020003" pitchFamily="2" charset="77"/>
              </a:rPr>
              <a:t>Social Media interactions</a:t>
            </a:r>
          </a:p>
          <a:p>
            <a:r>
              <a:rPr lang="en-GB" sz="3600" dirty="0">
                <a:solidFill>
                  <a:srgbClr val="256D9C"/>
                </a:solidFill>
                <a:latin typeface="Minimo Regular" panose="02000503000000020003" pitchFamily="2" charset="77"/>
              </a:rPr>
              <a:t>Interviews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42E71-E3B5-5D4C-A7C4-AA9AA927103C}"/>
              </a:ext>
            </a:extLst>
          </p:cNvPr>
          <p:cNvSpPr txBox="1"/>
          <p:nvPr/>
        </p:nvSpPr>
        <p:spPr>
          <a:xfrm>
            <a:off x="-266700" y="427741"/>
            <a:ext cx="12458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EE6284"/>
                </a:solidFill>
                <a:latin typeface="Minimo Bold" panose="02000503000000020003" pitchFamily="2" charset="77"/>
              </a:rPr>
              <a:t>4. Missing (or low) interactions</a:t>
            </a:r>
          </a:p>
        </p:txBody>
      </p:sp>
    </p:spTree>
    <p:extLst>
      <p:ext uri="{BB962C8B-B14F-4D97-AF65-F5344CB8AC3E}">
        <p14:creationId xmlns:p14="http://schemas.microsoft.com/office/powerpoint/2010/main" val="71822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41A1C-46C3-D042-9B06-C1AD8BFE357A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EE6284"/>
                </a:solidFill>
                <a:latin typeface="+mj-lt"/>
                <a:ea typeface="+mj-ea"/>
                <a:cs typeface="+mj-cs"/>
              </a:rPr>
              <a:t>Q. What is your value exchange?</a:t>
            </a:r>
          </a:p>
        </p:txBody>
      </p:sp>
      <p:pic>
        <p:nvPicPr>
          <p:cNvPr id="1026" name="Picture 2" descr="Japanese Way to Exchange Business Cards | Free SVG">
            <a:extLst>
              <a:ext uri="{FF2B5EF4-FFF2-40B4-BE49-F238E27FC236}">
                <a16:creationId xmlns:a16="http://schemas.microsoft.com/office/drawing/2014/main" id="{21A71B77-5D91-F447-9E1F-E95B59C90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646" y="456524"/>
            <a:ext cx="5568739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8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012B7-9FA2-B149-B1FA-B8F6DBE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05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256D9C"/>
                </a:solidFill>
                <a:latin typeface="Minimo Regular" panose="02000503000000020003" pitchFamily="2" charset="77"/>
              </a:rPr>
              <a:t>For almost every hosepipe, the higher the number of touchpoints = the higher the enrolment rate.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42E71-E3B5-5D4C-A7C4-AA9AA927103C}"/>
              </a:ext>
            </a:extLst>
          </p:cNvPr>
          <p:cNvSpPr txBox="1"/>
          <p:nvPr/>
        </p:nvSpPr>
        <p:spPr>
          <a:xfrm>
            <a:off x="228600" y="427741"/>
            <a:ext cx="1089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EE6284"/>
                </a:solidFill>
                <a:latin typeface="Minimo Bold" panose="02000503000000020003" pitchFamily="2" charset="77"/>
              </a:rPr>
              <a:t>5. Points mean prizes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F9EC04-E185-1849-A17B-919C07E42732}"/>
              </a:ext>
            </a:extLst>
          </p:cNvPr>
          <p:cNvSpPr/>
          <p:nvPr/>
        </p:nvSpPr>
        <p:spPr>
          <a:xfrm>
            <a:off x="342900" y="4553655"/>
            <a:ext cx="10782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EE6284"/>
                </a:solidFill>
                <a:latin typeface="Minimo Bold" panose="02000503000000020003" pitchFamily="2" charset="77"/>
              </a:rPr>
              <a:t>5a. The most successful team is an integrated team</a:t>
            </a:r>
          </a:p>
        </p:txBody>
      </p:sp>
    </p:spTree>
    <p:extLst>
      <p:ext uri="{BB962C8B-B14F-4D97-AF65-F5344CB8AC3E}">
        <p14:creationId xmlns:p14="http://schemas.microsoft.com/office/powerpoint/2010/main" val="120094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11732</TotalTime>
  <Words>167</Words>
  <Application>Microsoft Macintosh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Minimo Bold</vt:lpstr>
      <vt:lpstr>Minimo Regular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Monash Discovery Day</dc:title>
  <dc:creator>Penny Eccles</dc:creator>
  <cp:lastModifiedBy>Penny Eccles</cp:lastModifiedBy>
  <cp:revision>121</cp:revision>
  <cp:lastPrinted>2021-09-20T17:58:28Z</cp:lastPrinted>
  <dcterms:created xsi:type="dcterms:W3CDTF">2019-10-18T15:20:33Z</dcterms:created>
  <dcterms:modified xsi:type="dcterms:W3CDTF">2022-01-07T10:05:20Z</dcterms:modified>
</cp:coreProperties>
</file>