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12192000"/>
  <p:notesSz cx="6858000" cy="9144000"/>
  <p:embeddedFontLst>
    <p:embeddedFont>
      <p:font typeface="Cambria Math"/>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21">
          <p15:clr>
            <a:srgbClr val="A4A3A4"/>
          </p15:clr>
        </p15:guide>
        <p15:guide id="2" pos="6063">
          <p15:clr>
            <a:srgbClr val="A4A3A4"/>
          </p15:clr>
        </p15:guide>
      </p15:sldGuideLst>
    </p:ext>
    <p:ext uri="http://customooxmlschemas.google.com/">
      <go:slidesCustomData xmlns:go="http://customooxmlschemas.google.com/" r:id="rId55" roundtripDataSignature="AMtx7mj0W/So39jQBH891/jtONz6cNKz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FFF69E-5371-4ED0-9725-690A1A3FF341}">
  <a:tblStyle styleId="{59FFF69E-5371-4ED0-9725-690A1A3FF34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21" orient="horz"/>
        <p:guide pos="606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CambriaMath-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5f775717a_0_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05f775717a_0_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 example - outreach </a:t>
            </a:r>
            <a:endParaRPr/>
          </a:p>
          <a:p>
            <a:pPr indent="0" lvl="0" marL="0" rtl="0" algn="l">
              <a:lnSpc>
                <a:spcPct val="100000"/>
              </a:lnSpc>
              <a:spcBef>
                <a:spcPts val="0"/>
              </a:spcBef>
              <a:spcAft>
                <a:spcPts val="0"/>
              </a:spcAft>
              <a:buSzPts val="1400"/>
              <a:buNone/>
            </a:pPr>
            <a:r>
              <a:rPr lang="en-GB"/>
              <a:t>A big question for TASO </a:t>
            </a:r>
            <a:endParaRPr/>
          </a:p>
          <a:p>
            <a:pPr indent="0" lvl="0" marL="0" rtl="0" algn="l">
              <a:lnSpc>
                <a:spcPct val="100000"/>
              </a:lnSpc>
              <a:spcBef>
                <a:spcPts val="0"/>
              </a:spcBef>
              <a:spcAft>
                <a:spcPts val="0"/>
              </a:spcAft>
              <a:buSzPts val="1400"/>
              <a:buNone/>
            </a:pPr>
            <a:r>
              <a:rPr lang="en-GB"/>
              <a:t>The statement is that </a:t>
            </a:r>
            <a:r>
              <a:rPr lang="en-GB"/>
              <a:t>participation</a:t>
            </a:r>
            <a:r>
              <a:rPr lang="en-GB"/>
              <a:t> in outreach is </a:t>
            </a:r>
            <a:r>
              <a:rPr lang="en-GB"/>
              <a:t>associated</a:t>
            </a:r>
            <a:r>
              <a:rPr lang="en-GB"/>
              <a:t> with </a:t>
            </a:r>
            <a:r>
              <a:rPr lang="en-GB"/>
              <a:t>higher</a:t>
            </a:r>
            <a:r>
              <a:rPr lang="en-GB"/>
              <a:t> HE </a:t>
            </a:r>
            <a:r>
              <a:rPr lang="en-GB"/>
              <a:t>attendance</a:t>
            </a:r>
            <a:r>
              <a:rPr lang="en-GB"/>
              <a:t> </a:t>
            </a:r>
            <a:endParaRPr/>
          </a:p>
          <a:p>
            <a:pPr indent="0" lvl="0" marL="0" rtl="0" algn="l">
              <a:lnSpc>
                <a:spcPct val="100000"/>
              </a:lnSpc>
              <a:spcBef>
                <a:spcPts val="0"/>
              </a:spcBef>
              <a:spcAft>
                <a:spcPts val="0"/>
              </a:spcAft>
              <a:buSzPts val="1400"/>
              <a:buNone/>
            </a:pPr>
            <a:r>
              <a:rPr lang="en-GB"/>
              <a:t>This is something that we </a:t>
            </a:r>
            <a:r>
              <a:rPr lang="en-GB"/>
              <a:t>have</a:t>
            </a:r>
            <a:r>
              <a:rPr lang="en-GB"/>
              <a:t> done work on recently, and we do see it in the data</a:t>
            </a:r>
            <a:endParaRPr/>
          </a:p>
          <a:p>
            <a:pPr indent="0" lvl="0" marL="0" rtl="0" algn="l">
              <a:lnSpc>
                <a:spcPct val="100000"/>
              </a:lnSpc>
              <a:spcBef>
                <a:spcPts val="0"/>
              </a:spcBef>
              <a:spcAft>
                <a:spcPts val="0"/>
              </a:spcAft>
              <a:buSzPts val="1400"/>
              <a:buNone/>
            </a:pPr>
            <a:r>
              <a:t/>
            </a:r>
            <a:endParaRPr/>
          </a:p>
        </p:txBody>
      </p:sp>
      <p:sp>
        <p:nvSpPr>
          <p:cNvPr id="176" name="Google Shape;176;g105f775717a_0_3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5f775717a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05f775717a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causal question is, does outreach cause higher HE </a:t>
            </a:r>
            <a:r>
              <a:rPr lang="en-GB"/>
              <a:t>attendance</a:t>
            </a:r>
            <a:r>
              <a:rPr lang="en-GB"/>
              <a:t>? </a:t>
            </a:r>
            <a:endParaRPr/>
          </a:p>
          <a:p>
            <a:pPr indent="0" lvl="0" marL="0" rtl="0" algn="l">
              <a:lnSpc>
                <a:spcPct val="100000"/>
              </a:lnSpc>
              <a:spcBef>
                <a:spcPts val="0"/>
              </a:spcBef>
              <a:spcAft>
                <a:spcPts val="0"/>
              </a:spcAft>
              <a:buSzPts val="1400"/>
              <a:buNone/>
            </a:pPr>
            <a:r>
              <a:rPr lang="en-GB"/>
              <a:t>Some </a:t>
            </a:r>
            <a:r>
              <a:rPr lang="en-GB"/>
              <a:t>kind of relationship between the two, when one goes up, the other does up as well. </a:t>
            </a:r>
            <a:endParaRPr/>
          </a:p>
          <a:p>
            <a:pPr indent="0" lvl="0" marL="0" rtl="0" algn="l">
              <a:lnSpc>
                <a:spcPct val="100000"/>
              </a:lnSpc>
              <a:spcBef>
                <a:spcPts val="0"/>
              </a:spcBef>
              <a:spcAft>
                <a:spcPts val="0"/>
              </a:spcAft>
              <a:buSzPts val="1400"/>
              <a:buNone/>
            </a:pPr>
            <a:r>
              <a:rPr lang="en-GB"/>
              <a:t>The thing we have to be careful of it, what is causing that change? What is happening within the back box </a:t>
            </a:r>
            <a:endParaRPr/>
          </a:p>
        </p:txBody>
      </p:sp>
      <p:sp>
        <p:nvSpPr>
          <p:cNvPr id="185" name="Google Shape;185;g105f775717a_0_4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197" name="Google Shape;19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212" name="Google Shape;2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21" name="Google Shape;22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5f775717a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05f775717a_0_5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There are also often issues around N being too small to show reliable impact and/or initiatives within WP, often being to complex and influenced by too many latent variables, to be evaluated robustly. And for a RCT, i.e. the method of causal impact that TASO promotes, this might be true but this doesn’t mean that ToCs cannot help with building an evaluation strategy that supports other forms of equally valuable and insightful evaluations, such as case studies or formative evaluations. Having said, all of TASO’s RCTs </a:t>
            </a:r>
            <a:r>
              <a:rPr b="0" lang="en-GB"/>
              <a:t>have a theory of change, which is worked through with the project and evaluation</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GB"/>
              <a:t>- Often, evaluation is perceived to not be a good use of staff time. And in my work with WP teams, it was sometimes forgotten because there were more urgent priorities for the delivery team than to compile a lit review to strengthen their assumptions of why they programme works. And that is absolutely true, when a WP officer is holding an event they should not be pre-occupied with thinking about an evaluation strategy. That’s why a ToC is useful to have. It can clarify the programme impacts before the demands of delivery take over and save a lot of time (and stress) when a programme in running because thanks to the ToC everybody knows what they are doing, when and how.</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Lastly, monitoring and evaluation can feel rather futile if indicators and evaluation theories do not match the actual implementation. By including different stakeholders of the programme in your ToC you can make sure that findings are meaningful and relevant for everyone involved.</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essential in APP</a:t>
            </a:r>
            <a:endParaRPr/>
          </a:p>
          <a:p>
            <a:pPr indent="0" lvl="0" marL="0" rtl="0" algn="l">
              <a:spcBef>
                <a:spcPts val="0"/>
              </a:spcBef>
              <a:spcAft>
                <a:spcPts val="0"/>
              </a:spcAft>
              <a:buNone/>
            </a:pPr>
            <a:r>
              <a:rPr lang="en-GB"/>
              <a:t>Claim how/whether it works (and for whom)</a:t>
            </a:r>
            <a:endParaRPr/>
          </a:p>
          <a:p>
            <a:pPr indent="0" lvl="0" marL="0" rtl="0" algn="l">
              <a:spcBef>
                <a:spcPts val="0"/>
              </a:spcBef>
              <a:spcAft>
                <a:spcPts val="0"/>
              </a:spcAft>
              <a:buNone/>
            </a:pPr>
            <a:r>
              <a:rPr lang="en-GB"/>
              <a:t>Intervention appropriateness (too little cannot evaluate)</a:t>
            </a:r>
            <a:endParaRPr/>
          </a:p>
          <a:p>
            <a:pPr indent="0" lvl="0" marL="0" rtl="0" algn="l">
              <a:spcBef>
                <a:spcPts val="0"/>
              </a:spcBef>
              <a:spcAft>
                <a:spcPts val="0"/>
              </a:spcAft>
              <a:buNone/>
            </a:pPr>
            <a:r>
              <a:t/>
            </a:r>
            <a:endParaRPr/>
          </a:p>
        </p:txBody>
      </p:sp>
      <p:sp>
        <p:nvSpPr>
          <p:cNvPr id="237" name="Google Shape;237;g105f775717a_0_5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5f775717a_0_6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05f775717a_0_6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88900" rtl="0" algn="l">
              <a:spcBef>
                <a:spcPts val="0"/>
              </a:spcBef>
              <a:spcAft>
                <a:spcPts val="0"/>
              </a:spcAft>
              <a:buClr>
                <a:schemeClr val="dk1"/>
              </a:buClr>
              <a:buSzPts val="1200"/>
              <a:buFont typeface="Calibri"/>
              <a:buNone/>
            </a:pPr>
            <a:r>
              <a:rPr lang="en-GB" sz="1200">
                <a:latin typeface="Calibri"/>
                <a:ea typeface="Calibri"/>
                <a:cs typeface="Calibri"/>
                <a:sym typeface="Calibri"/>
              </a:rPr>
              <a:t>At the point of designing the initiative, </a:t>
            </a:r>
            <a:r>
              <a:rPr b="1" lang="en-GB" sz="1200">
                <a:latin typeface="Calibri"/>
                <a:ea typeface="Calibri"/>
                <a:cs typeface="Calibri"/>
                <a:sym typeface="Calibri"/>
              </a:rPr>
              <a:t>decisions should be underpinned by evidence </a:t>
            </a:r>
            <a:r>
              <a:rPr lang="en-GB" sz="1200">
                <a:latin typeface="Calibri"/>
                <a:ea typeface="Calibri"/>
                <a:cs typeface="Calibri"/>
                <a:sym typeface="Calibri"/>
              </a:rPr>
              <a:t>to show that the intended effect it is anticipated to have is realistic and feasible.</a:t>
            </a:r>
            <a:endParaRPr/>
          </a:p>
          <a:p>
            <a:pPr indent="0" lvl="0" marL="8890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88900" rtl="0" algn="l">
              <a:spcBef>
                <a:spcPts val="0"/>
              </a:spcBef>
              <a:spcAft>
                <a:spcPts val="0"/>
              </a:spcAft>
              <a:buClr>
                <a:schemeClr val="dk1"/>
              </a:buClr>
              <a:buSzPts val="1200"/>
              <a:buFont typeface="Calibri"/>
              <a:buNone/>
            </a:pPr>
            <a:r>
              <a:rPr lang="en-GB" sz="1200">
                <a:latin typeface="Calibri"/>
                <a:ea typeface="Calibri"/>
                <a:cs typeface="Calibri"/>
                <a:sym typeface="Calibri"/>
              </a:rPr>
              <a:t>For our summer school, we referred to the EPI evidence synthesis and the evidence collected to demonstrate the links in the theory of change.</a:t>
            </a:r>
            <a:endParaRPr/>
          </a:p>
          <a:p>
            <a:pPr indent="0" lvl="0" marL="8890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88900" rtl="0" algn="l">
              <a:spcBef>
                <a:spcPts val="0"/>
              </a:spcBef>
              <a:spcAft>
                <a:spcPts val="0"/>
              </a:spcAft>
              <a:buClr>
                <a:schemeClr val="dk1"/>
              </a:buClr>
              <a:buSzPts val="1200"/>
              <a:buFont typeface="Calibri"/>
              <a:buNone/>
            </a:pPr>
            <a:r>
              <a:rPr lang="en-GB" sz="1200">
                <a:latin typeface="Calibri"/>
                <a:ea typeface="Calibri"/>
                <a:cs typeface="Calibri"/>
                <a:sym typeface="Calibri"/>
              </a:rPr>
              <a:t>If there is no evidence in your focus of change,  new evidence can be generated by building in evaluation into the design of the initiative.</a:t>
            </a:r>
            <a:endParaRPr/>
          </a:p>
          <a:p>
            <a:pPr indent="0" lvl="0" marL="8890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88900" rtl="0" algn="l">
              <a:spcBef>
                <a:spcPts val="0"/>
              </a:spcBef>
              <a:spcAft>
                <a:spcPts val="0"/>
              </a:spcAft>
              <a:buClr>
                <a:schemeClr val="dk1"/>
              </a:buClr>
              <a:buSzPts val="1200"/>
              <a:buFont typeface="Calibri"/>
              <a:buNone/>
            </a:pPr>
            <a:r>
              <a:rPr lang="en-GB" sz="1200">
                <a:latin typeface="Calibri"/>
                <a:ea typeface="Calibri"/>
                <a:cs typeface="Calibri"/>
                <a:sym typeface="Calibri"/>
              </a:rPr>
              <a:t>in general, when working through this element of your ToC:</a:t>
            </a:r>
            <a:endParaRPr/>
          </a:p>
          <a:p>
            <a:pPr indent="-285750" lvl="0" marL="285750" rtl="0" algn="l">
              <a:spcBef>
                <a:spcPts val="0"/>
              </a:spcBef>
              <a:spcAft>
                <a:spcPts val="0"/>
              </a:spcAft>
              <a:buClr>
                <a:schemeClr val="dk1"/>
              </a:buClr>
              <a:buSzPts val="1200"/>
              <a:buFont typeface="Arial"/>
              <a:buChar char="•"/>
            </a:pPr>
            <a:r>
              <a:rPr lang="en-GB" sz="1200"/>
              <a:t>Revisit all the assumptions you’ve made and the rationale behind them.</a:t>
            </a:r>
            <a:endParaRPr/>
          </a:p>
          <a:p>
            <a:pPr indent="-285750" lvl="0" marL="285750" rtl="0" algn="l">
              <a:spcBef>
                <a:spcPts val="0"/>
              </a:spcBef>
              <a:spcAft>
                <a:spcPts val="0"/>
              </a:spcAft>
              <a:buClr>
                <a:schemeClr val="dk1"/>
              </a:buClr>
              <a:buSzPts val="1200"/>
              <a:buFont typeface="Arial"/>
              <a:buChar char="•"/>
            </a:pPr>
            <a:r>
              <a:rPr lang="en-GB" sz="1200"/>
              <a:t>For example: </a:t>
            </a:r>
            <a:br>
              <a:rPr lang="en-GB" sz="1200"/>
            </a:br>
            <a:r>
              <a:rPr lang="en-GB" sz="1200"/>
              <a:t>Are you sure that A leads to B?</a:t>
            </a:r>
            <a:br>
              <a:rPr lang="en-GB" sz="1200"/>
            </a:br>
            <a:r>
              <a:rPr lang="en-GB" sz="1200"/>
              <a:t>And are you sure that this is the direction of travel for your desired impact?</a:t>
            </a:r>
            <a:endParaRPr/>
          </a:p>
          <a:p>
            <a:pPr indent="0" lvl="0" marL="0" rtl="0" algn="l">
              <a:spcBef>
                <a:spcPts val="0"/>
              </a:spcBef>
              <a:spcAft>
                <a:spcPts val="0"/>
              </a:spcAft>
              <a:buNone/>
            </a:pPr>
            <a:r>
              <a:t/>
            </a:r>
            <a:endParaRPr/>
          </a:p>
        </p:txBody>
      </p:sp>
      <p:sp>
        <p:nvSpPr>
          <p:cNvPr id="278" name="Google Shape;278;g105f775717a_0_6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5f775717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105f775717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RS</a:t>
            </a:r>
            <a:endParaRPr>
              <a:latin typeface="Arial"/>
              <a:ea typeface="Arial"/>
              <a:cs typeface="Arial"/>
              <a:sym typeface="Arial"/>
            </a:endParaRPr>
          </a:p>
          <a:p>
            <a:pPr indent="0" lvl="0" marL="0" rtl="0" algn="l">
              <a:lnSpc>
                <a:spcPct val="115000"/>
              </a:lnSpc>
              <a:spcBef>
                <a:spcPts val="300"/>
              </a:spcBef>
              <a:spcAft>
                <a:spcPts val="0"/>
              </a:spcAft>
              <a:buClr>
                <a:schemeClr val="dk1"/>
              </a:buClr>
              <a:buSzPts val="1100"/>
              <a:buFont typeface="Arial"/>
              <a:buNone/>
            </a:pPr>
            <a:r>
              <a:rPr lang="en-GB">
                <a:latin typeface="Arial"/>
                <a:ea typeface="Arial"/>
                <a:cs typeface="Arial"/>
                <a:sym typeface="Arial"/>
              </a:rPr>
              <a:t>You can see on screen what we will cover today</a:t>
            </a:r>
            <a:endParaRPr/>
          </a:p>
          <a:p>
            <a:pPr indent="0" lvl="0" marL="0" rtl="0" algn="l">
              <a:lnSpc>
                <a:spcPct val="115000"/>
              </a:lnSpc>
              <a:spcBef>
                <a:spcPts val="3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This session is marked as intermediate, so we will provide just a brief overview of what a survey is and how to use it, before further unpacking the concepts we need to think about when choosing, designing and implementing a survey.</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We will then go on to cover three important concepts relating to survey design:</a:t>
            </a:r>
            <a:endParaRPr>
              <a:latin typeface="Arial"/>
              <a:ea typeface="Arial"/>
              <a:cs typeface="Arial"/>
              <a:sym typeface="Arial"/>
            </a:endParaRPr>
          </a:p>
          <a:p>
            <a:pPr indent="-317500" lvl="0" marL="457200" rtl="0" algn="l">
              <a:lnSpc>
                <a:spcPct val="115000"/>
              </a:lnSpc>
              <a:spcBef>
                <a:spcPts val="600"/>
              </a:spcBef>
              <a:spcAft>
                <a:spcPts val="0"/>
              </a:spcAft>
              <a:buSzPts val="1400"/>
              <a:buFont typeface="Arial"/>
              <a:buAutoNum type="arabicParenR"/>
            </a:pPr>
            <a:r>
              <a:rPr lang="en-GB">
                <a:latin typeface="Arial"/>
                <a:ea typeface="Arial"/>
                <a:cs typeface="Arial"/>
                <a:sym typeface="Arial"/>
              </a:rPr>
              <a:t>Understanding constructs and dimensionality  </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arenR"/>
            </a:pPr>
            <a:r>
              <a:rPr lang="en-GB">
                <a:latin typeface="Arial"/>
                <a:ea typeface="Arial"/>
                <a:cs typeface="Arial"/>
                <a:sym typeface="Arial"/>
              </a:rPr>
              <a:t>We will talk through validity</a:t>
            </a:r>
            <a:endParaRPr>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arenR"/>
            </a:pPr>
            <a:r>
              <a:rPr lang="en-GB">
                <a:latin typeface="Arial"/>
                <a:ea typeface="Arial"/>
                <a:cs typeface="Arial"/>
                <a:sym typeface="Arial"/>
              </a:rPr>
              <a:t>And also discuss reliability </a:t>
            </a:r>
            <a:endParaRPr>
              <a:latin typeface="Arial"/>
              <a:ea typeface="Arial"/>
              <a:cs typeface="Arial"/>
              <a:sym typeface="Arial"/>
            </a:endParaRPr>
          </a:p>
          <a:p>
            <a:pPr indent="0" lvl="0" marL="457200" rtl="0" algn="l">
              <a:lnSpc>
                <a:spcPct val="115000"/>
              </a:lnSpc>
              <a:spcBef>
                <a:spcPts val="600"/>
              </a:spcBef>
              <a:spcAft>
                <a:spcPts val="0"/>
              </a:spcAft>
              <a:buSzPts val="1400"/>
              <a:buNone/>
            </a:pPr>
            <a:r>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There will be time for questions at the end - please enter your questions throughout the presentation </a:t>
            </a:r>
            <a:endParaRPr>
              <a:latin typeface="Arial"/>
              <a:ea typeface="Arial"/>
              <a:cs typeface="Arial"/>
              <a:sym typeface="Arial"/>
            </a:endParaRPr>
          </a:p>
          <a:p>
            <a:pPr indent="0" lvl="0" marL="0" rtl="0" algn="l">
              <a:lnSpc>
                <a:spcPct val="100000"/>
              </a:lnSpc>
              <a:spcBef>
                <a:spcPts val="600"/>
              </a:spcBef>
              <a:spcAft>
                <a:spcPts val="0"/>
              </a:spcAft>
              <a:buSzPts val="1400"/>
              <a:buNone/>
            </a:pPr>
            <a:r>
              <a:t/>
            </a:r>
            <a:endParaRPr/>
          </a:p>
        </p:txBody>
      </p:sp>
      <p:sp>
        <p:nvSpPr>
          <p:cNvPr id="84" name="Google Shape;84;g105f775717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303" name="Google Shape;30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05f775717a_0_6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105f775717a_0_6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starting with how to identify the right research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a starter, a research question is the overarching question your evaluation seeks to answer. This will, in return, determine the scope and approach of your evaluation.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 TASO, we recommend to develop three research questions.</a:t>
            </a:r>
            <a:endParaRPr/>
          </a:p>
          <a:p>
            <a:pPr indent="0" lvl="0" marL="0" rtl="0" algn="l">
              <a:spcBef>
                <a:spcPts val="0"/>
              </a:spcBef>
              <a:spcAft>
                <a:spcPts val="0"/>
              </a:spcAft>
              <a:buNone/>
            </a:pPr>
            <a:r>
              <a:rPr lang="en-GB"/>
              <a:t>Starting with your primary RQ, ideally identifying the causal impact of your evaluation,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from there, breaking it down into a secondary question, which could focus on intermediate outcomes (e.g. did SS increase sense of belonging to HE or granular sub-groups (i.e. did Summer School increase enrolment rates for participants with experience of family estrangement).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lastly, because we’re interested in the how as well, think about appropriate process evaluation questions: </a:t>
            </a:r>
            <a:endParaRPr/>
          </a:p>
          <a:p>
            <a:pPr indent="0" lvl="0" marL="0" rtl="0" algn="l">
              <a:spcBef>
                <a:spcPts val="0"/>
              </a:spcBef>
              <a:spcAft>
                <a:spcPts val="0"/>
              </a:spcAft>
              <a:buNone/>
            </a:pPr>
            <a:r>
              <a:rPr lang="en-GB"/>
              <a:t>Was the initiative delivered as expected (did everyone attend all the session and if not, does that tell you sth about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general, to help formulate your questions, you should also consider:</a:t>
            </a:r>
            <a:endParaRPr/>
          </a:p>
          <a:p>
            <a:pPr indent="0" lvl="0" marL="0" rtl="0" algn="l">
              <a:spcBef>
                <a:spcPts val="0"/>
              </a:spcBef>
              <a:spcAft>
                <a:spcPts val="0"/>
              </a:spcAft>
              <a:buNone/>
            </a:pPr>
            <a:r>
              <a:rPr lang="en-GB"/>
              <a:t>Who will use the findings and how?</a:t>
            </a:r>
            <a:endParaRPr/>
          </a:p>
          <a:p>
            <a:pPr indent="0" lvl="0" marL="0" rtl="0" algn="l">
              <a:spcBef>
                <a:spcPts val="0"/>
              </a:spcBef>
              <a:spcAft>
                <a:spcPts val="0"/>
              </a:spcAft>
              <a:buNone/>
            </a:pPr>
            <a:r>
              <a:rPr lang="en-GB"/>
              <a:t>What do stakeholders need to learn from the evaluation?</a:t>
            </a:r>
            <a:endParaRPr/>
          </a:p>
          <a:p>
            <a:pPr indent="0" lvl="0" marL="0" rtl="0" algn="l">
              <a:spcBef>
                <a:spcPts val="0"/>
              </a:spcBef>
              <a:spcAft>
                <a:spcPts val="0"/>
              </a:spcAft>
              <a:buNone/>
            </a:pPr>
            <a:r>
              <a:rPr lang="en-GB"/>
              <a:t>What questions will you be able to answer and when?</a:t>
            </a:r>
            <a:endParaRPr/>
          </a:p>
          <a:p>
            <a:pPr indent="0" lvl="0" marL="0" rtl="0" algn="l">
              <a:spcBef>
                <a:spcPts val="0"/>
              </a:spcBef>
              <a:spcAft>
                <a:spcPts val="0"/>
              </a:spcAft>
              <a:buNone/>
            </a:pPr>
            <a:r>
              <a:t/>
            </a:r>
            <a:endParaRPr/>
          </a:p>
        </p:txBody>
      </p:sp>
      <p:sp>
        <p:nvSpPr>
          <p:cNvPr id="312" name="Google Shape;312;g105f775717a_0_6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05f775717a_0_7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105f775717a_0_7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So now we have our research question we need to decide what is the best outcome measure or indicator we can see to do this. Indicators show what a situation is like: (they don’t need to be perfectly matching your outcome concept but they need to be valid enough to give us a good proxy).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We’ve got  observable indicators, which are indicators we can build into our evaluation as they are very easy to measure (such as clear demographic data such as age but also observed behaviour or attitude, such as attendance at the summer school and an academically validated scale measuring sense of belonging).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Next to these, there are unobservable indicators. Unobservable indicators are also known as </a:t>
            </a:r>
            <a:r>
              <a:rPr b="1" lang="en-GB" sz="1200">
                <a:solidFill>
                  <a:schemeClr val="accent2"/>
                </a:solidFill>
              </a:rPr>
              <a:t>confounding variables. These </a:t>
            </a:r>
            <a:r>
              <a:rPr lang="en-GB" sz="1200"/>
              <a:t>are variables that influence (or are associated with) both the treatment assignment (so whether participants are applying and engaging with the summer school) and the outcome (enrolling at HEPs), and that we can’t control for.</a:t>
            </a:r>
            <a:endParaRPr/>
          </a:p>
          <a:p>
            <a:pPr indent="0" lvl="0" marL="0" rtl="0" algn="l">
              <a:spcBef>
                <a:spcPts val="0"/>
              </a:spcBef>
              <a:spcAft>
                <a:spcPts val="0"/>
              </a:spcAft>
              <a:buNone/>
            </a:pPr>
            <a:r>
              <a:rPr lang="en-GB" sz="1200"/>
              <a:t>Confounding variables are why correlation </a:t>
            </a:r>
            <a:r>
              <a:rPr i="0" lang="en-GB" sz="1200">
                <a:latin typeface="Cambria Math"/>
                <a:ea typeface="Cambria Math"/>
                <a:cs typeface="Cambria Math"/>
                <a:sym typeface="Cambria Math"/>
              </a:rPr>
              <a:t>≠</a:t>
            </a:r>
            <a:r>
              <a:rPr lang="en-GB" sz="1200"/>
              <a:t> causation.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help us all work towards a common framework we have a Common Outcome Measures table (Appendix to the MEF) which you have been sent before the session. </a:t>
            </a:r>
            <a:endParaRPr/>
          </a:p>
        </p:txBody>
      </p:sp>
      <p:sp>
        <p:nvSpPr>
          <p:cNvPr id="325" name="Google Shape;325;g105f775717a_0_7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05f775717a_0_9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105f775717a_0_9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IMO finding the best proxy measure is the most difficult bit (And you shouldn’t need to do this alone. You are the experts on the programmes you are running, but TASO can help to share some of the work we’ve been doing when looking at available evidence in the sector and, consequently, available data sources in HE to translate all those out/in-reach activities into measurable outcomes measures).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my experience, there is a common set of indicators that a lot of projects use for different key stages. So to help with that, we’ve developed a common outcome measures framework.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is an excerpt of what it looks like, and we encourage you to use these measures as they are available. Going from the top left corner, measures are divided by year group (we are looking at KS3-5, first year, subsequent years of studies and post-graduation), common objectives for activities within these year groups and then give examples of indicators for process evaluation as well as short/medium/long-term impact evaluation.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some programmes that are unique to your HEIs (parent power at KCL) you may need to create indicators outside of those provided. </a:t>
            </a:r>
            <a:endParaRPr/>
          </a:p>
          <a:p>
            <a:pPr indent="0" lvl="0" marL="0" rtl="0" algn="l">
              <a:spcBef>
                <a:spcPts val="0"/>
              </a:spcBef>
              <a:spcAft>
                <a:spcPts val="0"/>
              </a:spcAft>
              <a:buNone/>
            </a:pPr>
            <a:r>
              <a:rPr lang="en-GB"/>
              <a:t>- For these you will need to consider  how reliable and valid your indicators are.  </a:t>
            </a:r>
            <a:endParaRPr/>
          </a:p>
          <a:p>
            <a:pPr indent="-171450" lvl="0" marL="171450" rtl="0" algn="l">
              <a:spcBef>
                <a:spcPts val="0"/>
              </a:spcBef>
              <a:spcAft>
                <a:spcPts val="0"/>
              </a:spcAft>
              <a:buClr>
                <a:schemeClr val="dk1"/>
              </a:buClr>
              <a:buSzPts val="1200"/>
              <a:buFont typeface="Calibri"/>
              <a:buChar char="-"/>
            </a:pPr>
            <a:r>
              <a:rPr lang="en-GB"/>
              <a:t>more information about this can be found in the MEF and our next webinar can support you in this process.</a:t>
            </a:r>
            <a:endParaRPr/>
          </a:p>
          <a:p>
            <a:pPr indent="-171450" lvl="0" marL="171450" rtl="0" algn="l">
              <a:spcBef>
                <a:spcPts val="0"/>
              </a:spcBef>
              <a:spcAft>
                <a:spcPts val="0"/>
              </a:spcAft>
              <a:buClr>
                <a:schemeClr val="dk1"/>
              </a:buClr>
              <a:buSzPts val="1200"/>
              <a:buFont typeface="Calibri"/>
              <a:buChar char="-"/>
            </a:pPr>
            <a:r>
              <a:rPr lang="en-GB"/>
              <a:t>Key though is choosing the most reliable and valid indicator that you have. So questionnaires and scales previously verified by academics will be better than ones we create ourselves. Indicators where we don’t need the participant to give a subjective answer are better than questions where people need to self report. </a:t>
            </a:r>
            <a:endParaRPr/>
          </a:p>
          <a:p>
            <a:pPr indent="0" lvl="0" marL="0" rtl="0" algn="l">
              <a:spcBef>
                <a:spcPts val="0"/>
              </a:spcBef>
              <a:spcAft>
                <a:spcPts val="0"/>
              </a:spcAft>
              <a:buNone/>
            </a:pPr>
            <a:r>
              <a:t/>
            </a:r>
            <a:endParaRPr/>
          </a:p>
        </p:txBody>
      </p:sp>
      <p:sp>
        <p:nvSpPr>
          <p:cNvPr id="338" name="Google Shape;338;g105f775717a_0_9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5f775717a_0_9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105f775717a_0_9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GB"/>
              <a:t>As mentioned before, certain research questions align themselves better to certain research questions.</a:t>
            </a:r>
            <a:endParaRPr/>
          </a:p>
          <a:p>
            <a:pPr indent="0" lvl="0" marL="0" rtl="0" algn="l">
              <a:spcBef>
                <a:spcPts val="0"/>
              </a:spcBef>
              <a:spcAft>
                <a:spcPts val="0"/>
              </a:spcAft>
              <a:buNone/>
            </a:pPr>
            <a:br>
              <a:rPr b="0" lang="en-GB"/>
            </a:br>
            <a:r>
              <a:rPr b="0" lang="en-GB"/>
              <a:t>For matters of simplicity, TASO groups these RQs into three distinct levels. These purposefully align to the standards of evidence promoted by the Office for Students so hopefully will also be of use when reporting on findings in the Monitoring and Evaluation section of your institutional AAP.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Arial"/>
              <a:buNone/>
            </a:pPr>
            <a:r>
              <a:rPr lang="en-GB"/>
              <a:t>For some programmes some research methods will be better than others. It will not be possible for all your evaluations to be L3. </a:t>
            </a:r>
            <a:endParaRPr/>
          </a:p>
          <a:p>
            <a:pPr indent="0" lvl="0" marL="0" rtl="0" algn="l">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b="1" lang="en-GB"/>
              <a:t>be ambitious - but don't force it. </a:t>
            </a:r>
            <a:endParaRPr/>
          </a:p>
          <a:p>
            <a:pPr indent="0" lvl="0" marL="0" marR="0" rtl="0" algn="l">
              <a:lnSpc>
                <a:spcPct val="100000"/>
              </a:lnSpc>
              <a:spcBef>
                <a:spcPts val="0"/>
              </a:spcBef>
              <a:spcAft>
                <a:spcPts val="0"/>
              </a:spcAft>
              <a:buClr>
                <a:schemeClr val="dk1"/>
              </a:buClr>
              <a:buSzPts val="1200"/>
              <a:buFont typeface="Arial"/>
              <a:buNone/>
            </a:pPr>
            <a:r>
              <a:t/>
            </a:r>
            <a:endParaRPr b="1"/>
          </a:p>
          <a:p>
            <a:pPr indent="0" lvl="0" marL="0" marR="0" rtl="0" algn="l">
              <a:lnSpc>
                <a:spcPct val="100000"/>
              </a:lnSpc>
              <a:spcBef>
                <a:spcPts val="0"/>
              </a:spcBef>
              <a:spcAft>
                <a:spcPts val="0"/>
              </a:spcAft>
              <a:buClr>
                <a:schemeClr val="dk1"/>
              </a:buClr>
              <a:buSzPts val="1200"/>
              <a:buFont typeface="Arial"/>
              <a:buNone/>
            </a:pPr>
            <a:r>
              <a:rPr b="1" lang="en-GB"/>
              <a:t>In the next slides, we will outline examples of evaluation for each level in a bit more detail.</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
        <p:nvSpPr>
          <p:cNvPr id="345" name="Google Shape;345;g105f775717a_0_9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05f775717a_0_10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105f775717a_0_10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the base without which the pyramid couldn’t stand we have the Monitoring – level 1.</a:t>
            </a:r>
            <a:endParaRPr/>
          </a:p>
          <a:p>
            <a:pPr indent="0" lvl="0" marL="0" rtl="0" algn="l">
              <a:spcBef>
                <a:spcPts val="0"/>
              </a:spcBef>
              <a:spcAft>
                <a:spcPts val="0"/>
              </a:spcAft>
              <a:buNone/>
            </a:pPr>
            <a:r>
              <a:rPr lang="en-GB"/>
              <a:t>On this level, your programme will have a coherent strategy and activities that are selected to directly contribute to that strategy. We know why we expect particular activities to work (based on a Theory of Change and secondary research) and we are tracking participants’ outcomes and experiences or test for lift-effects in our outcome measure via pre-post evaluation methods.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are unsure about this, feel free to revisit the webinar recording and material from earlier this month on the TASO website. Which guides you on the hows and why to develop your own Toc.</a:t>
            </a:r>
            <a:endParaRPr/>
          </a:p>
          <a:p>
            <a:pPr indent="0" lvl="0" marL="0" rtl="0" algn="l">
              <a:spcBef>
                <a:spcPts val="0"/>
              </a:spcBef>
              <a:spcAft>
                <a:spcPts val="0"/>
              </a:spcAft>
              <a:buNone/>
            </a:pPr>
            <a:r>
              <a:t/>
            </a:r>
            <a:endParaRPr/>
          </a:p>
        </p:txBody>
      </p:sp>
      <p:sp>
        <p:nvSpPr>
          <p:cNvPr id="359" name="Google Shape;359;g105f775717a_0_10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05f775717a_0_1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105f775717a_0_1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Moving evaluation to the second level, Compare, the main difference is that you are monitoring your participants and comparing them other similar individuals who have not participated in the programme.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great example of the Compare Level is UCAS’ STROBE service that allows providers to upload a set of participants to UCAS, who in return, will provide a matched comparator group of individuals on their database that match the observable characteristics of your participant group. As in this example, you have a group of SS participants. UCAS will match these to individuals within their UCAS database and tell you how your outcome (for example, enrolment at different universities) might differ or not between your participants and the group of matched non-participants. As you are holding everything else but the participation constant, i.e. you are matching on, for example, gender, age, school type and ethnicity, you get a clearer idea about the effect your programme participation is having on your desired outcome.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8" name="Google Shape;368;g105f775717a_0_1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5f775717a_0_1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105f775717a_0_1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Which brings us to Level 3 – identify.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the idea to control for other variables such as age, gender, ethnicity etc is nice (and definitely deserves its merit) it unfortunately cannot control for confounding variables, these unobservable indicators that we cannot easily measure and who can have an effect on our outcome measure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an example, imagine two participants in your summer school: Eliza and Miriam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Both are 18</a:t>
            </a:r>
            <a:endParaRPr/>
          </a:p>
          <a:p>
            <a:pPr indent="0" lvl="0" marL="0" rtl="0" algn="l">
              <a:spcBef>
                <a:spcPts val="0"/>
              </a:spcBef>
              <a:spcAft>
                <a:spcPts val="0"/>
              </a:spcAft>
              <a:buNone/>
            </a:pPr>
            <a:r>
              <a:rPr lang="en-GB"/>
              <a:t>Both are female</a:t>
            </a:r>
            <a:endParaRPr/>
          </a:p>
          <a:p>
            <a:pPr indent="0" lvl="0" marL="0" rtl="0" algn="l">
              <a:spcBef>
                <a:spcPts val="0"/>
              </a:spcBef>
              <a:spcAft>
                <a:spcPts val="0"/>
              </a:spcAft>
              <a:buNone/>
            </a:pPr>
            <a:r>
              <a:rPr lang="en-GB"/>
              <a:t>both go to the same school</a:t>
            </a:r>
            <a:endParaRPr/>
          </a:p>
          <a:p>
            <a:pPr indent="0" lvl="0" marL="0" rtl="0" algn="l">
              <a:spcBef>
                <a:spcPts val="0"/>
              </a:spcBef>
              <a:spcAft>
                <a:spcPts val="0"/>
              </a:spcAft>
              <a:buNone/>
            </a:pPr>
            <a:r>
              <a:rPr lang="en-GB"/>
              <a:t>Both are from a BAME background</a:t>
            </a:r>
            <a:endParaRPr/>
          </a:p>
          <a:p>
            <a:pPr indent="0" lvl="0" marL="0" rtl="0" algn="l">
              <a:spcBef>
                <a:spcPts val="0"/>
              </a:spcBef>
              <a:spcAft>
                <a:spcPts val="0"/>
              </a:spcAft>
              <a:buNone/>
            </a:pPr>
            <a:r>
              <a:rPr lang="en-GB"/>
              <a:t>Both applied for the Summer school and got in</a:t>
            </a:r>
            <a:endParaRPr/>
          </a:p>
          <a:p>
            <a:pPr indent="0" lvl="0" marL="0" rtl="0" algn="l">
              <a:spcBef>
                <a:spcPts val="0"/>
              </a:spcBef>
              <a:spcAft>
                <a:spcPts val="0"/>
              </a:spcAft>
              <a:buNone/>
            </a:pPr>
            <a:r>
              <a:rPr lang="en-GB"/>
              <a:t>and both have so la la GCSE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controlling for obvious factors that we know can have an effect on study success and enrolment at uni – Eliza and Miriam seem really identical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However, what we cannot measure but what is true for Eliza is that she really likes her ss teacher leading her to be much more motivated and enthusiastic in class – Miriam is the opposite</a:t>
            </a:r>
            <a:endParaRPr/>
          </a:p>
          <a:p>
            <a:pPr indent="0" lvl="0" marL="0" rtl="0" algn="l">
              <a:spcBef>
                <a:spcPts val="0"/>
              </a:spcBef>
              <a:spcAft>
                <a:spcPts val="0"/>
              </a:spcAft>
              <a:buNone/>
            </a:pPr>
            <a:r>
              <a:rPr lang="en-GB"/>
              <a:t>Moreover, eliza is pretty set on becoming a midwife giving her clear direction on her study subjects AND how to write the UCAS application –plus, again loads of motivation to achieve her dream profession – well, Miriam doesn’t reallt know what she wants to do</a:t>
            </a:r>
            <a:endParaRPr/>
          </a:p>
          <a:p>
            <a:pPr indent="0" lvl="0" marL="0" rtl="0" algn="l">
              <a:spcBef>
                <a:spcPts val="0"/>
              </a:spcBef>
              <a:spcAft>
                <a:spcPts val="0"/>
              </a:spcAft>
              <a:buNone/>
            </a:pPr>
            <a:r>
              <a:rPr lang="en-GB"/>
              <a:t>And so on, Eliza has the family support to enter and succeed in HE , Miriam doesn’t</a:t>
            </a:r>
            <a:endParaRPr/>
          </a:p>
          <a:p>
            <a:pPr indent="0" lvl="0" marL="0" rtl="0" algn="l">
              <a:spcBef>
                <a:spcPts val="0"/>
              </a:spcBef>
              <a:spcAft>
                <a:spcPts val="0"/>
              </a:spcAft>
              <a:buNone/>
            </a:pPr>
            <a:r>
              <a:rPr lang="en-GB"/>
              <a:t>And lastly, Eliza’s study habits improve as a result of the SS attendance where Miriam’s more or less stay the same…</a:t>
            </a:r>
            <a:endParaRPr/>
          </a:p>
          <a:p>
            <a:pPr indent="0" lvl="0" marL="0" rtl="0" algn="l">
              <a:spcBef>
                <a:spcPts val="0"/>
              </a:spcBef>
              <a:spcAft>
                <a:spcPts val="0"/>
              </a:spcAft>
              <a:buNone/>
            </a:pPr>
            <a:r>
              <a:t/>
            </a:r>
            <a:endParaRPr/>
          </a:p>
          <a:p>
            <a:pPr indent="0" lvl="0" marL="0" rtl="0" algn="l">
              <a:spcBef>
                <a:spcPts val="0"/>
              </a:spcBef>
              <a:spcAft>
                <a:spcPts val="0"/>
              </a:spcAft>
              <a:buNone/>
            </a:pPr>
            <a:br>
              <a:rPr lang="en-GB"/>
            </a:br>
            <a:r>
              <a:rPr lang="en-GB"/>
              <a:t>So, even though the two women seemed to be identical when controlling for relevant factors, the underlying unobservable indicators may have biased or results and under-estimate the lift-effect of the summer school on Miriam’s attitudes and behaviours to HE whereas it might over-estimate them for Eliza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Comparing outcomes for treated and untreated does not usually give the ‘right’ answer.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Examples:</a:t>
            </a:r>
            <a:endParaRPr/>
          </a:p>
          <a:p>
            <a:pPr indent="0" lvl="1" marL="457200" rtl="0" algn="l">
              <a:spcBef>
                <a:spcPts val="0"/>
              </a:spcBef>
              <a:spcAft>
                <a:spcPts val="0"/>
              </a:spcAft>
              <a:buNone/>
            </a:pPr>
            <a:r>
              <a:rPr lang="en-GB"/>
              <a:t>Students who are selected for a summer school will probably have a higher baseline likelihood of going to university than those who don’t.</a:t>
            </a:r>
            <a:endParaRPr/>
          </a:p>
          <a:p>
            <a:pPr indent="0" lvl="1" marL="457200" rtl="0" algn="l">
              <a:spcBef>
                <a:spcPts val="0"/>
              </a:spcBef>
              <a:spcAft>
                <a:spcPts val="0"/>
              </a:spcAft>
              <a:buNone/>
            </a:pPr>
            <a:r>
              <a:rPr lang="en-GB"/>
              <a:t>Students seeking dissertation advice may be (a) more engaged with the institution, (b) lower achieving, and (c) more extraverted, than those who aren’t.</a:t>
            </a:r>
            <a:endParaRPr/>
          </a:p>
          <a:p>
            <a:pPr indent="0" lvl="0" marL="0" rtl="0" algn="l">
              <a:spcBef>
                <a:spcPts val="0"/>
              </a:spcBef>
              <a:spcAft>
                <a:spcPts val="0"/>
              </a:spcAft>
              <a:buNone/>
            </a:pPr>
            <a:r>
              <a:t/>
            </a:r>
            <a:endParaRPr/>
          </a:p>
        </p:txBody>
      </p:sp>
      <p:sp>
        <p:nvSpPr>
          <p:cNvPr id="377" name="Google Shape;377;g105f775717a_0_1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06043e7e9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106043e7e9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One of the ways to get around this way of unbalanced comparisons is a research method called a Randomised Controlled Trial (RCT).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With an RCT we are not trying to account for differences between the groups by holding everything else constant.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Instead, we randomly allocate our candidates (so for example, all the students who applied for the Summer School) and to the treatment group (So people who attend the summer school). As this allocation is explicitly random, we expect that on average, the control and treatment groups are balanced in regards to the observable and unobservable indicators.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extrapolating the example of Eliza and Miriam. We might not have a perfect match between one Eliza and one Miriam in each group but it is, on average, the same. Therefore, we can expect that the outcomes for each group would be the same and any distinct effect that we might see can we attributed to the treatment (in our case attendance of the summer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fact that we can attribute any changes in the outcome measure to the treatment (as the only difference we expect between the two groups) is the reason we call RCTs and similar experimental/quasi-experimental research methods on level 3 causal research – i.e. they identify whether a treatment sth is working to change your desired outcomes or not.</a:t>
            </a:r>
            <a:endParaRPr/>
          </a:p>
          <a:p>
            <a:pPr indent="0" lvl="0" marL="0" rtl="0" algn="l">
              <a:spcBef>
                <a:spcPts val="0"/>
              </a:spcBef>
              <a:spcAft>
                <a:spcPts val="0"/>
              </a:spcAft>
              <a:buNone/>
            </a:pPr>
            <a:r>
              <a:t/>
            </a:r>
            <a:endParaRPr/>
          </a:p>
        </p:txBody>
      </p:sp>
      <p:sp>
        <p:nvSpPr>
          <p:cNvPr id="410" name="Google Shape;410;g106043e7e9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5f775717a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105f775717a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00"/>
              </a:spcBef>
              <a:spcAft>
                <a:spcPts val="0"/>
              </a:spcAft>
              <a:buClr>
                <a:schemeClr val="dk1"/>
              </a:buClr>
              <a:buSzPts val="1100"/>
              <a:buFont typeface="Arial"/>
              <a:buNone/>
            </a:pPr>
            <a:r>
              <a:rPr lang="en-GB">
                <a:latin typeface="Arial"/>
                <a:ea typeface="Arial"/>
                <a:cs typeface="Arial"/>
                <a:sym typeface="Arial"/>
              </a:rPr>
              <a:t>A quick introduction to TASO</a:t>
            </a:r>
            <a:endParaRPr/>
          </a:p>
          <a:p>
            <a:pPr indent="0" lvl="0" marL="0" rtl="0" algn="l">
              <a:lnSpc>
                <a:spcPct val="115000"/>
              </a:lnSpc>
              <a:spcBef>
                <a:spcPts val="3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As you can see, we are an independent hub for education professionals. We are here to support the sector and provide research, toolkits and evaluation guidance. We hope to work with you, helping to skill up the sector and also to learn from you all.</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We were set up by a consortium and have very recently spun-out of King’s and are now an independent charity.</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We are an affiliate What Works Centre, there are about 9 of these centres that follow the government approach to ensuring we have high-quality evaluation and evidence on what works. Ensuring that policy and practice is informed by evidence.</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en-GB">
                <a:latin typeface="Arial"/>
                <a:ea typeface="Arial"/>
                <a:cs typeface="Arial"/>
                <a:sym typeface="Arial"/>
              </a:rPr>
              <a:t>Finally, you can see at the bottom that we are funded by the OfS. I think this shows the support of the regulator for this type of evaluation and evidence work.</a:t>
            </a:r>
            <a:endParaRPr>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b="1" lang="en-GB">
                <a:solidFill>
                  <a:srgbClr val="3B66BC"/>
                </a:solidFill>
                <a:latin typeface="Arial"/>
                <a:ea typeface="Arial"/>
                <a:cs typeface="Arial"/>
                <a:sym typeface="Arial"/>
              </a:rPr>
              <a:t> </a:t>
            </a:r>
            <a:endParaRPr b="1">
              <a:solidFill>
                <a:srgbClr val="3B66BC"/>
              </a:solidFill>
              <a:latin typeface="Arial"/>
              <a:ea typeface="Arial"/>
              <a:cs typeface="Arial"/>
              <a:sym typeface="Arial"/>
            </a:endParaRPr>
          </a:p>
          <a:p>
            <a:pPr indent="0" lvl="0" marL="0" rtl="0" algn="l">
              <a:lnSpc>
                <a:spcPct val="100000"/>
              </a:lnSpc>
              <a:spcBef>
                <a:spcPts val="600"/>
              </a:spcBef>
              <a:spcAft>
                <a:spcPts val="0"/>
              </a:spcAft>
              <a:buSzPts val="1400"/>
              <a:buNone/>
            </a:pPr>
            <a:r>
              <a:t/>
            </a:r>
            <a:endParaRPr/>
          </a:p>
        </p:txBody>
      </p:sp>
      <p:sp>
        <p:nvSpPr>
          <p:cNvPr id="101" name="Google Shape;101;g105f775717a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06043e7e93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106043e7e93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0" lang="en-GB" sz="1200">
                <a:latin typeface="Arial"/>
                <a:ea typeface="Arial"/>
                <a:cs typeface="Arial"/>
                <a:sym typeface="Arial"/>
              </a:rPr>
              <a:t>So, for visual representation, this is what it looks like we’ve got our sample size of eligible applicants of the summer school in the bubble on the left. We run our randomisation and produce two groups who have a balanced number of Eliza, Miriam and Omars in each of them.</a:t>
            </a:r>
            <a:endParaRPr/>
          </a:p>
          <a:p>
            <a:pPr indent="0" lvl="0" marL="0" rtl="0" algn="just">
              <a:spcBef>
                <a:spcPts val="0"/>
              </a:spcBef>
              <a:spcAft>
                <a:spcPts val="0"/>
              </a:spcAft>
              <a:buNone/>
            </a:pPr>
            <a:r>
              <a:t/>
            </a:r>
            <a:endParaRPr b="0" sz="1200">
              <a:latin typeface="Arial"/>
              <a:ea typeface="Arial"/>
              <a:cs typeface="Arial"/>
              <a:sym typeface="Arial"/>
            </a:endParaRPr>
          </a:p>
          <a:p>
            <a:pPr indent="0" lvl="0" marL="0" rtl="0" algn="just">
              <a:spcBef>
                <a:spcPts val="0"/>
              </a:spcBef>
              <a:spcAft>
                <a:spcPts val="0"/>
              </a:spcAft>
              <a:buNone/>
            </a:pPr>
            <a:r>
              <a:rPr b="0" lang="en-GB" sz="1200">
                <a:latin typeface="Arial"/>
                <a:ea typeface="Arial"/>
                <a:cs typeface="Arial"/>
                <a:sym typeface="Arial"/>
              </a:rPr>
              <a:t>After that randomisation, it </a:t>
            </a:r>
            <a:r>
              <a:rPr b="1" lang="en-GB" sz="1200">
                <a:latin typeface="Arial"/>
                <a:ea typeface="Arial"/>
                <a:cs typeface="Arial"/>
                <a:sym typeface="Arial"/>
              </a:rPr>
              <a:t>is valid to assume that the two groups are roughly similar on their observable and unobservable characteristics.</a:t>
            </a:r>
            <a:endParaRPr/>
          </a:p>
          <a:p>
            <a:pPr indent="0" lvl="0" marL="0" rtl="0" algn="just">
              <a:spcBef>
                <a:spcPts val="0"/>
              </a:spcBef>
              <a:spcAft>
                <a:spcPts val="0"/>
              </a:spcAft>
              <a:buNone/>
            </a:pPr>
            <a:r>
              <a:t/>
            </a:r>
            <a:endParaRPr b="1" sz="1200">
              <a:latin typeface="Arial"/>
              <a:ea typeface="Arial"/>
              <a:cs typeface="Arial"/>
              <a:sym typeface="Arial"/>
            </a:endParaRPr>
          </a:p>
          <a:p>
            <a:pPr indent="0" lvl="0" marL="0" rtl="0" algn="just">
              <a:spcBef>
                <a:spcPts val="0"/>
              </a:spcBef>
              <a:spcAft>
                <a:spcPts val="0"/>
              </a:spcAft>
              <a:buNone/>
            </a:pPr>
            <a:r>
              <a:rPr lang="en-GB" sz="1200">
                <a:latin typeface="Arial"/>
                <a:ea typeface="Arial"/>
                <a:cs typeface="Arial"/>
                <a:sym typeface="Arial"/>
              </a:rPr>
              <a:t>When we measure the difference between the two groups, it gives us a more valid estimate of the effect of the programme.</a:t>
            </a:r>
            <a:endParaRPr/>
          </a:p>
          <a:p>
            <a:pPr indent="0" lvl="0" marL="0" rtl="0" algn="just">
              <a:spcBef>
                <a:spcPts val="0"/>
              </a:spcBef>
              <a:spcAft>
                <a:spcPts val="0"/>
              </a:spcAft>
              <a:buNone/>
            </a:pPr>
            <a:r>
              <a:t/>
            </a:r>
            <a:endParaRPr sz="1200">
              <a:solidFill>
                <a:schemeClr val="accent5"/>
              </a:solidFill>
              <a:latin typeface="Arial"/>
              <a:ea typeface="Arial"/>
              <a:cs typeface="Arial"/>
              <a:sym typeface="Arial"/>
            </a:endParaRPr>
          </a:p>
          <a:p>
            <a:pPr indent="-342900" lvl="0" marL="342900" rtl="0" algn="l">
              <a:spcBef>
                <a:spcPts val="0"/>
              </a:spcBef>
              <a:spcAft>
                <a:spcPts val="0"/>
              </a:spcAft>
              <a:buClr>
                <a:schemeClr val="dk1"/>
              </a:buClr>
              <a:buSzPts val="1200"/>
              <a:buFont typeface="Arial"/>
              <a:buChar char="•"/>
            </a:pPr>
            <a:r>
              <a:rPr lang="en-GB" sz="1200"/>
              <a:t>The selection method is explicitly random, and therefore we have no prior reason to suspect the groups are systematically different from one another.</a:t>
            </a:r>
            <a:endParaRPr/>
          </a:p>
          <a:p>
            <a:pPr indent="-266700" lvl="0" marL="342900" rtl="0" algn="l">
              <a:spcBef>
                <a:spcPts val="0"/>
              </a:spcBef>
              <a:spcAft>
                <a:spcPts val="0"/>
              </a:spcAft>
              <a:buClr>
                <a:schemeClr val="dk1"/>
              </a:buClr>
              <a:buSzPts val="1200"/>
              <a:buFont typeface="Arial"/>
              <a:buNone/>
            </a:pPr>
            <a:r>
              <a:t/>
            </a:r>
            <a:endParaRPr sz="1200"/>
          </a:p>
          <a:p>
            <a:pPr indent="-342900" lvl="0" marL="342900" rtl="0" algn="l">
              <a:spcBef>
                <a:spcPts val="0"/>
              </a:spcBef>
              <a:spcAft>
                <a:spcPts val="0"/>
              </a:spcAft>
              <a:buClr>
                <a:schemeClr val="dk1"/>
              </a:buClr>
              <a:buSzPts val="1200"/>
              <a:buFont typeface="Arial"/>
              <a:buChar char="•"/>
            </a:pPr>
            <a:r>
              <a:rPr lang="en-GB" sz="1200"/>
              <a:t>Randomisation can, however, still produce unbalanced groups (especially with small samples).</a:t>
            </a:r>
            <a:endParaRPr/>
          </a:p>
          <a:p>
            <a:pPr indent="-266700" lvl="0" marL="342900" rtl="0" algn="l">
              <a:spcBef>
                <a:spcPts val="0"/>
              </a:spcBef>
              <a:spcAft>
                <a:spcPts val="0"/>
              </a:spcAft>
              <a:buClr>
                <a:schemeClr val="dk1"/>
              </a:buClr>
              <a:buSzPts val="1200"/>
              <a:buFont typeface="Arial"/>
              <a:buNone/>
            </a:pPr>
            <a:r>
              <a:t/>
            </a:r>
            <a:endParaRPr sz="1200"/>
          </a:p>
          <a:p>
            <a:pPr indent="-342900" lvl="0" marL="342900" rtl="0" algn="l">
              <a:spcBef>
                <a:spcPts val="0"/>
              </a:spcBef>
              <a:spcAft>
                <a:spcPts val="0"/>
              </a:spcAft>
              <a:buClr>
                <a:schemeClr val="dk1"/>
              </a:buClr>
              <a:buSzPts val="1200"/>
              <a:buFont typeface="Arial"/>
              <a:buChar char="•"/>
            </a:pPr>
            <a:r>
              <a:rPr lang="en-GB" sz="1200"/>
              <a:t>We can check balance on observables, as with other methods, but not on unobservables.</a:t>
            </a:r>
            <a:endParaRPr/>
          </a:p>
          <a:p>
            <a:pPr indent="-266700" lvl="0" marL="342900" rtl="0" algn="l">
              <a:spcBef>
                <a:spcPts val="0"/>
              </a:spcBef>
              <a:spcAft>
                <a:spcPts val="0"/>
              </a:spcAft>
              <a:buClr>
                <a:schemeClr val="dk1"/>
              </a:buClr>
              <a:buSzPts val="1200"/>
              <a:buFont typeface="Arial"/>
              <a:buNone/>
            </a:pPr>
            <a:r>
              <a:t/>
            </a:r>
            <a:endParaRPr sz="1200"/>
          </a:p>
          <a:p>
            <a:pPr indent="-342900" lvl="0" marL="342900" rtl="0" algn="l">
              <a:spcBef>
                <a:spcPts val="0"/>
              </a:spcBef>
              <a:spcAft>
                <a:spcPts val="0"/>
              </a:spcAft>
              <a:buClr>
                <a:schemeClr val="dk1"/>
              </a:buClr>
              <a:buSzPts val="1200"/>
              <a:buFont typeface="Arial"/>
              <a:buChar char="•"/>
            </a:pPr>
            <a:r>
              <a:rPr lang="en-GB" sz="1200"/>
              <a:t>However, the assumption that the groups are balanced on unobservables is weaker because there is no clear reason why they wouldn’t be.</a:t>
            </a:r>
            <a:endParaRPr/>
          </a:p>
          <a:p>
            <a:pPr indent="0" lvl="0" marL="0" rtl="0" algn="just">
              <a:spcBef>
                <a:spcPts val="0"/>
              </a:spcBef>
              <a:spcAft>
                <a:spcPts val="0"/>
              </a:spcAft>
              <a:buNone/>
            </a:pPr>
            <a:r>
              <a:t/>
            </a:r>
            <a:endParaRPr sz="1200">
              <a:solidFill>
                <a:schemeClr val="accent5"/>
              </a:solidFill>
              <a:latin typeface="Arial"/>
              <a:ea typeface="Arial"/>
              <a:cs typeface="Arial"/>
              <a:sym typeface="Arial"/>
            </a:endParaRPr>
          </a:p>
          <a:p>
            <a:pPr indent="0" lvl="0" marL="0" rtl="0" algn="l">
              <a:spcBef>
                <a:spcPts val="0"/>
              </a:spcBef>
              <a:spcAft>
                <a:spcPts val="0"/>
              </a:spcAft>
              <a:buNone/>
            </a:pPr>
            <a:r>
              <a:t/>
            </a:r>
            <a:endParaRPr/>
          </a:p>
        </p:txBody>
      </p:sp>
      <p:sp>
        <p:nvSpPr>
          <p:cNvPr id="418" name="Google Shape;418;g106043e7e93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06043e7e93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106043e7e93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en-GB">
                <a:latin typeface="Arial"/>
                <a:ea typeface="Arial"/>
                <a:cs typeface="Arial"/>
                <a:sym typeface="Arial"/>
              </a:rPr>
              <a:t>WARN SMALL SAMPLES </a:t>
            </a:r>
            <a:br>
              <a:rPr lang="en-GB">
                <a:latin typeface="Arial"/>
                <a:ea typeface="Arial"/>
                <a:cs typeface="Arial"/>
                <a:sym typeface="Arial"/>
              </a:rPr>
            </a:br>
            <a:r>
              <a:rPr b="0" lang="en-GB" sz="1200">
                <a:latin typeface="Arial"/>
                <a:ea typeface="Arial"/>
                <a:cs typeface="Arial"/>
                <a:sym typeface="Arial"/>
              </a:rPr>
              <a:t>So, for visual representation, this is what it looks like we’ve got our sample size of eligible applicants of the summer school in the bubble on the left. We run our randomisation and produce two groups who have a balanced number of Eliza, Miriam and Omars in each of them.</a:t>
            </a:r>
            <a:endParaRPr/>
          </a:p>
          <a:p>
            <a:pPr indent="0" lvl="0" marL="0" rtl="0" algn="just">
              <a:spcBef>
                <a:spcPts val="0"/>
              </a:spcBef>
              <a:spcAft>
                <a:spcPts val="0"/>
              </a:spcAft>
              <a:buNone/>
            </a:pPr>
            <a:r>
              <a:t/>
            </a:r>
            <a:endParaRPr b="0" sz="1200">
              <a:latin typeface="Arial"/>
              <a:ea typeface="Arial"/>
              <a:cs typeface="Arial"/>
              <a:sym typeface="Arial"/>
            </a:endParaRPr>
          </a:p>
          <a:p>
            <a:pPr indent="0" lvl="0" marL="0" rtl="0" algn="just">
              <a:spcBef>
                <a:spcPts val="0"/>
              </a:spcBef>
              <a:spcAft>
                <a:spcPts val="0"/>
              </a:spcAft>
              <a:buNone/>
            </a:pPr>
            <a:r>
              <a:rPr b="0" lang="en-GB" sz="1200">
                <a:latin typeface="Arial"/>
                <a:ea typeface="Arial"/>
                <a:cs typeface="Arial"/>
                <a:sym typeface="Arial"/>
              </a:rPr>
              <a:t>After that randomisation, it </a:t>
            </a:r>
            <a:r>
              <a:rPr b="1" lang="en-GB" sz="1200">
                <a:latin typeface="Arial"/>
                <a:ea typeface="Arial"/>
                <a:cs typeface="Arial"/>
                <a:sym typeface="Arial"/>
              </a:rPr>
              <a:t>is valid to assume that the two groups are roughly similar on their observable and unobservable characteristics.</a:t>
            </a:r>
            <a:endParaRPr/>
          </a:p>
          <a:p>
            <a:pPr indent="0" lvl="0" marL="0" rtl="0" algn="just">
              <a:spcBef>
                <a:spcPts val="0"/>
              </a:spcBef>
              <a:spcAft>
                <a:spcPts val="0"/>
              </a:spcAft>
              <a:buNone/>
            </a:pPr>
            <a:r>
              <a:t/>
            </a:r>
            <a:endParaRPr b="1" sz="1200">
              <a:latin typeface="Arial"/>
              <a:ea typeface="Arial"/>
              <a:cs typeface="Arial"/>
              <a:sym typeface="Arial"/>
            </a:endParaRPr>
          </a:p>
          <a:p>
            <a:pPr indent="0" lvl="0" marL="0" rtl="0" algn="just">
              <a:spcBef>
                <a:spcPts val="0"/>
              </a:spcBef>
              <a:spcAft>
                <a:spcPts val="0"/>
              </a:spcAft>
              <a:buNone/>
            </a:pPr>
            <a:r>
              <a:rPr lang="en-GB" sz="1200">
                <a:latin typeface="Arial"/>
                <a:ea typeface="Arial"/>
                <a:cs typeface="Arial"/>
                <a:sym typeface="Arial"/>
              </a:rPr>
              <a:t>When we measure the difference between the two groups, it gives us a more valid estimate of the effect of the programme.</a:t>
            </a:r>
            <a:endParaRPr/>
          </a:p>
          <a:p>
            <a:pPr indent="0" lvl="0" marL="0" rtl="0" algn="just">
              <a:spcBef>
                <a:spcPts val="0"/>
              </a:spcBef>
              <a:spcAft>
                <a:spcPts val="0"/>
              </a:spcAft>
              <a:buNone/>
            </a:pPr>
            <a:r>
              <a:t/>
            </a:r>
            <a:endParaRPr sz="1200">
              <a:solidFill>
                <a:schemeClr val="accent5"/>
              </a:solidFill>
              <a:latin typeface="Arial"/>
              <a:ea typeface="Arial"/>
              <a:cs typeface="Arial"/>
              <a:sym typeface="Arial"/>
            </a:endParaRPr>
          </a:p>
          <a:p>
            <a:pPr indent="-342900" lvl="0" marL="342900" rtl="0" algn="l">
              <a:spcBef>
                <a:spcPts val="0"/>
              </a:spcBef>
              <a:spcAft>
                <a:spcPts val="0"/>
              </a:spcAft>
              <a:buClr>
                <a:schemeClr val="dk1"/>
              </a:buClr>
              <a:buSzPts val="1200"/>
              <a:buFont typeface="Arial"/>
              <a:buChar char="•"/>
            </a:pPr>
            <a:r>
              <a:rPr lang="en-GB" sz="1200"/>
              <a:t>The selection method is explicitly random, and therefore we have no prior reason to suspect the groups are systematically different from one another.</a:t>
            </a:r>
            <a:endParaRPr/>
          </a:p>
          <a:p>
            <a:pPr indent="-266700" lvl="0" marL="342900" rtl="0" algn="l">
              <a:spcBef>
                <a:spcPts val="0"/>
              </a:spcBef>
              <a:spcAft>
                <a:spcPts val="0"/>
              </a:spcAft>
              <a:buClr>
                <a:schemeClr val="dk1"/>
              </a:buClr>
              <a:buSzPts val="1200"/>
              <a:buFont typeface="Arial"/>
              <a:buNone/>
            </a:pPr>
            <a:r>
              <a:t/>
            </a:r>
            <a:endParaRPr sz="1200"/>
          </a:p>
          <a:p>
            <a:pPr indent="-342900" lvl="0" marL="342900" rtl="0" algn="l">
              <a:spcBef>
                <a:spcPts val="0"/>
              </a:spcBef>
              <a:spcAft>
                <a:spcPts val="0"/>
              </a:spcAft>
              <a:buClr>
                <a:schemeClr val="dk1"/>
              </a:buClr>
              <a:buSzPts val="1200"/>
              <a:buFont typeface="Arial"/>
              <a:buChar char="•"/>
            </a:pPr>
            <a:r>
              <a:rPr lang="en-GB" sz="1200"/>
              <a:t>Randomisation can, however, still produce unbalanced groups (especially with small samples).</a:t>
            </a:r>
            <a:endParaRPr/>
          </a:p>
          <a:p>
            <a:pPr indent="-266700" lvl="0" marL="342900" rtl="0" algn="l">
              <a:spcBef>
                <a:spcPts val="0"/>
              </a:spcBef>
              <a:spcAft>
                <a:spcPts val="0"/>
              </a:spcAft>
              <a:buClr>
                <a:schemeClr val="dk1"/>
              </a:buClr>
              <a:buSzPts val="1200"/>
              <a:buFont typeface="Arial"/>
              <a:buNone/>
            </a:pPr>
            <a:r>
              <a:t/>
            </a:r>
            <a:endParaRPr sz="1200"/>
          </a:p>
          <a:p>
            <a:pPr indent="-342900" lvl="0" marL="342900" rtl="0" algn="l">
              <a:spcBef>
                <a:spcPts val="0"/>
              </a:spcBef>
              <a:spcAft>
                <a:spcPts val="0"/>
              </a:spcAft>
              <a:buClr>
                <a:schemeClr val="dk1"/>
              </a:buClr>
              <a:buSzPts val="1200"/>
              <a:buFont typeface="Arial"/>
              <a:buChar char="•"/>
            </a:pPr>
            <a:r>
              <a:rPr lang="en-GB" sz="1200"/>
              <a:t>We can check balance on observables, as with other methods, but not on unobservables.</a:t>
            </a:r>
            <a:endParaRPr/>
          </a:p>
          <a:p>
            <a:pPr indent="-266700" lvl="0" marL="342900" rtl="0" algn="l">
              <a:spcBef>
                <a:spcPts val="0"/>
              </a:spcBef>
              <a:spcAft>
                <a:spcPts val="0"/>
              </a:spcAft>
              <a:buClr>
                <a:schemeClr val="dk1"/>
              </a:buClr>
              <a:buSzPts val="1200"/>
              <a:buFont typeface="Arial"/>
              <a:buNone/>
            </a:pPr>
            <a:r>
              <a:t/>
            </a:r>
            <a:endParaRPr sz="1200"/>
          </a:p>
          <a:p>
            <a:pPr indent="-342900" lvl="0" marL="342900" rtl="0" algn="l">
              <a:spcBef>
                <a:spcPts val="0"/>
              </a:spcBef>
              <a:spcAft>
                <a:spcPts val="0"/>
              </a:spcAft>
              <a:buClr>
                <a:schemeClr val="dk1"/>
              </a:buClr>
              <a:buSzPts val="1200"/>
              <a:buFont typeface="Arial"/>
              <a:buChar char="•"/>
            </a:pPr>
            <a:r>
              <a:rPr lang="en-GB" sz="1200"/>
              <a:t>However, the assumption that the groups are balanced on unobservables is weaker because there is no clear reason why they wouldn’t be.</a:t>
            </a:r>
            <a:endParaRPr/>
          </a:p>
          <a:p>
            <a:pPr indent="0" lvl="0" marL="0" rtl="0" algn="just">
              <a:spcBef>
                <a:spcPts val="0"/>
              </a:spcBef>
              <a:spcAft>
                <a:spcPts val="0"/>
              </a:spcAft>
              <a:buNone/>
            </a:pPr>
            <a:r>
              <a:t/>
            </a:r>
            <a:endParaRPr sz="1200">
              <a:solidFill>
                <a:schemeClr val="accent5"/>
              </a:solidFill>
              <a:latin typeface="Arial"/>
              <a:ea typeface="Arial"/>
              <a:cs typeface="Arial"/>
              <a:sym typeface="Arial"/>
            </a:endParaRPr>
          </a:p>
          <a:p>
            <a:pPr indent="0" lvl="0" marL="0" rtl="0" algn="l">
              <a:spcBef>
                <a:spcPts val="0"/>
              </a:spcBef>
              <a:spcAft>
                <a:spcPts val="0"/>
              </a:spcAft>
              <a:buNone/>
            </a:pPr>
            <a:r>
              <a:t/>
            </a:r>
            <a:endParaRPr/>
          </a:p>
        </p:txBody>
      </p:sp>
      <p:sp>
        <p:nvSpPr>
          <p:cNvPr id="453" name="Google Shape;453;g106043e7e93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05f775717a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105f775717a_0_6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105f775717a_0_6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504" name="Google Shape;50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06043e7e93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106043e7e93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starting with data collection</a:t>
            </a:r>
            <a:endParaRPr/>
          </a:p>
          <a:p>
            <a:pPr indent="0" lvl="0" marL="0" rtl="0" algn="l">
              <a:spcBef>
                <a:spcPts val="0"/>
              </a:spcBef>
              <a:spcAft>
                <a:spcPts val="0"/>
              </a:spcAft>
              <a:buNone/>
            </a:pPr>
            <a:r>
              <a:rPr lang="en-GB"/>
              <a:t>Very quickly on this part, as it will be obvious to most of you as implementors. managers  or evaluators of WP/SS activities, </a:t>
            </a:r>
            <a:endParaRPr/>
          </a:p>
          <a:p>
            <a:pPr indent="0" lvl="0" marL="0" rtl="0" algn="l">
              <a:spcBef>
                <a:spcPts val="0"/>
              </a:spcBef>
              <a:spcAft>
                <a:spcPts val="0"/>
              </a:spcAft>
              <a:buNone/>
            </a:pPr>
            <a:r>
              <a:rPr lang="en-GB"/>
              <a:t>there are different sources to collect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Secondary data, researches been using for long time</a:t>
            </a:r>
            <a:endParaRPr/>
          </a:p>
          <a:p>
            <a:pPr indent="0" lvl="0" marL="0" rtl="0" algn="l">
              <a:spcBef>
                <a:spcPts val="0"/>
              </a:spcBef>
              <a:spcAft>
                <a:spcPts val="0"/>
              </a:spcAft>
              <a:buNone/>
            </a:pPr>
            <a:r>
              <a:rPr lang="en-GB"/>
              <a:t>-public; made public and researchers use them to run analysis</a:t>
            </a:r>
            <a:endParaRPr/>
          </a:p>
          <a:p>
            <a:pPr indent="0" lvl="0" marL="0" rtl="0" algn="l">
              <a:spcBef>
                <a:spcPts val="0"/>
              </a:spcBef>
              <a:spcAft>
                <a:spcPts val="0"/>
              </a:spcAft>
              <a:buNone/>
            </a:pPr>
            <a:r>
              <a:rPr lang="en-GB"/>
              <a:t>-some not public, but you need authorisation to do so (can take long). like administrative data, also data collected by other teams, like teams in schools, </a:t>
            </a:r>
            <a:endParaRPr/>
          </a:p>
          <a:p>
            <a:pPr indent="-171450" lvl="0" marL="171450" rtl="0" algn="l">
              <a:spcBef>
                <a:spcPts val="0"/>
              </a:spcBef>
              <a:spcAft>
                <a:spcPts val="0"/>
              </a:spcAft>
              <a:buClr>
                <a:schemeClr val="dk1"/>
              </a:buClr>
              <a:buSzPts val="1200"/>
              <a:buFont typeface="Calibri"/>
              <a:buChar char="-"/>
            </a:pPr>
            <a:r>
              <a:rPr lang="en-GB"/>
              <a:t>other secondary data, by research teams collected in different contex</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CLICK</a:t>
            </a:r>
            <a:endParaRPr/>
          </a:p>
          <a:p>
            <a:pPr indent="-171450" lvl="0" marL="171450" rtl="0" algn="l">
              <a:spcBef>
                <a:spcPts val="0"/>
              </a:spcBef>
              <a:spcAft>
                <a:spcPts val="0"/>
              </a:spcAft>
              <a:buClr>
                <a:schemeClr val="dk1"/>
              </a:buClr>
              <a:buSzPts val="1200"/>
              <a:buFont typeface="Calibri"/>
              <a:buChar char="-"/>
            </a:pPr>
            <a:r>
              <a:rPr lang="en-GB"/>
              <a:t>Primary data</a:t>
            </a:r>
            <a:endParaRPr/>
          </a:p>
          <a:p>
            <a:pPr indent="-171450" lvl="0" marL="171450" rtl="0" algn="l">
              <a:spcBef>
                <a:spcPts val="0"/>
              </a:spcBef>
              <a:spcAft>
                <a:spcPts val="0"/>
              </a:spcAft>
              <a:buClr>
                <a:schemeClr val="dk1"/>
              </a:buClr>
              <a:buSzPts val="1200"/>
              <a:buFont typeface="Calibri"/>
              <a:buChar char="-"/>
            </a:pPr>
            <a:r>
              <a:rPr lang="en-GB"/>
              <a:t>data you collect yourself in order to obtain the data needed to answer your programme-specific research questions</a:t>
            </a:r>
            <a:endParaRPr/>
          </a:p>
          <a:p>
            <a:pPr indent="-171450" lvl="0" marL="171450" rtl="0" algn="l">
              <a:spcBef>
                <a:spcPts val="0"/>
              </a:spcBef>
              <a:spcAft>
                <a:spcPts val="0"/>
              </a:spcAft>
              <a:buClr>
                <a:schemeClr val="dk1"/>
              </a:buClr>
              <a:buSzPts val="1200"/>
              <a:buFont typeface="Calibri"/>
              <a:buChar char="-"/>
            </a:pPr>
            <a:r>
              <a:rPr lang="en-GB"/>
              <a:t>those can be collected roughly separated by non-survey or survey collation methods </a:t>
            </a:r>
            <a:endParaRPr/>
          </a:p>
          <a:p>
            <a:pPr indent="-95250" lvl="0" marL="171450" rtl="0" algn="l">
              <a:spcBef>
                <a:spcPts val="0"/>
              </a:spcBef>
              <a:spcAft>
                <a:spcPts val="0"/>
              </a:spcAft>
              <a:buClr>
                <a:schemeClr val="dk1"/>
              </a:buClr>
              <a:buSzPts val="1200"/>
              <a:buFont typeface="Calibri"/>
              <a:buNone/>
            </a:pPr>
            <a:r>
              <a:t/>
            </a:r>
            <a:endParaRPr/>
          </a:p>
        </p:txBody>
      </p:sp>
      <p:sp>
        <p:nvSpPr>
          <p:cNvPr id="513" name="Google Shape;513;g106043e7e93_0_3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06043e7e93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106043e7e93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Primary data collection: Many ways of doing that;</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Calibri"/>
              <a:buChar char="-"/>
            </a:pPr>
            <a:r>
              <a:rPr lang="en-GB"/>
              <a:t>surveys</a:t>
            </a:r>
            <a:endParaRPr/>
          </a:p>
          <a:p>
            <a:pPr indent="-171450" lvl="0" marL="171450" rtl="0" algn="l">
              <a:spcBef>
                <a:spcPts val="0"/>
              </a:spcBef>
              <a:spcAft>
                <a:spcPts val="0"/>
              </a:spcAft>
              <a:buClr>
                <a:schemeClr val="dk1"/>
              </a:buClr>
              <a:buSzPts val="1200"/>
              <a:buFont typeface="Calibri"/>
              <a:buChar char="-"/>
            </a:pPr>
            <a:r>
              <a:rPr lang="en-GB"/>
              <a:t>exams, etest,</a:t>
            </a:r>
            <a:endParaRPr/>
          </a:p>
          <a:p>
            <a:pPr indent="-171450" lvl="0" marL="171450" rtl="0" algn="l">
              <a:spcBef>
                <a:spcPts val="0"/>
              </a:spcBef>
              <a:spcAft>
                <a:spcPts val="0"/>
              </a:spcAft>
              <a:buClr>
                <a:schemeClr val="dk1"/>
              </a:buClr>
              <a:buSzPts val="1200"/>
              <a:buFont typeface="Calibri"/>
              <a:buChar char="-"/>
            </a:pPr>
            <a:r>
              <a:rPr lang="en-GB"/>
              <a:t>games (play behavioural games)</a:t>
            </a:r>
            <a:endParaRPr/>
          </a:p>
          <a:p>
            <a:pPr indent="-171450" lvl="0" marL="171450" rtl="0" algn="l">
              <a:spcBef>
                <a:spcPts val="0"/>
              </a:spcBef>
              <a:spcAft>
                <a:spcPts val="0"/>
              </a:spcAft>
              <a:buClr>
                <a:schemeClr val="dk1"/>
              </a:buClr>
              <a:buSzPts val="1200"/>
              <a:buFont typeface="Calibri"/>
              <a:buChar char="-"/>
            </a:pPr>
            <a:r>
              <a:rPr lang="en-GB"/>
              <a:t>vignettes</a:t>
            </a:r>
            <a:endParaRPr/>
          </a:p>
          <a:p>
            <a:pPr indent="-171450" lvl="0" marL="171450" rtl="0" algn="l">
              <a:spcBef>
                <a:spcPts val="0"/>
              </a:spcBef>
              <a:spcAft>
                <a:spcPts val="0"/>
              </a:spcAft>
              <a:buClr>
                <a:schemeClr val="dk1"/>
              </a:buClr>
              <a:buSzPts val="1200"/>
              <a:buFont typeface="Calibri"/>
              <a:buChar char="-"/>
            </a:pPr>
            <a:r>
              <a:rPr lang="en-GB"/>
              <a:t>direct observation (not asking question but observing what they are doing)</a:t>
            </a:r>
            <a:endParaRPr/>
          </a:p>
          <a:p>
            <a:pPr indent="-171450" lvl="0" marL="171450" rtl="0" algn="l">
              <a:spcBef>
                <a:spcPts val="0"/>
              </a:spcBef>
              <a:spcAft>
                <a:spcPts val="0"/>
              </a:spcAft>
              <a:buClr>
                <a:schemeClr val="dk1"/>
              </a:buClr>
              <a:buSzPts val="1200"/>
              <a:buFont typeface="Calibri"/>
              <a:buChar char="-"/>
            </a:pPr>
            <a:r>
              <a:rPr lang="en-GB"/>
              <a:t>Diaries.logs</a:t>
            </a:r>
            <a:endParaRPr/>
          </a:p>
          <a:p>
            <a:pPr indent="-171450" lvl="0" marL="171450" rtl="0" algn="l">
              <a:spcBef>
                <a:spcPts val="0"/>
              </a:spcBef>
              <a:spcAft>
                <a:spcPts val="0"/>
              </a:spcAft>
              <a:buClr>
                <a:schemeClr val="dk1"/>
              </a:buClr>
              <a:buSzPts val="1200"/>
              <a:buFont typeface="Calibri"/>
              <a:buChar char="-"/>
            </a:pPr>
            <a:r>
              <a:rPr lang="en-GB"/>
              <a:t>focus groups, interviews </a:t>
            </a:r>
            <a:endParaRPr/>
          </a:p>
          <a:p>
            <a:pPr indent="-171450" lvl="0" marL="171450" rtl="0" algn="l">
              <a:spcBef>
                <a:spcPts val="0"/>
              </a:spcBef>
              <a:spcAft>
                <a:spcPts val="0"/>
              </a:spcAft>
              <a:buClr>
                <a:schemeClr val="dk1"/>
              </a:buClr>
              <a:buSzPts val="1200"/>
              <a:buFont typeface="Calibri"/>
              <a:buChar char="-"/>
            </a:pPr>
            <a:r>
              <a:rPr lang="en-GB"/>
              <a:t>large possibility to collect primary data</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modesL</a:t>
            </a:r>
            <a:endParaRPr/>
          </a:p>
          <a:p>
            <a:pPr indent="-171450" lvl="0" marL="171450" rtl="0" algn="l">
              <a:spcBef>
                <a:spcPts val="0"/>
              </a:spcBef>
              <a:spcAft>
                <a:spcPts val="0"/>
              </a:spcAft>
              <a:buClr>
                <a:schemeClr val="dk1"/>
              </a:buClr>
              <a:buSzPts val="1200"/>
              <a:buFont typeface="Calibri"/>
              <a:buChar char="-"/>
            </a:pPr>
            <a:r>
              <a:rPr lang="en-GB"/>
              <a:t>paper-basd</a:t>
            </a:r>
            <a:endParaRPr/>
          </a:p>
          <a:p>
            <a:pPr indent="-171450" lvl="0" marL="171450" rtl="0" algn="l">
              <a:spcBef>
                <a:spcPts val="0"/>
              </a:spcBef>
              <a:spcAft>
                <a:spcPts val="0"/>
              </a:spcAft>
              <a:buClr>
                <a:schemeClr val="dk1"/>
              </a:buClr>
              <a:buSzPts val="1200"/>
              <a:buFont typeface="Calibri"/>
              <a:buChar char="-"/>
            </a:pPr>
            <a:r>
              <a:rPr lang="en-GB"/>
              <a:t>computer-assisted/digital</a:t>
            </a:r>
            <a:endParaRPr/>
          </a:p>
          <a:p>
            <a:pPr indent="-171450" lvl="0" marL="171450" rtl="0" algn="l">
              <a:spcBef>
                <a:spcPts val="0"/>
              </a:spcBef>
              <a:spcAft>
                <a:spcPts val="0"/>
              </a:spcAft>
              <a:buClr>
                <a:schemeClr val="dk1"/>
              </a:buClr>
              <a:buSzPts val="1200"/>
              <a:buFont typeface="Calibri"/>
              <a:buChar char="-"/>
            </a:pPr>
            <a:r>
              <a:rPr lang="en-GB"/>
              <a:t>telephone based (effort especially during covid)</a:t>
            </a:r>
            <a:endParaRPr/>
          </a:p>
          <a:p>
            <a:pPr indent="-95250" lvl="0" marL="17145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Calibri"/>
              <a:buChar char="-"/>
            </a:pPr>
            <a:r>
              <a:rPr lang="en-GB"/>
              <a:t>self-administered</a:t>
            </a:r>
            <a:endParaRPr/>
          </a:p>
          <a:p>
            <a:pPr indent="-171450" lvl="0" marL="171450" rtl="0" algn="l">
              <a:spcBef>
                <a:spcPts val="0"/>
              </a:spcBef>
              <a:spcAft>
                <a:spcPts val="0"/>
              </a:spcAft>
              <a:buClr>
                <a:schemeClr val="dk1"/>
              </a:buClr>
              <a:buSzPts val="1200"/>
              <a:buFont typeface="Calibri"/>
              <a:buChar char="-"/>
            </a:pPr>
            <a:r>
              <a:rPr lang="en-GB"/>
              <a:t>-sent questionnaires without anu survey repsondensts</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522" name="Google Shape;522;g106043e7e93_1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06043e7e93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106043e7e93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admin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collected by someone else not for research purposes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why useful?</a:t>
            </a:r>
            <a:endParaRPr/>
          </a:p>
          <a:p>
            <a:pPr indent="0" lvl="0" marL="0" rtl="0" algn="l">
              <a:spcBef>
                <a:spcPts val="0"/>
              </a:spcBef>
              <a:spcAft>
                <a:spcPts val="0"/>
              </a:spcAft>
              <a:buNone/>
            </a:pPr>
            <a:r>
              <a:rPr lang="en-GB"/>
              <a:t>available retrospectively</a:t>
            </a:r>
            <a:endParaRPr/>
          </a:p>
          <a:p>
            <a:pPr indent="0" lvl="0" marL="0" rtl="0" algn="l">
              <a:spcBef>
                <a:spcPts val="0"/>
              </a:spcBef>
              <a:spcAft>
                <a:spcPts val="0"/>
              </a:spcAft>
              <a:buNone/>
            </a:pPr>
            <a:r>
              <a:rPr lang="en-GB"/>
              <a:t>long-time there</a:t>
            </a:r>
            <a:endParaRPr/>
          </a:p>
          <a:p>
            <a:pPr indent="0" lvl="0" marL="0" rtl="0" algn="l">
              <a:spcBef>
                <a:spcPts val="0"/>
              </a:spcBef>
              <a:spcAft>
                <a:spcPts val="0"/>
              </a:spcAft>
              <a:buNone/>
            </a:pPr>
            <a:r>
              <a:rPr lang="en-GB"/>
              <a:t>reduced administrative burden and less expensive for you</a:t>
            </a:r>
            <a:endParaRPr/>
          </a:p>
          <a:p>
            <a:pPr indent="0" lvl="0" marL="0" rtl="0" algn="l">
              <a:spcBef>
                <a:spcPts val="0"/>
              </a:spcBef>
              <a:spcAft>
                <a:spcPts val="0"/>
              </a:spcAft>
              <a:buNone/>
            </a:pPr>
            <a:r>
              <a:rPr lang="en-GB"/>
              <a:t>may reduce bias and errors (but less adapted to what you want to measure)</a:t>
            </a:r>
            <a:endParaRPr/>
          </a:p>
          <a:p>
            <a:pPr indent="0" lvl="0" marL="0" rtl="0" algn="l">
              <a:spcBef>
                <a:spcPts val="0"/>
              </a:spcBef>
              <a:spcAft>
                <a:spcPts val="0"/>
              </a:spcAft>
              <a:buNone/>
            </a:pPr>
            <a:r>
              <a:rPr lang="en-GB"/>
              <a:t>CLICK</a:t>
            </a:r>
            <a:br>
              <a:rPr lang="en-GB"/>
            </a:br>
            <a:br>
              <a:rPr lang="en-GB"/>
            </a:br>
            <a:r>
              <a:rPr lang="en-GB"/>
              <a:t>sources for that in HE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often using different triangulation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1" name="Google Shape;531;g106043e7e93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06043e7e93_0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106043e7e93_0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106043e7e93_0_3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p:txBody>
      </p:sp>
      <p:sp>
        <p:nvSpPr>
          <p:cNvPr id="560" name="Google Shape;56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06043e7e93_1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106043e7e93_1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GB"/>
              <a:t>So in detail, what we’d like to achieve with the production, mediation and use of robust evaluation in FE and HE is the gradual increase in capacity for evaluation.</a:t>
            </a:r>
            <a:endParaRPr/>
          </a:p>
          <a:p>
            <a:pPr indent="0" lvl="0" marL="0" rtl="0" algn="l">
              <a:spcBef>
                <a:spcPts val="0"/>
              </a:spcBef>
              <a:spcAft>
                <a:spcPts val="0"/>
              </a:spcAft>
              <a:buNone/>
            </a:pPr>
            <a:br>
              <a:rPr b="0" lang="en-GB"/>
            </a:br>
            <a:r>
              <a:rPr b="0" lang="en-GB"/>
              <a:t>In detail, this can be split in four arears: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Find</a:t>
            </a:r>
            <a:r>
              <a:rPr lang="en-GB"/>
              <a:t>: </a:t>
            </a:r>
            <a:r>
              <a:rPr lang="en-GB" sz="1200">
                <a:solidFill>
                  <a:schemeClr val="dk1"/>
                </a:solidFill>
                <a:latin typeface="Calibri"/>
                <a:ea typeface="Calibri"/>
                <a:cs typeface="Calibri"/>
                <a:sym typeface="Calibri"/>
              </a:rPr>
              <a:t>A starting point for research use is the capacity to access available research.</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This includes the capacity to identify a topic, problem or question for investigation,</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to know where to search for relevant research,</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to be able to access and to review the materials found.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Understand</a:t>
            </a:r>
            <a:r>
              <a:rPr lang="en-GB"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This requires ’research and data literacy’</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to be able to read, review and understand research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including the capacity to assess the quality and appropriateness of a research design, methods, and findings, to critique research</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and to evaluate the potential implications and utility of the research evidence for a given context.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Share</a:t>
            </a:r>
            <a:r>
              <a:rPr lang="en-GB"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Research use and mobilisation involve interpersonal and social processes to share and spread evidence.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to connect with and across groups of people and organisations to spread research and professional knowledge,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to build understanding and use into daily practices and organisational routines,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and to develop networks for sharing learning and developing practice.</a:t>
            </a:r>
            <a:endParaRPr/>
          </a:p>
          <a:p>
            <a:pPr indent="0" lvl="0" marL="0" rtl="0" algn="l">
              <a:spcBef>
                <a:spcPts val="0"/>
              </a:spcBef>
              <a:spcAft>
                <a:spcPts val="0"/>
              </a:spcAft>
              <a:buNone/>
            </a:pPr>
            <a:br>
              <a:rPr lang="en-GB" sz="1200">
                <a:solidFill>
                  <a:schemeClr val="dk1"/>
                </a:solidFill>
                <a:latin typeface="Calibri"/>
                <a:ea typeface="Calibri"/>
                <a:cs typeface="Calibri"/>
                <a:sym typeface="Calibri"/>
              </a:rPr>
            </a:br>
            <a:r>
              <a:rPr b="1" lang="en-GB" sz="1200">
                <a:solidFill>
                  <a:schemeClr val="dk1"/>
                </a:solidFill>
                <a:latin typeface="Calibri"/>
                <a:ea typeface="Calibri"/>
                <a:cs typeface="Calibri"/>
                <a:sym typeface="Calibri"/>
              </a:rPr>
              <a:t>Act on</a:t>
            </a: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to use and act on evidence in education policies and practices.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At the individual level, research can inform changes in knowledge, skills, ideas, behaviours and practices.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At the organisational level of schools and at the system levels of networks of schools, local authorities and national agencies, research can inform larger changes in policy and practice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69" name="Google Shape;569;g106043e7e93_1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06043e7e93_1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106043e7e93_1_2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after all the theory and contextual grounding, let’s have a look on how we can apply that to our evaluation reporting.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use your evaluation insights and findings to inform decisions that improve your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1)Start with your evaluation results! </a:t>
            </a:r>
            <a:endParaRPr/>
          </a:p>
          <a:p>
            <a:pPr indent="0" lvl="0" marL="0" rtl="0" algn="l">
              <a:spcBef>
                <a:spcPts val="0"/>
              </a:spcBef>
              <a:spcAft>
                <a:spcPts val="0"/>
              </a:spcAft>
              <a:buNone/>
            </a:pPr>
            <a:r>
              <a:rPr lang="en-GB"/>
              <a:t>You’ll have numbers, stories, and formative feedback that you can share with anyone involved with the program.</a:t>
            </a:r>
            <a:endParaRPr/>
          </a:p>
          <a:p>
            <a:pPr indent="0" lvl="0" marL="0" rtl="0" algn="l">
              <a:spcBef>
                <a:spcPts val="0"/>
              </a:spcBef>
              <a:spcAft>
                <a:spcPts val="0"/>
              </a:spcAft>
              <a:buNone/>
            </a:pPr>
            <a:br>
              <a:rPr lang="en-GB"/>
            </a:br>
            <a:r>
              <a:rPr lang="en-GB"/>
              <a:t>When you’re mining your data to establish your internal evaluation story. This should be guided by your research questions and will situate your hypothesis in the context of your programme and its respective findings.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2)Decide on the data you think needs to be shared internally (vs externally). </a:t>
            </a:r>
            <a:endParaRPr/>
          </a:p>
          <a:p>
            <a:pPr indent="0" lvl="0" marL="0" rtl="0" algn="l">
              <a:spcBef>
                <a:spcPts val="0"/>
              </a:spcBef>
              <a:spcAft>
                <a:spcPts val="0"/>
              </a:spcAft>
              <a:buNone/>
            </a:pPr>
            <a:r>
              <a:rPr lang="en-GB"/>
              <a:t>What data tells the full story of your evaluation results?</a:t>
            </a:r>
            <a:endParaRPr/>
          </a:p>
          <a:p>
            <a:pPr indent="0" lvl="0" marL="0" rtl="0" algn="l">
              <a:spcBef>
                <a:spcPts val="0"/>
              </a:spcBef>
              <a:spcAft>
                <a:spcPts val="0"/>
              </a:spcAft>
              <a:buNone/>
            </a:pPr>
            <a:r>
              <a:rPr lang="en-GB"/>
              <a:t>Think about feasibility, accuracy, accessibility and utility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3) </a:t>
            </a:r>
            <a:r>
              <a:rPr b="1" lang="en-GB"/>
              <a:t>Share your results with the appropriate internal stakeholders and work together to create a realistic program improvements </a:t>
            </a:r>
            <a:r>
              <a:rPr lang="en-GB"/>
              <a:t>Using the data, identify what steps you can take to address areas for improvement, and if/how you can amplify what is working well.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4) </a:t>
            </a:r>
            <a:r>
              <a:rPr b="1" lang="en-GB" cap="none"/>
              <a:t>REVISE YOUR EVALUATION PLAN AND RE-EVALUATE</a:t>
            </a:r>
            <a:endParaRPr/>
          </a:p>
          <a:p>
            <a:pPr indent="0" lvl="0" marL="0" rtl="0" algn="l">
              <a:spcBef>
                <a:spcPts val="0"/>
              </a:spcBef>
              <a:spcAft>
                <a:spcPts val="0"/>
              </a:spcAft>
              <a:buNone/>
            </a:pPr>
            <a:r>
              <a:rPr lang="en-GB"/>
              <a:t>Based on your findings, integrate your insights into a revised and improved evaluation strategy. Consider every new implementation that includes major changes to your programme as a pilot evaluation and apply the same rigour to your Moitoring and evaluation activities.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Knowledge mobilization planning toolkit: http://toolkit.youthrex.com/wp-content/uploads/2016/03/Knowledge-Mobilization-Planning-Form-1.pdf </a:t>
            </a:r>
            <a:endParaRPr/>
          </a:p>
        </p:txBody>
      </p:sp>
      <p:sp>
        <p:nvSpPr>
          <p:cNvPr id="598" name="Google Shape;598;g106043e7e93_1_2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06043e7e93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106043e7e93_1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g106043e7e93_1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06043e7e93_1_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b="1" lang="en-GB">
                <a:latin typeface="Arial"/>
                <a:ea typeface="Arial"/>
                <a:cs typeface="Arial"/>
                <a:sym typeface="Arial"/>
              </a:rPr>
              <a:t>RS</a:t>
            </a:r>
            <a:endParaRPr b="1">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a:latin typeface="Arial"/>
                <a:ea typeface="Arial"/>
                <a:cs typeface="Arial"/>
                <a:sym typeface="Arial"/>
              </a:rPr>
              <a:t>There are resources on our website – existing webinar recordings of the Monitoring and Evaluation Framework</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42" name="Google Shape;642;g106043e7e93_1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06043e7e93_1_4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b="1" lang="en-GB">
                <a:latin typeface="Arial"/>
                <a:ea typeface="Arial"/>
                <a:cs typeface="Arial"/>
                <a:sym typeface="Arial"/>
              </a:rPr>
              <a:t>RS</a:t>
            </a:r>
            <a:endParaRPr b="1">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a:latin typeface="Arial"/>
                <a:ea typeface="Arial"/>
                <a:cs typeface="Arial"/>
                <a:sym typeface="Arial"/>
              </a:rPr>
              <a:t>There are resources on our website – existing webinar recordings of the Monitoring and Evaluation Framework</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50" name="Google Shape;650;g106043e7e93_1_4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06043e7e93_1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b="1" lang="en-GB">
                <a:latin typeface="Arial"/>
                <a:ea typeface="Arial"/>
                <a:cs typeface="Arial"/>
                <a:sym typeface="Arial"/>
              </a:rPr>
              <a:t>RS </a:t>
            </a:r>
            <a:endParaRPr b="1">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GB">
                <a:latin typeface="Arial"/>
                <a:ea typeface="Arial"/>
                <a:cs typeface="Arial"/>
                <a:sym typeface="Arial"/>
              </a:rPr>
              <a:t>The toolkit is also on our website, it summarises existing evidence on approaches to WP and SS.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62" name="Google Shape;662;g106043e7e93_1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5f775717a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105f775717a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105f775717a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5f775717a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105f775717a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5f775717a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05f775717a_0_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use the </a:t>
            </a:r>
            <a:r>
              <a:rPr lang="en-GB"/>
              <a:t>activities</a:t>
            </a:r>
            <a:r>
              <a:rPr lang="en-GB"/>
              <a:t> to </a:t>
            </a:r>
            <a:r>
              <a:rPr lang="en-GB"/>
              <a:t>form</a:t>
            </a:r>
            <a:r>
              <a:rPr lang="en-GB"/>
              <a:t> research questions ‘Does tutoring increase the </a:t>
            </a:r>
            <a:r>
              <a:rPr lang="en-GB"/>
              <a:t>likelihood</a:t>
            </a:r>
            <a:r>
              <a:rPr lang="en-GB"/>
              <a:t> of students </a:t>
            </a:r>
            <a:r>
              <a:rPr lang="en-GB"/>
              <a:t>applying</a:t>
            </a:r>
            <a:r>
              <a:rPr lang="en-GB"/>
              <a:t> to HE?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the outcomes provide us with answers - an increase in UCAS application or an increase in enrolment to 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However, we often hear about this black box. One of the unfair criticisms that impact </a:t>
            </a:r>
            <a:r>
              <a:rPr lang="en-GB"/>
              <a:t>evaluation</a:t>
            </a:r>
            <a:r>
              <a:rPr lang="en-GB"/>
              <a:t> often gets is that we don’t know what happens in the middle, hat causes the change? This is why we have to carefully </a:t>
            </a:r>
            <a:r>
              <a:rPr lang="en-GB"/>
              <a:t>evaluate. </a:t>
            </a:r>
            <a:endParaRPr/>
          </a:p>
        </p:txBody>
      </p:sp>
      <p:sp>
        <p:nvSpPr>
          <p:cNvPr id="162" name="Google Shape;162;g105f775717a_0_3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2"/>
            </a:gs>
            <a:gs pos="12000">
              <a:schemeClr val="dk2"/>
            </a:gs>
            <a:gs pos="89000">
              <a:schemeClr val="accent1"/>
            </a:gs>
            <a:gs pos="100000">
              <a:schemeClr val="accent1"/>
            </a:gs>
          </a:gsLst>
          <a:lin ang="0" scaled="0"/>
        </a:gradFill>
      </p:bgPr>
    </p:bg>
    <p:spTree>
      <p:nvGrpSpPr>
        <p:cNvPr id="15" name="Shape 15"/>
        <p:cNvGrpSpPr/>
        <p:nvPr/>
      </p:nvGrpSpPr>
      <p:grpSpPr>
        <a:xfrm>
          <a:off x="0" y="0"/>
          <a:ext cx="0" cy="0"/>
          <a:chOff x="0" y="0"/>
          <a:chExt cx="0" cy="0"/>
        </a:xfrm>
      </p:grpSpPr>
      <p:sp>
        <p:nvSpPr>
          <p:cNvPr id="16" name="Google Shape;16;p31"/>
          <p:cNvSpPr txBox="1"/>
          <p:nvPr>
            <p:ph type="ctrTitle"/>
          </p:nvPr>
        </p:nvSpPr>
        <p:spPr>
          <a:xfrm>
            <a:off x="759125" y="1122363"/>
            <a:ext cx="99088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759125" y="3602038"/>
            <a:ext cx="990887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2"/>
              </a:buClr>
              <a:buSzPts val="2400"/>
              <a:buNone/>
              <a:defRPr sz="2400">
                <a:solidFill>
                  <a:schemeClr val="l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200" u="none" cap="none" strike="noStrike">
                <a:solidFill>
                  <a:schemeClr val="lt2"/>
                </a:solidFill>
                <a:latin typeface="Arial"/>
                <a:ea typeface="Arial"/>
                <a:cs typeface="Arial"/>
                <a:sym typeface="Arial"/>
              </a:defRPr>
            </a:lvl1pPr>
            <a:lvl2pPr indent="0" lvl="1" marL="0" algn="r">
              <a:spcBef>
                <a:spcPts val="0"/>
              </a:spcBef>
              <a:buNone/>
              <a:defRPr b="0" i="0" sz="1200" u="none" cap="none" strike="noStrike">
                <a:solidFill>
                  <a:schemeClr val="lt2"/>
                </a:solidFill>
                <a:latin typeface="Arial"/>
                <a:ea typeface="Arial"/>
                <a:cs typeface="Arial"/>
                <a:sym typeface="Arial"/>
              </a:defRPr>
            </a:lvl2pPr>
            <a:lvl3pPr indent="0" lvl="2" marL="0" algn="r">
              <a:spcBef>
                <a:spcPts val="0"/>
              </a:spcBef>
              <a:buNone/>
              <a:defRPr b="0" i="0" sz="1200" u="none" cap="none" strike="noStrike">
                <a:solidFill>
                  <a:schemeClr val="lt2"/>
                </a:solidFill>
                <a:latin typeface="Arial"/>
                <a:ea typeface="Arial"/>
                <a:cs typeface="Arial"/>
                <a:sym typeface="Arial"/>
              </a:defRPr>
            </a:lvl3pPr>
            <a:lvl4pPr indent="0" lvl="3" marL="0" algn="r">
              <a:spcBef>
                <a:spcPts val="0"/>
              </a:spcBef>
              <a:buNone/>
              <a:defRPr b="0" i="0" sz="1200" u="none" cap="none" strike="noStrike">
                <a:solidFill>
                  <a:schemeClr val="lt2"/>
                </a:solidFill>
                <a:latin typeface="Arial"/>
                <a:ea typeface="Arial"/>
                <a:cs typeface="Arial"/>
                <a:sym typeface="Arial"/>
              </a:defRPr>
            </a:lvl4pPr>
            <a:lvl5pPr indent="0" lvl="4" marL="0" algn="r">
              <a:spcBef>
                <a:spcPts val="0"/>
              </a:spcBef>
              <a:buNone/>
              <a:defRPr b="0" i="0" sz="1200" u="none" cap="none" strike="noStrike">
                <a:solidFill>
                  <a:schemeClr val="lt2"/>
                </a:solidFill>
                <a:latin typeface="Arial"/>
                <a:ea typeface="Arial"/>
                <a:cs typeface="Arial"/>
                <a:sym typeface="Arial"/>
              </a:defRPr>
            </a:lvl5pPr>
            <a:lvl6pPr indent="0" lvl="5" marL="0" algn="r">
              <a:spcBef>
                <a:spcPts val="0"/>
              </a:spcBef>
              <a:buNone/>
              <a:defRPr b="0" i="0" sz="1200" u="none" cap="none" strike="noStrike">
                <a:solidFill>
                  <a:schemeClr val="lt2"/>
                </a:solidFill>
                <a:latin typeface="Arial"/>
                <a:ea typeface="Arial"/>
                <a:cs typeface="Arial"/>
                <a:sym typeface="Arial"/>
              </a:defRPr>
            </a:lvl6pPr>
            <a:lvl7pPr indent="0" lvl="6" marL="0" algn="r">
              <a:spcBef>
                <a:spcPts val="0"/>
              </a:spcBef>
              <a:buNone/>
              <a:defRPr b="0" i="0" sz="1200" u="none" cap="none" strike="noStrike">
                <a:solidFill>
                  <a:schemeClr val="lt2"/>
                </a:solidFill>
                <a:latin typeface="Arial"/>
                <a:ea typeface="Arial"/>
                <a:cs typeface="Arial"/>
                <a:sym typeface="Arial"/>
              </a:defRPr>
            </a:lvl7pPr>
            <a:lvl8pPr indent="0" lvl="7" marL="0" algn="r">
              <a:spcBef>
                <a:spcPts val="0"/>
              </a:spcBef>
              <a:buNone/>
              <a:defRPr b="0" i="0" sz="1200" u="none" cap="none" strike="noStrike">
                <a:solidFill>
                  <a:schemeClr val="lt2"/>
                </a:solidFill>
                <a:latin typeface="Arial"/>
                <a:ea typeface="Arial"/>
                <a:cs typeface="Arial"/>
                <a:sym typeface="Arial"/>
              </a:defRPr>
            </a:lvl8pPr>
            <a:lvl9pPr indent="0" lvl="8" marL="0" algn="r">
              <a:spcBef>
                <a:spcPts val="0"/>
              </a:spcBef>
              <a:buNone/>
              <a:defRPr b="0" i="0" sz="12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drawing&#10;&#10;Description automatically generated" id="21" name="Google Shape;21;p31"/>
          <p:cNvPicPr preferRelativeResize="0"/>
          <p:nvPr/>
        </p:nvPicPr>
        <p:blipFill rotWithShape="1">
          <a:blip r:embed="rId2">
            <a:alphaModFix/>
          </a:blip>
          <a:srcRect b="0" l="0" r="0" t="0"/>
          <a:stretch/>
        </p:blipFill>
        <p:spPr>
          <a:xfrm>
            <a:off x="1" y="0"/>
            <a:ext cx="3581400" cy="10762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32"/>
          <p:cNvSpPr txBox="1"/>
          <p:nvPr>
            <p:ph type="title"/>
          </p:nvPr>
        </p:nvSpPr>
        <p:spPr>
          <a:xfrm>
            <a:off x="0" y="2255471"/>
            <a:ext cx="12191999" cy="1713213"/>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6"/>
              </a:buClr>
              <a:buSzPts val="44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2"/>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27" name="Google Shape;27;p32"/>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3"/>
          <p:cNvSpPr txBox="1"/>
          <p:nvPr>
            <p:ph type="title"/>
          </p:nvPr>
        </p:nvSpPr>
        <p:spPr>
          <a:xfrm>
            <a:off x="759125" y="1056400"/>
            <a:ext cx="10594675" cy="6342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3"/>
          <p:cNvSpPr txBox="1"/>
          <p:nvPr>
            <p:ph idx="1" type="body"/>
          </p:nvPr>
        </p:nvSpPr>
        <p:spPr>
          <a:xfrm>
            <a:off x="759125" y="1825624"/>
            <a:ext cx="11214339" cy="45320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3"/>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3"/>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34" name="Google Shape;34;p33"/>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34"/>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4"/>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41" name="Google Shape;41;p34"/>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5"/>
          <p:cNvSpPr txBox="1"/>
          <p:nvPr>
            <p:ph type="title"/>
          </p:nvPr>
        </p:nvSpPr>
        <p:spPr>
          <a:xfrm>
            <a:off x="759125" y="1056400"/>
            <a:ext cx="11214339" cy="6342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5"/>
          <p:cNvSpPr txBox="1"/>
          <p:nvPr>
            <p:ph idx="1" type="body"/>
          </p:nvPr>
        </p:nvSpPr>
        <p:spPr>
          <a:xfrm>
            <a:off x="759125" y="1825625"/>
            <a:ext cx="526067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5"/>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49" name="Google Shape;49;p35"/>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36"/>
          <p:cNvSpPr txBox="1"/>
          <p:nvPr>
            <p:ph type="title"/>
          </p:nvPr>
        </p:nvSpPr>
        <p:spPr>
          <a:xfrm>
            <a:off x="839788" y="1056400"/>
            <a:ext cx="10515600" cy="6342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6"/>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59" name="Google Shape;59;p36"/>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37"/>
          <p:cNvSpPr txBox="1"/>
          <p:nvPr>
            <p:ph type="title"/>
          </p:nvPr>
        </p:nvSpPr>
        <p:spPr>
          <a:xfrm>
            <a:off x="759125" y="1056400"/>
            <a:ext cx="11214339" cy="6342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7"/>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65" name="Google Shape;65;p37"/>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38"/>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8"/>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8"/>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clock&#10;&#10;Description automatically generated" id="70" name="Google Shape;70;p38"/>
          <p:cNvPicPr preferRelativeResize="0"/>
          <p:nvPr/>
        </p:nvPicPr>
        <p:blipFill rotWithShape="1">
          <a:blip r:embed="rId2">
            <a:alphaModFix/>
          </a:blip>
          <a:srcRect b="0" l="0" r="0" t="0"/>
          <a:stretch/>
        </p:blipFill>
        <p:spPr>
          <a:xfrm>
            <a:off x="218386" y="-4469"/>
            <a:ext cx="3108297" cy="106086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759125" y="1056400"/>
            <a:ext cx="11214339" cy="6342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759125" y="1825624"/>
            <a:ext cx="11214339" cy="453204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759125" y="6495691"/>
            <a:ext cx="2983925" cy="22578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4038599" y="6495691"/>
            <a:ext cx="4950125" cy="225784"/>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Arial"/>
                <a:ea typeface="Arial"/>
                <a:cs typeface="Arial"/>
                <a:sym typeface="Arial"/>
              </a:defRPr>
            </a:lvl1pPr>
            <a:lvl2pPr indent="0" lvl="1" marL="0" marR="0" rtl="0" algn="r">
              <a:spcBef>
                <a:spcPts val="0"/>
              </a:spcBef>
              <a:buNone/>
              <a:defRPr b="0" i="0" sz="1200" u="none" cap="none" strike="noStrike">
                <a:solidFill>
                  <a:schemeClr val="dk2"/>
                </a:solidFill>
                <a:latin typeface="Arial"/>
                <a:ea typeface="Arial"/>
                <a:cs typeface="Arial"/>
                <a:sym typeface="Arial"/>
              </a:defRPr>
            </a:lvl2pPr>
            <a:lvl3pPr indent="0" lvl="2" marL="0" marR="0" rtl="0" algn="r">
              <a:spcBef>
                <a:spcPts val="0"/>
              </a:spcBef>
              <a:buNone/>
              <a:defRPr b="0" i="0" sz="1200" u="none" cap="none" strike="noStrike">
                <a:solidFill>
                  <a:schemeClr val="dk2"/>
                </a:solidFill>
                <a:latin typeface="Arial"/>
                <a:ea typeface="Arial"/>
                <a:cs typeface="Arial"/>
                <a:sym typeface="Arial"/>
              </a:defRPr>
            </a:lvl3pPr>
            <a:lvl4pPr indent="0" lvl="3" marL="0" marR="0" rtl="0" algn="r">
              <a:spcBef>
                <a:spcPts val="0"/>
              </a:spcBef>
              <a:buNone/>
              <a:defRPr b="0" i="0" sz="1200" u="none" cap="none" strike="noStrike">
                <a:solidFill>
                  <a:schemeClr val="dk2"/>
                </a:solidFill>
                <a:latin typeface="Arial"/>
                <a:ea typeface="Arial"/>
                <a:cs typeface="Arial"/>
                <a:sym typeface="Arial"/>
              </a:defRPr>
            </a:lvl4pPr>
            <a:lvl5pPr indent="0" lvl="4" marL="0" marR="0" rtl="0" algn="r">
              <a:spcBef>
                <a:spcPts val="0"/>
              </a:spcBef>
              <a:buNone/>
              <a:defRPr b="0" i="0" sz="1200" u="none" cap="none" strike="noStrike">
                <a:solidFill>
                  <a:schemeClr val="dk2"/>
                </a:solidFill>
                <a:latin typeface="Arial"/>
                <a:ea typeface="Arial"/>
                <a:cs typeface="Arial"/>
                <a:sym typeface="Arial"/>
              </a:defRPr>
            </a:lvl5pPr>
            <a:lvl6pPr indent="0" lvl="5" marL="0" marR="0" rtl="0" algn="r">
              <a:spcBef>
                <a:spcPts val="0"/>
              </a:spcBef>
              <a:buNone/>
              <a:defRPr b="0" i="0" sz="1200" u="none" cap="none" strike="noStrike">
                <a:solidFill>
                  <a:schemeClr val="dk2"/>
                </a:solidFill>
                <a:latin typeface="Arial"/>
                <a:ea typeface="Arial"/>
                <a:cs typeface="Arial"/>
                <a:sym typeface="Arial"/>
              </a:defRPr>
            </a:lvl6pPr>
            <a:lvl7pPr indent="0" lvl="6" marL="0" marR="0" rtl="0" algn="r">
              <a:spcBef>
                <a:spcPts val="0"/>
              </a:spcBef>
              <a:buNone/>
              <a:defRPr b="0" i="0" sz="1200" u="none" cap="none" strike="noStrike">
                <a:solidFill>
                  <a:schemeClr val="dk2"/>
                </a:solidFill>
                <a:latin typeface="Arial"/>
                <a:ea typeface="Arial"/>
                <a:cs typeface="Arial"/>
                <a:sym typeface="Arial"/>
              </a:defRPr>
            </a:lvl7pPr>
            <a:lvl8pPr indent="0" lvl="7" marL="0" marR="0" rtl="0" algn="r">
              <a:spcBef>
                <a:spcPts val="0"/>
              </a:spcBef>
              <a:buNone/>
              <a:defRPr b="0" i="0" sz="1200" u="none" cap="none" strike="noStrike">
                <a:solidFill>
                  <a:schemeClr val="dk2"/>
                </a:solidFill>
                <a:latin typeface="Arial"/>
                <a:ea typeface="Arial"/>
                <a:cs typeface="Arial"/>
                <a:sym typeface="Arial"/>
              </a:defRPr>
            </a:lvl8pPr>
            <a:lvl9pPr indent="0" lvl="8" marL="0" marR="0" rtl="0" algn="r">
              <a:spcBef>
                <a:spcPts val="0"/>
              </a:spcBef>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2.png"/></Relationships>
</file>

<file path=ppt/slides/_rels/slide30.xml.rels><?xml version="1.0" encoding="UTF-8" standalone="yes"?><Relationships xmlns="http://schemas.openxmlformats.org/package/2006/relationships"><Relationship Id="rId20" Type="http://schemas.openxmlformats.org/officeDocument/2006/relationships/image" Target="../media/image49.png"/><Relationship Id="rId11" Type="http://schemas.openxmlformats.org/officeDocument/2006/relationships/image" Target="../media/image42.png"/><Relationship Id="rId22" Type="http://schemas.openxmlformats.org/officeDocument/2006/relationships/image" Target="../media/image52.png"/><Relationship Id="rId10" Type="http://schemas.openxmlformats.org/officeDocument/2006/relationships/image" Target="../media/image37.png"/><Relationship Id="rId21" Type="http://schemas.openxmlformats.org/officeDocument/2006/relationships/image" Target="../media/image51.png"/><Relationship Id="rId13" Type="http://schemas.openxmlformats.org/officeDocument/2006/relationships/image" Target="../media/image45.png"/><Relationship Id="rId12"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png"/><Relationship Id="rId4" Type="http://schemas.openxmlformats.org/officeDocument/2006/relationships/image" Target="../media/image38.png"/><Relationship Id="rId9" Type="http://schemas.openxmlformats.org/officeDocument/2006/relationships/image" Target="../media/image47.png"/><Relationship Id="rId15" Type="http://schemas.openxmlformats.org/officeDocument/2006/relationships/image" Target="../media/image44.png"/><Relationship Id="rId14" Type="http://schemas.openxmlformats.org/officeDocument/2006/relationships/image" Target="../media/image39.png"/><Relationship Id="rId17" Type="http://schemas.openxmlformats.org/officeDocument/2006/relationships/image" Target="../media/image50.png"/><Relationship Id="rId16" Type="http://schemas.openxmlformats.org/officeDocument/2006/relationships/image" Target="../media/image48.png"/><Relationship Id="rId5" Type="http://schemas.openxmlformats.org/officeDocument/2006/relationships/image" Target="../media/image41.png"/><Relationship Id="rId19" Type="http://schemas.openxmlformats.org/officeDocument/2006/relationships/image" Target="../media/image53.png"/><Relationship Id="rId6" Type="http://schemas.openxmlformats.org/officeDocument/2006/relationships/image" Target="../media/image40.png"/><Relationship Id="rId18" Type="http://schemas.openxmlformats.org/officeDocument/2006/relationships/image" Target="../media/image46.png"/><Relationship Id="rId7" Type="http://schemas.openxmlformats.org/officeDocument/2006/relationships/image" Target="../media/image36.png"/><Relationship Id="rId8" Type="http://schemas.openxmlformats.org/officeDocument/2006/relationships/image" Target="../media/image35.png"/></Relationships>
</file>

<file path=ppt/slides/_rels/slide31.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45.png"/><Relationship Id="rId13" Type="http://schemas.openxmlformats.org/officeDocument/2006/relationships/image" Target="../media/image48.png"/><Relationship Id="rId12"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image" Target="../media/image41.png"/><Relationship Id="rId9" Type="http://schemas.openxmlformats.org/officeDocument/2006/relationships/image" Target="../media/image43.png"/><Relationship Id="rId15" Type="http://schemas.openxmlformats.org/officeDocument/2006/relationships/image" Target="../media/image46.png"/><Relationship Id="rId14" Type="http://schemas.openxmlformats.org/officeDocument/2006/relationships/image" Target="../media/image50.png"/><Relationship Id="rId17" Type="http://schemas.openxmlformats.org/officeDocument/2006/relationships/image" Target="../media/image51.png"/><Relationship Id="rId16" Type="http://schemas.openxmlformats.org/officeDocument/2006/relationships/image" Target="../media/image53.png"/><Relationship Id="rId5" Type="http://schemas.openxmlformats.org/officeDocument/2006/relationships/image" Target="../media/image36.png"/><Relationship Id="rId6" Type="http://schemas.openxmlformats.org/officeDocument/2006/relationships/image" Target="../media/image47.png"/><Relationship Id="rId18" Type="http://schemas.openxmlformats.org/officeDocument/2006/relationships/image" Target="../media/image52.png"/><Relationship Id="rId7" Type="http://schemas.openxmlformats.org/officeDocument/2006/relationships/image" Target="../media/image37.png"/><Relationship Id="rId8"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5.png"/><Relationship Id="rId4" Type="http://schemas.openxmlformats.org/officeDocument/2006/relationships/image" Target="../media/image57.jpg"/><Relationship Id="rId5"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4.png"/><Relationship Id="rId4" Type="http://schemas.openxmlformats.org/officeDocument/2006/relationships/image" Target="../media/image61.png"/><Relationship Id="rId5" Type="http://schemas.openxmlformats.org/officeDocument/2006/relationships/image" Target="../media/image56.png"/><Relationship Id="rId6" Type="http://schemas.openxmlformats.org/officeDocument/2006/relationships/image" Target="../media/image60.png"/><Relationship Id="rId7" Type="http://schemas.openxmlformats.org/officeDocument/2006/relationships/hyperlink" Target="https://educationendowmentfoundation.org.uk/eef-support-for-schools/supporting-schools-with-evidence-eef-timelin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5.png"/><Relationship Id="rId6" Type="http://schemas.openxmlformats.org/officeDocument/2006/relationships/image" Target="../media/image6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type="ctrTitle"/>
          </p:nvPr>
        </p:nvSpPr>
        <p:spPr>
          <a:xfrm>
            <a:off x="759125" y="1122363"/>
            <a:ext cx="10670875"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Arial"/>
              <a:buNone/>
            </a:pPr>
            <a:r>
              <a:rPr lang="en-GB"/>
              <a:t>Evaluating widening participation  and outreach activities</a:t>
            </a:r>
            <a:endParaRPr/>
          </a:p>
        </p:txBody>
      </p:sp>
      <p:sp>
        <p:nvSpPr>
          <p:cNvPr id="76" name="Google Shape;76;p1"/>
          <p:cNvSpPr txBox="1"/>
          <p:nvPr>
            <p:ph idx="1" type="subTitle"/>
          </p:nvPr>
        </p:nvSpPr>
        <p:spPr>
          <a:xfrm>
            <a:off x="781132" y="3611367"/>
            <a:ext cx="9908875" cy="28843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2400"/>
              <a:buNone/>
            </a:pPr>
            <a:r>
              <a:rPr lang="en-GB"/>
              <a:t>Rain Sherlock (Evaluation Manager)</a:t>
            </a:r>
            <a:endParaRPr/>
          </a:p>
          <a:p>
            <a:pPr indent="0" lvl="0" marL="0" rtl="0" algn="l">
              <a:lnSpc>
                <a:spcPct val="90000"/>
              </a:lnSpc>
              <a:spcBef>
                <a:spcPts val="1000"/>
              </a:spcBef>
              <a:spcAft>
                <a:spcPts val="0"/>
              </a:spcAft>
              <a:buClr>
                <a:schemeClr val="lt2"/>
              </a:buClr>
              <a:buSzPts val="2400"/>
              <a:buNone/>
            </a:pPr>
            <a:r>
              <a:rPr lang="en-GB"/>
              <a:t>Centre for Transforming Access and Student Outcomes in Higher Education (TASO) </a:t>
            </a:r>
            <a:endParaRPr/>
          </a:p>
          <a:p>
            <a:pPr indent="0" lvl="0" marL="0" rtl="0" algn="l">
              <a:lnSpc>
                <a:spcPct val="90000"/>
              </a:lnSpc>
              <a:spcBef>
                <a:spcPts val="1000"/>
              </a:spcBef>
              <a:spcAft>
                <a:spcPts val="0"/>
              </a:spcAft>
              <a:buClr>
                <a:schemeClr val="lt2"/>
              </a:buClr>
              <a:buSzPts val="2400"/>
              <a:buNone/>
            </a:pPr>
            <a:r>
              <a:t/>
            </a:r>
            <a:endParaRPr b="1"/>
          </a:p>
          <a:p>
            <a:pPr indent="0" lvl="0" marL="0" rtl="0" algn="l">
              <a:lnSpc>
                <a:spcPct val="90000"/>
              </a:lnSpc>
              <a:spcBef>
                <a:spcPts val="1000"/>
              </a:spcBef>
              <a:spcAft>
                <a:spcPts val="0"/>
              </a:spcAft>
              <a:buClr>
                <a:schemeClr val="lt2"/>
              </a:buClr>
              <a:buSzPts val="2400"/>
              <a:buNone/>
            </a:pPr>
            <a:r>
              <a:rPr lang="en-GB"/>
              <a:t>January 2022</a:t>
            </a:r>
            <a:endParaRPr/>
          </a:p>
        </p:txBody>
      </p:sp>
      <p:sp>
        <p:nvSpPr>
          <p:cNvPr id="77" name="Google Shape;77;p1"/>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78" name="Google Shape;78;p1"/>
          <p:cNvSpPr txBox="1"/>
          <p:nvPr/>
        </p:nvSpPr>
        <p:spPr>
          <a:xfrm>
            <a:off x="3047572" y="3244334"/>
            <a:ext cx="60951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79" name="Google Shape;79;p1"/>
          <p:cNvSpPr txBox="1"/>
          <p:nvPr/>
        </p:nvSpPr>
        <p:spPr>
          <a:xfrm>
            <a:off x="3047572" y="3244334"/>
            <a:ext cx="60951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80" name="Google Shape;80;p1"/>
          <p:cNvSpPr txBox="1"/>
          <p:nvPr/>
        </p:nvSpPr>
        <p:spPr>
          <a:xfrm>
            <a:off x="3047572" y="3244334"/>
            <a:ext cx="60951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05f775717a_0_334"/>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79" name="Google Shape;179;g105f775717a_0_334"/>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4400"/>
              <a:buFont typeface="Arial"/>
              <a:buNone/>
            </a:pPr>
            <a:r>
              <a:rPr lang="en-GB"/>
              <a:t> A big question for TASO</a:t>
            </a:r>
            <a:endParaRPr/>
          </a:p>
        </p:txBody>
      </p:sp>
      <p:sp>
        <p:nvSpPr>
          <p:cNvPr id="180" name="Google Shape;180;g105f775717a_0_334"/>
          <p:cNvSpPr txBox="1"/>
          <p:nvPr/>
        </p:nvSpPr>
        <p:spPr>
          <a:xfrm>
            <a:off x="5978734" y="3180503"/>
            <a:ext cx="40263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2800" u="none" cap="none" strike="noStrike">
                <a:solidFill>
                  <a:schemeClr val="dk2"/>
                </a:solidFill>
                <a:latin typeface="Arial"/>
                <a:ea typeface="Arial"/>
                <a:cs typeface="Arial"/>
                <a:sym typeface="Arial"/>
              </a:rPr>
              <a:t>“Participation in outreach is associated with higher HE attendance”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chemeClr val="dk2"/>
              </a:solidFill>
              <a:latin typeface="Arial"/>
              <a:ea typeface="Arial"/>
              <a:cs typeface="Arial"/>
              <a:sym typeface="Arial"/>
            </a:endParaRPr>
          </a:p>
        </p:txBody>
      </p:sp>
      <p:pic>
        <p:nvPicPr>
          <p:cNvPr descr="Children with solid fill" id="181" name="Google Shape;181;g105f775717a_0_334"/>
          <p:cNvPicPr preferRelativeResize="0"/>
          <p:nvPr/>
        </p:nvPicPr>
        <p:blipFill rotWithShape="1">
          <a:blip r:embed="rId3">
            <a:alphaModFix/>
          </a:blip>
          <a:srcRect b="0" l="0" r="0" t="0"/>
          <a:stretch/>
        </p:blipFill>
        <p:spPr>
          <a:xfrm>
            <a:off x="2035954" y="2365300"/>
            <a:ext cx="3942780" cy="37887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05f775717a_0_404"/>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88" name="Google Shape;188;g105f775717a_0_404"/>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The causal question</a:t>
            </a:r>
            <a:endParaRPr/>
          </a:p>
        </p:txBody>
      </p:sp>
      <p:sp>
        <p:nvSpPr>
          <p:cNvPr id="189" name="Google Shape;189;g105f775717a_0_404"/>
          <p:cNvSpPr txBox="1"/>
          <p:nvPr/>
        </p:nvSpPr>
        <p:spPr>
          <a:xfrm>
            <a:off x="775325" y="2297564"/>
            <a:ext cx="6992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chemeClr val="dk2"/>
                </a:solidFill>
                <a:latin typeface="Arial"/>
                <a:ea typeface="Arial"/>
                <a:cs typeface="Arial"/>
                <a:sym typeface="Arial"/>
              </a:rPr>
              <a:t>Does outreach </a:t>
            </a:r>
            <a:r>
              <a:rPr b="1" i="1" lang="en-GB" sz="2400" u="sng" cap="none" strike="noStrike">
                <a:solidFill>
                  <a:schemeClr val="dk2"/>
                </a:solidFill>
                <a:latin typeface="Arial"/>
                <a:ea typeface="Arial"/>
                <a:cs typeface="Arial"/>
                <a:sym typeface="Arial"/>
              </a:rPr>
              <a:t>CAUSE</a:t>
            </a:r>
            <a:r>
              <a:rPr b="1" i="1" lang="en-GB" sz="2400" u="none" cap="none" strike="noStrike">
                <a:solidFill>
                  <a:schemeClr val="dk2"/>
                </a:solidFill>
                <a:latin typeface="Arial"/>
                <a:ea typeface="Arial"/>
                <a:cs typeface="Arial"/>
                <a:sym typeface="Arial"/>
              </a:rPr>
              <a:t> higher HE attendance?</a:t>
            </a:r>
            <a:endParaRPr/>
          </a:p>
        </p:txBody>
      </p:sp>
      <p:pic>
        <p:nvPicPr>
          <p:cNvPr descr="Link with solid fill" id="190" name="Google Shape;190;g105f775717a_0_404"/>
          <p:cNvPicPr preferRelativeResize="0"/>
          <p:nvPr/>
        </p:nvPicPr>
        <p:blipFill rotWithShape="1">
          <a:blip r:embed="rId3">
            <a:alphaModFix/>
          </a:blip>
          <a:srcRect b="0" l="0" r="0" t="0"/>
          <a:stretch/>
        </p:blipFill>
        <p:spPr>
          <a:xfrm>
            <a:off x="5399265" y="4267724"/>
            <a:ext cx="914400" cy="914400"/>
          </a:xfrm>
          <a:prstGeom prst="rect">
            <a:avLst/>
          </a:prstGeom>
          <a:noFill/>
          <a:ln>
            <a:noFill/>
          </a:ln>
        </p:spPr>
      </p:pic>
      <p:sp>
        <p:nvSpPr>
          <p:cNvPr id="191" name="Google Shape;191;g105f775717a_0_404"/>
          <p:cNvSpPr/>
          <p:nvPr/>
        </p:nvSpPr>
        <p:spPr>
          <a:xfrm>
            <a:off x="1439550" y="3572049"/>
            <a:ext cx="2541600" cy="2458200"/>
          </a:xfrm>
          <a:prstGeom prst="rect">
            <a:avLst/>
          </a:prstGeom>
          <a:noFill/>
          <a:ln cap="flat" cmpd="sng" w="12700">
            <a:solidFill>
              <a:srgbClr val="5D6C7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2100">
                <a:solidFill>
                  <a:schemeClr val="dk2"/>
                </a:solidFill>
              </a:rPr>
              <a:t>        Outreach</a:t>
            </a:r>
            <a:r>
              <a:rPr lang="en-GB" sz="2100">
                <a:solidFill>
                  <a:schemeClr val="dk2"/>
                </a:solidFill>
              </a:rPr>
              <a:t> </a:t>
            </a:r>
            <a:endParaRPr sz="1800">
              <a:solidFill>
                <a:schemeClr val="lt1"/>
              </a:solidFill>
              <a:latin typeface="Arial"/>
              <a:ea typeface="Arial"/>
              <a:cs typeface="Arial"/>
              <a:sym typeface="Arial"/>
            </a:endParaRPr>
          </a:p>
        </p:txBody>
      </p:sp>
      <p:sp>
        <p:nvSpPr>
          <p:cNvPr id="192" name="Google Shape;192;g105f775717a_0_404"/>
          <p:cNvSpPr/>
          <p:nvPr/>
        </p:nvSpPr>
        <p:spPr>
          <a:xfrm>
            <a:off x="7892525" y="3572049"/>
            <a:ext cx="2541600" cy="2458200"/>
          </a:xfrm>
          <a:prstGeom prst="rect">
            <a:avLst/>
          </a:prstGeom>
          <a:noFill/>
          <a:ln cap="flat" cmpd="sng" w="12700">
            <a:solidFill>
              <a:srgbClr val="5D6C7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2100">
                <a:solidFill>
                  <a:schemeClr val="dk2"/>
                </a:solidFill>
              </a:rPr>
              <a:t>   </a:t>
            </a:r>
            <a:r>
              <a:rPr b="1" lang="en-GB" sz="2100">
                <a:solidFill>
                  <a:schemeClr val="dk2"/>
                </a:solidFill>
              </a:rPr>
              <a:t>HE attendance </a:t>
            </a:r>
            <a:endParaRPr sz="1800">
              <a:solidFill>
                <a:schemeClr val="lt1"/>
              </a:solidFill>
              <a:latin typeface="Arial"/>
              <a:ea typeface="Arial"/>
              <a:cs typeface="Arial"/>
              <a:sym typeface="Arial"/>
            </a:endParaRPr>
          </a:p>
        </p:txBody>
      </p:sp>
      <p:pic>
        <p:nvPicPr>
          <p:cNvPr id="193" name="Google Shape;193;g105f775717a_0_404"/>
          <p:cNvPicPr preferRelativeResize="0"/>
          <p:nvPr/>
        </p:nvPicPr>
        <p:blipFill>
          <a:blip r:embed="rId4">
            <a:alphaModFix/>
          </a:blip>
          <a:stretch>
            <a:fillRect/>
          </a:stretch>
        </p:blipFill>
        <p:spPr>
          <a:xfrm>
            <a:off x="4625075" y="3338475"/>
            <a:ext cx="2772900" cy="277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nvSpPr>
        <p:spPr>
          <a:xfrm>
            <a:off x="0" y="928891"/>
            <a:ext cx="12191999" cy="702716"/>
          </a:xfrm>
          <a:prstGeom prst="rect">
            <a:avLst/>
          </a:prstGeom>
          <a:gradFill>
            <a:gsLst>
              <a:gs pos="0">
                <a:schemeClr val="accent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rPr>
              <a:t>Monitoring and evaluation framework (MEF)</a:t>
            </a:r>
            <a:endParaRPr/>
          </a:p>
        </p:txBody>
      </p:sp>
      <p:pic>
        <p:nvPicPr>
          <p:cNvPr id="200" name="Google Shape;200;p8"/>
          <p:cNvPicPr preferRelativeResize="0"/>
          <p:nvPr/>
        </p:nvPicPr>
        <p:blipFill rotWithShape="1">
          <a:blip r:embed="rId3">
            <a:alphaModFix/>
          </a:blip>
          <a:srcRect b="0" l="0" r="0" t="0"/>
          <a:stretch/>
        </p:blipFill>
        <p:spPr>
          <a:xfrm>
            <a:off x="2748150" y="1807400"/>
            <a:ext cx="5811049" cy="4829626"/>
          </a:xfrm>
          <a:prstGeom prst="rect">
            <a:avLst/>
          </a:prstGeom>
          <a:noFill/>
          <a:ln>
            <a:noFill/>
          </a:ln>
        </p:spPr>
      </p:pic>
      <p:sp>
        <p:nvSpPr>
          <p:cNvPr id="201" name="Google Shape;201;p8"/>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ph type="ctrTitle"/>
          </p:nvPr>
        </p:nvSpPr>
        <p:spPr>
          <a:xfrm>
            <a:off x="452773" y="2015498"/>
            <a:ext cx="10382865"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GB" sz="4000"/>
              <a:t>Diagnose</a:t>
            </a:r>
            <a:endParaRPr/>
          </a:p>
        </p:txBody>
      </p:sp>
      <p:sp>
        <p:nvSpPr>
          <p:cNvPr id="208" name="Google Shape;208;p9"/>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nvSpPr>
        <p:spPr>
          <a:xfrm>
            <a:off x="0" y="928891"/>
            <a:ext cx="12191999" cy="702716"/>
          </a:xfrm>
          <a:prstGeom prst="rect">
            <a:avLst/>
          </a:prstGeom>
          <a:gradFill>
            <a:gsLst>
              <a:gs pos="0">
                <a:schemeClr val="accent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The evaluation cycle</a:t>
            </a:r>
            <a:endParaRPr/>
          </a:p>
        </p:txBody>
      </p:sp>
      <p:pic>
        <p:nvPicPr>
          <p:cNvPr id="215" name="Google Shape;215;p10"/>
          <p:cNvPicPr preferRelativeResize="0"/>
          <p:nvPr/>
        </p:nvPicPr>
        <p:blipFill rotWithShape="1">
          <a:blip r:embed="rId3">
            <a:alphaModFix/>
          </a:blip>
          <a:srcRect b="0" l="0" r="0" t="0"/>
          <a:stretch/>
        </p:blipFill>
        <p:spPr>
          <a:xfrm>
            <a:off x="2938059" y="2049455"/>
            <a:ext cx="5144359" cy="4275557"/>
          </a:xfrm>
          <a:prstGeom prst="rect">
            <a:avLst/>
          </a:prstGeom>
          <a:noFill/>
          <a:ln>
            <a:noFill/>
          </a:ln>
        </p:spPr>
      </p:pic>
      <p:sp>
        <p:nvSpPr>
          <p:cNvPr id="216" name="Google Shape;216;p10"/>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17" name="Google Shape;217;p10"/>
          <p:cNvSpPr/>
          <p:nvPr/>
        </p:nvSpPr>
        <p:spPr>
          <a:xfrm>
            <a:off x="4341838" y="1585562"/>
            <a:ext cx="2336800" cy="2286000"/>
          </a:xfrm>
          <a:prstGeom prst="ellipse">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ph type="title"/>
          </p:nvPr>
        </p:nvSpPr>
        <p:spPr>
          <a:xfrm>
            <a:off x="4640" y="922619"/>
            <a:ext cx="12187360" cy="682804"/>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GB">
                <a:solidFill>
                  <a:schemeClr val="lt1"/>
                </a:solidFill>
              </a:rPr>
              <a:t>What is a Theory of Change?</a:t>
            </a:r>
            <a:endParaRPr/>
          </a:p>
        </p:txBody>
      </p:sp>
      <p:grpSp>
        <p:nvGrpSpPr>
          <p:cNvPr id="224" name="Google Shape;224;p11"/>
          <p:cNvGrpSpPr/>
          <p:nvPr/>
        </p:nvGrpSpPr>
        <p:grpSpPr>
          <a:xfrm>
            <a:off x="7222719" y="1703365"/>
            <a:ext cx="4716436" cy="4835906"/>
            <a:chOff x="7201937" y="1496973"/>
            <a:chExt cx="4445697" cy="4835906"/>
          </a:xfrm>
        </p:grpSpPr>
        <p:sp>
          <p:nvSpPr>
            <p:cNvPr id="225" name="Google Shape;225;p11"/>
            <p:cNvSpPr/>
            <p:nvPr/>
          </p:nvSpPr>
          <p:spPr>
            <a:xfrm>
              <a:off x="7364155" y="1665312"/>
              <a:ext cx="3948303" cy="1371193"/>
            </a:xfrm>
            <a:prstGeom prst="ellipse">
              <a:avLst/>
            </a:prstGeom>
            <a:solidFill>
              <a:srgbClr val="BAEEDD">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a:off x="8961840" y="5022899"/>
              <a:ext cx="765175" cy="489712"/>
            </a:xfrm>
            <a:prstGeom prst="downArrow">
              <a:avLst>
                <a:gd fmla="val 50000" name="adj1"/>
                <a:gd fmla="val 50000" name="adj2"/>
              </a:avLst>
            </a:prstGeom>
            <a:solidFill>
              <a:srgbClr val="FCCCD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a:off x="7508008" y="5414669"/>
              <a:ext cx="3672840" cy="918210"/>
            </a:xfrm>
            <a:custGeom>
              <a:rect b="b" l="l" r="r" t="t"/>
              <a:pathLst>
                <a:path extrusionOk="0" h="918210" w="3672840">
                  <a:moveTo>
                    <a:pt x="0" y="0"/>
                  </a:moveTo>
                  <a:lnTo>
                    <a:pt x="3672840" y="0"/>
                  </a:lnTo>
                  <a:lnTo>
                    <a:pt x="3672840" y="918210"/>
                  </a:lnTo>
                  <a:lnTo>
                    <a:pt x="0" y="918210"/>
                  </a:lnTo>
                  <a:lnTo>
                    <a:pt x="0" y="0"/>
                  </a:lnTo>
                  <a:close/>
                </a:path>
              </a:pathLst>
            </a:custGeom>
            <a:noFill/>
            <a:ln>
              <a:noFill/>
            </a:ln>
          </p:spPr>
          <p:txBody>
            <a:bodyPr anchorCtr="0" anchor="ctr" bIns="227575" lIns="227575" spcFirstLastPara="1" rIns="227575" wrap="square" tIns="227575">
              <a:noAutofit/>
            </a:bodyPr>
            <a:lstStyle/>
            <a:p>
              <a:pPr indent="0" lvl="0" marL="0" marR="0" rtl="0" algn="ctr">
                <a:lnSpc>
                  <a:spcPct val="90000"/>
                </a:lnSpc>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  Impact</a:t>
              </a:r>
              <a:endParaRPr/>
            </a:p>
          </p:txBody>
        </p:sp>
        <p:sp>
          <p:nvSpPr>
            <p:cNvPr id="228" name="Google Shape;228;p11"/>
            <p:cNvSpPr/>
            <p:nvPr/>
          </p:nvSpPr>
          <p:spPr>
            <a:xfrm>
              <a:off x="8799623" y="3142405"/>
              <a:ext cx="1377315" cy="1377315"/>
            </a:xfrm>
            <a:custGeom>
              <a:rect b="b" l="l" r="r" t="t"/>
              <a:pathLst>
                <a:path extrusionOk="0" h="1377315" w="1377315">
                  <a:moveTo>
                    <a:pt x="0" y="688658"/>
                  </a:moveTo>
                  <a:cubicBezTo>
                    <a:pt x="0" y="308323"/>
                    <a:pt x="308323" y="0"/>
                    <a:pt x="688658" y="0"/>
                  </a:cubicBezTo>
                  <a:cubicBezTo>
                    <a:pt x="1068993" y="0"/>
                    <a:pt x="1377316" y="308323"/>
                    <a:pt x="1377316" y="688658"/>
                  </a:cubicBezTo>
                  <a:cubicBezTo>
                    <a:pt x="1377316" y="1068993"/>
                    <a:pt x="1068993" y="1377316"/>
                    <a:pt x="688658" y="1377316"/>
                  </a:cubicBezTo>
                  <a:cubicBezTo>
                    <a:pt x="308323" y="1377316"/>
                    <a:pt x="0" y="1068993"/>
                    <a:pt x="0" y="688658"/>
                  </a:cubicBezTo>
                  <a:close/>
                </a:path>
              </a:pathLst>
            </a:custGeom>
            <a:solidFill>
              <a:srgbClr val="F9456A"/>
            </a:solidFill>
            <a:ln cap="flat" cmpd="sng" w="12700">
              <a:solidFill>
                <a:schemeClr val="lt1"/>
              </a:solidFill>
              <a:prstDash val="solid"/>
              <a:miter lim="800000"/>
              <a:headEnd len="sm" w="sm" type="none"/>
              <a:tailEnd len="sm" w="sm" type="none"/>
            </a:ln>
          </p:spPr>
          <p:txBody>
            <a:bodyPr anchorCtr="0" anchor="ctr" bIns="223275" lIns="223275" spcFirstLastPara="1" rIns="223275" wrap="square" tIns="223275">
              <a:noAutofit/>
            </a:bodyPr>
            <a:lstStyle/>
            <a:p>
              <a:pPr indent="0" lvl="0" marL="0" marR="0" rtl="0" algn="ctr">
                <a:lnSpc>
                  <a:spcPct val="90000"/>
                </a:lnSpc>
                <a:spcBef>
                  <a:spcPts val="0"/>
                </a:spcBef>
                <a:spcAft>
                  <a:spcPts val="0"/>
                </a:spcAft>
                <a:buClr>
                  <a:schemeClr val="lt1"/>
                </a:buClr>
                <a:buSzPts val="1700"/>
                <a:buFont typeface="Arial"/>
                <a:buNone/>
              </a:pPr>
              <a:r>
                <a:rPr lang="en-GB" sz="1700">
                  <a:solidFill>
                    <a:schemeClr val="lt1"/>
                  </a:solidFill>
                  <a:latin typeface="Arial"/>
                  <a:ea typeface="Arial"/>
                  <a:cs typeface="Arial"/>
                  <a:sym typeface="Arial"/>
                </a:rPr>
                <a:t>Outcomes</a:t>
              </a:r>
              <a:endParaRPr/>
            </a:p>
          </p:txBody>
        </p:sp>
        <p:sp>
          <p:nvSpPr>
            <p:cNvPr id="229" name="Google Shape;229;p11"/>
            <p:cNvSpPr/>
            <p:nvPr/>
          </p:nvSpPr>
          <p:spPr>
            <a:xfrm>
              <a:off x="7814078" y="2109113"/>
              <a:ext cx="1377315" cy="1377315"/>
            </a:xfrm>
            <a:custGeom>
              <a:rect b="b" l="l" r="r" t="t"/>
              <a:pathLst>
                <a:path extrusionOk="0" h="1377315" w="1377315">
                  <a:moveTo>
                    <a:pt x="0" y="688658"/>
                  </a:moveTo>
                  <a:cubicBezTo>
                    <a:pt x="0" y="308323"/>
                    <a:pt x="308323" y="0"/>
                    <a:pt x="688658" y="0"/>
                  </a:cubicBezTo>
                  <a:cubicBezTo>
                    <a:pt x="1068993" y="0"/>
                    <a:pt x="1377316" y="308323"/>
                    <a:pt x="1377316" y="688658"/>
                  </a:cubicBezTo>
                  <a:cubicBezTo>
                    <a:pt x="1377316" y="1068993"/>
                    <a:pt x="1068993" y="1377316"/>
                    <a:pt x="688658" y="1377316"/>
                  </a:cubicBezTo>
                  <a:cubicBezTo>
                    <a:pt x="308323" y="1377316"/>
                    <a:pt x="0" y="1068993"/>
                    <a:pt x="0" y="688658"/>
                  </a:cubicBezTo>
                  <a:close/>
                </a:path>
              </a:pathLst>
            </a:custGeom>
            <a:solidFill>
              <a:srgbClr val="3865BC"/>
            </a:solidFill>
            <a:ln cap="flat" cmpd="sng" w="12700">
              <a:solidFill>
                <a:schemeClr val="lt1"/>
              </a:solidFill>
              <a:prstDash val="solid"/>
              <a:miter lim="800000"/>
              <a:headEnd len="sm" w="sm" type="none"/>
              <a:tailEnd len="sm" w="sm" type="none"/>
            </a:ln>
          </p:spPr>
          <p:txBody>
            <a:bodyPr anchorCtr="0" anchor="ctr" bIns="223275" lIns="223275" spcFirstLastPara="1" rIns="223275" wrap="square" tIns="223275">
              <a:noAutofit/>
            </a:bodyPr>
            <a:lstStyle/>
            <a:p>
              <a:pPr indent="0" lvl="0" marL="0" marR="0" rtl="0" algn="ctr">
                <a:lnSpc>
                  <a:spcPct val="90000"/>
                </a:lnSpc>
                <a:spcBef>
                  <a:spcPts val="0"/>
                </a:spcBef>
                <a:spcAft>
                  <a:spcPts val="0"/>
                </a:spcAft>
                <a:buClr>
                  <a:schemeClr val="lt1"/>
                </a:buClr>
                <a:buSzPts val="1700"/>
                <a:buFont typeface="Arial"/>
                <a:buNone/>
              </a:pPr>
              <a:r>
                <a:rPr lang="en-GB" sz="1700">
                  <a:solidFill>
                    <a:schemeClr val="lt1"/>
                  </a:solidFill>
                  <a:latin typeface="Arial"/>
                  <a:ea typeface="Arial"/>
                  <a:cs typeface="Arial"/>
                  <a:sym typeface="Arial"/>
                </a:rPr>
                <a:t>Activities</a:t>
              </a:r>
              <a:endParaRPr/>
            </a:p>
          </p:txBody>
        </p:sp>
        <p:sp>
          <p:nvSpPr>
            <p:cNvPr id="230" name="Google Shape;230;p11"/>
            <p:cNvSpPr/>
            <p:nvPr/>
          </p:nvSpPr>
          <p:spPr>
            <a:xfrm>
              <a:off x="9222000" y="1776109"/>
              <a:ext cx="1377315" cy="1377315"/>
            </a:xfrm>
            <a:custGeom>
              <a:rect b="b" l="l" r="r" t="t"/>
              <a:pathLst>
                <a:path extrusionOk="0" h="1377315" w="1377315">
                  <a:moveTo>
                    <a:pt x="0" y="688658"/>
                  </a:moveTo>
                  <a:cubicBezTo>
                    <a:pt x="0" y="308323"/>
                    <a:pt x="308323" y="0"/>
                    <a:pt x="688658" y="0"/>
                  </a:cubicBezTo>
                  <a:cubicBezTo>
                    <a:pt x="1068993" y="0"/>
                    <a:pt x="1377316" y="308323"/>
                    <a:pt x="1377316" y="688658"/>
                  </a:cubicBezTo>
                  <a:cubicBezTo>
                    <a:pt x="1377316" y="1068993"/>
                    <a:pt x="1068993" y="1377316"/>
                    <a:pt x="688658" y="1377316"/>
                  </a:cubicBezTo>
                  <a:cubicBezTo>
                    <a:pt x="308323" y="1377316"/>
                    <a:pt x="0" y="1068993"/>
                    <a:pt x="0" y="688658"/>
                  </a:cubicBez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ctr" bIns="223275" lIns="223275" spcFirstLastPara="1" rIns="223275" wrap="square" tIns="223275">
              <a:noAutofit/>
            </a:bodyPr>
            <a:lstStyle/>
            <a:p>
              <a:pPr indent="0" lvl="0" marL="0" marR="0" rtl="0" algn="ctr">
                <a:lnSpc>
                  <a:spcPct val="90000"/>
                </a:lnSpc>
                <a:spcBef>
                  <a:spcPts val="0"/>
                </a:spcBef>
                <a:spcAft>
                  <a:spcPts val="0"/>
                </a:spcAft>
                <a:buClr>
                  <a:schemeClr val="lt1"/>
                </a:buClr>
                <a:buSzPts val="1700"/>
                <a:buFont typeface="Arial"/>
                <a:buNone/>
              </a:pPr>
              <a:r>
                <a:rPr lang="en-GB" sz="1700">
                  <a:solidFill>
                    <a:schemeClr val="lt1"/>
                  </a:solidFill>
                  <a:latin typeface="Arial"/>
                  <a:ea typeface="Arial"/>
                  <a:cs typeface="Arial"/>
                  <a:sym typeface="Arial"/>
                </a:rPr>
                <a:t>Inputs</a:t>
              </a:r>
              <a:endParaRPr/>
            </a:p>
          </p:txBody>
        </p:sp>
        <p:sp>
          <p:nvSpPr>
            <p:cNvPr id="231" name="Google Shape;231;p11"/>
            <p:cNvSpPr/>
            <p:nvPr/>
          </p:nvSpPr>
          <p:spPr>
            <a:xfrm>
              <a:off x="7201937" y="1496973"/>
              <a:ext cx="4445697" cy="3427984"/>
            </a:xfrm>
            <a:custGeom>
              <a:rect b="b" l="l" r="r" t="t"/>
              <a:pathLst>
                <a:path extrusionOk="0" h="120000" w="12000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361" y="30000"/>
                  </a:moveTo>
                  <a:lnTo>
                    <a:pt x="4361" y="30000"/>
                  </a:lnTo>
                  <a:cubicBezTo>
                    <a:pt x="4361" y="43255"/>
                    <a:pt x="29271" y="54000"/>
                    <a:pt x="60000" y="54000"/>
                  </a:cubicBezTo>
                  <a:cubicBezTo>
                    <a:pt x="90729" y="54000"/>
                    <a:pt x="115639" y="43255"/>
                    <a:pt x="115639" y="30000"/>
                  </a:cubicBezTo>
                  <a:cubicBezTo>
                    <a:pt x="115639" y="16745"/>
                    <a:pt x="90729" y="6000"/>
                    <a:pt x="60000" y="6000"/>
                  </a:cubicBezTo>
                  <a:cubicBezTo>
                    <a:pt x="29271" y="6000"/>
                    <a:pt x="4361" y="16745"/>
                    <a:pt x="4361" y="30000"/>
                  </a:cubicBezTo>
                  <a:close/>
                </a:path>
              </a:pathLst>
            </a:custGeom>
            <a:solidFill>
              <a:schemeClr val="lt1">
                <a:alpha val="40000"/>
              </a:schemeClr>
            </a:solidFill>
            <a:ln cap="flat" cmpd="sng" w="9525">
              <a:solidFill>
                <a:srgbClr val="05DAB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sp>
        <p:nvSpPr>
          <p:cNvPr id="232" name="Google Shape;232;p11"/>
          <p:cNvSpPr txBox="1"/>
          <p:nvPr>
            <p:ph idx="1" type="body"/>
          </p:nvPr>
        </p:nvSpPr>
        <p:spPr>
          <a:xfrm>
            <a:off x="838200" y="1867862"/>
            <a:ext cx="5943600" cy="45069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sz="2400"/>
              <a:t>A tool that can help you</a:t>
            </a:r>
            <a:endParaRPr/>
          </a:p>
          <a:p>
            <a:pPr indent="-228600" lvl="0" marL="228600" rtl="0" algn="l">
              <a:lnSpc>
                <a:spcPct val="90000"/>
              </a:lnSpc>
              <a:spcBef>
                <a:spcPts val="1000"/>
              </a:spcBef>
              <a:spcAft>
                <a:spcPts val="0"/>
              </a:spcAft>
              <a:buClr>
                <a:schemeClr val="dk1"/>
              </a:buClr>
              <a:buSzPts val="2400"/>
              <a:buChar char="•"/>
            </a:pPr>
            <a:r>
              <a:rPr lang="en-GB" sz="2400"/>
              <a:t>describe the need you are trying to address</a:t>
            </a:r>
            <a:endParaRPr/>
          </a:p>
          <a:p>
            <a:pPr indent="-228600" lvl="0" marL="228600" rtl="0" algn="l">
              <a:lnSpc>
                <a:spcPct val="90000"/>
              </a:lnSpc>
              <a:spcBef>
                <a:spcPts val="1000"/>
              </a:spcBef>
              <a:spcAft>
                <a:spcPts val="0"/>
              </a:spcAft>
              <a:buClr>
                <a:schemeClr val="dk1"/>
              </a:buClr>
              <a:buSzPts val="2400"/>
              <a:buChar char="•"/>
            </a:pPr>
            <a:r>
              <a:rPr lang="en-GB" sz="2400"/>
              <a:t>the changes you want to make (your outcomes); and</a:t>
            </a:r>
            <a:endParaRPr/>
          </a:p>
          <a:p>
            <a:pPr indent="-228600" lvl="0" marL="228600" rtl="0" algn="l">
              <a:lnSpc>
                <a:spcPct val="90000"/>
              </a:lnSpc>
              <a:spcBef>
                <a:spcPts val="1000"/>
              </a:spcBef>
              <a:spcAft>
                <a:spcPts val="0"/>
              </a:spcAft>
              <a:buClr>
                <a:schemeClr val="dk1"/>
              </a:buClr>
              <a:buSzPts val="2400"/>
              <a:buChar char="•"/>
            </a:pPr>
            <a:r>
              <a:rPr lang="en-GB" sz="2400"/>
              <a:t>what you plan to do (your activities)</a:t>
            </a:r>
            <a:endParaRPr/>
          </a:p>
          <a:p>
            <a:pPr indent="-76200" lvl="0" marL="228600" rtl="0" algn="l">
              <a:lnSpc>
                <a:spcPct val="90000"/>
              </a:lnSpc>
              <a:spcBef>
                <a:spcPts val="1000"/>
              </a:spcBef>
              <a:spcAft>
                <a:spcPts val="0"/>
              </a:spcAft>
              <a:buClr>
                <a:schemeClr val="dk1"/>
              </a:buClr>
              <a:buSzPts val="2400"/>
              <a:buNone/>
            </a:pPr>
            <a:r>
              <a:t/>
            </a:r>
            <a:endParaRPr sz="2400">
              <a:solidFill>
                <a:schemeClr val="dk2"/>
              </a:solidFill>
            </a:endParaRPr>
          </a:p>
          <a:p>
            <a:pPr indent="0" lvl="0" marL="0" rtl="0" algn="l">
              <a:lnSpc>
                <a:spcPct val="90000"/>
              </a:lnSpc>
              <a:spcBef>
                <a:spcPts val="1000"/>
              </a:spcBef>
              <a:spcAft>
                <a:spcPts val="0"/>
              </a:spcAft>
              <a:buClr>
                <a:schemeClr val="dk1"/>
              </a:buClr>
              <a:buSzPts val="2400"/>
              <a:buNone/>
            </a:pPr>
            <a:r>
              <a:rPr lang="en-GB" sz="2400"/>
              <a:t>It can help you improve your </a:t>
            </a:r>
            <a:r>
              <a:rPr lang="en-GB" sz="2400">
                <a:solidFill>
                  <a:schemeClr val="accent2"/>
                </a:solidFill>
              </a:rPr>
              <a:t>strategy</a:t>
            </a:r>
            <a:r>
              <a:rPr lang="en-GB" sz="2400">
                <a:solidFill>
                  <a:schemeClr val="dk2"/>
                </a:solidFill>
              </a:rPr>
              <a:t>, </a:t>
            </a:r>
            <a:r>
              <a:rPr lang="en-GB" sz="2400">
                <a:solidFill>
                  <a:schemeClr val="accent1"/>
                </a:solidFill>
              </a:rPr>
              <a:t>measurement</a:t>
            </a:r>
            <a:r>
              <a:rPr lang="en-GB" sz="2400">
                <a:solidFill>
                  <a:schemeClr val="dk2"/>
                </a:solidFill>
              </a:rPr>
              <a:t>, </a:t>
            </a:r>
            <a:r>
              <a:rPr lang="en-GB" sz="2400">
                <a:solidFill>
                  <a:schemeClr val="accent3"/>
                </a:solidFill>
              </a:rPr>
              <a:t>communication </a:t>
            </a:r>
            <a:r>
              <a:rPr lang="en-GB" sz="2400"/>
              <a:t>and</a:t>
            </a:r>
            <a:r>
              <a:rPr lang="en-GB" sz="2400">
                <a:solidFill>
                  <a:schemeClr val="dk2"/>
                </a:solidFill>
              </a:rPr>
              <a:t> </a:t>
            </a:r>
            <a:r>
              <a:rPr lang="en-GB" sz="2400">
                <a:solidFill>
                  <a:schemeClr val="accent2"/>
                </a:solidFill>
              </a:rPr>
              <a:t>partnership </a:t>
            </a:r>
            <a:r>
              <a:rPr lang="en-GB" sz="2400"/>
              <a:t>working.</a:t>
            </a:r>
            <a:endParaRPr/>
          </a:p>
          <a:p>
            <a:pPr indent="-50800" lvl="0" marL="228600" rtl="0" algn="l">
              <a:lnSpc>
                <a:spcPct val="90000"/>
              </a:lnSpc>
              <a:spcBef>
                <a:spcPts val="1000"/>
              </a:spcBef>
              <a:spcAft>
                <a:spcPts val="0"/>
              </a:spcAft>
              <a:buClr>
                <a:schemeClr val="dk1"/>
              </a:buClr>
              <a:buSzPts val="2800"/>
              <a:buNone/>
            </a:pPr>
            <a:r>
              <a:t/>
            </a:r>
            <a:endParaRPr>
              <a:solidFill>
                <a:schemeClr val="dk2"/>
              </a:solidFill>
            </a:endParaRPr>
          </a:p>
          <a:p>
            <a:pPr indent="0" lvl="0" marL="0" rtl="0" algn="l">
              <a:lnSpc>
                <a:spcPct val="90000"/>
              </a:lnSpc>
              <a:spcBef>
                <a:spcPts val="1000"/>
              </a:spcBef>
              <a:spcAft>
                <a:spcPts val="0"/>
              </a:spcAft>
              <a:buClr>
                <a:schemeClr val="dk1"/>
              </a:buClr>
              <a:buSzPts val="2800"/>
              <a:buNone/>
            </a:pPr>
            <a:r>
              <a:t/>
            </a:r>
            <a:endParaRPr/>
          </a:p>
        </p:txBody>
      </p:sp>
      <p:sp>
        <p:nvSpPr>
          <p:cNvPr id="233" name="Google Shape;233;p11"/>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05f775717a_0_512"/>
          <p:cNvSpPr txBox="1"/>
          <p:nvPr>
            <p:ph type="title"/>
          </p:nvPr>
        </p:nvSpPr>
        <p:spPr>
          <a:xfrm>
            <a:off x="0" y="79654"/>
            <a:ext cx="12192000" cy="8346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rial"/>
              <a:buNone/>
            </a:pPr>
            <a:r>
              <a:rPr lang="en-GB" sz="4000">
                <a:solidFill>
                  <a:schemeClr val="lt1"/>
                </a:solidFill>
              </a:rPr>
              <a:t>Questions a ToC can help with</a:t>
            </a:r>
            <a:endParaRPr/>
          </a:p>
        </p:txBody>
      </p:sp>
      <p:grpSp>
        <p:nvGrpSpPr>
          <p:cNvPr id="240" name="Google Shape;240;g105f775717a_0_512"/>
          <p:cNvGrpSpPr/>
          <p:nvPr/>
        </p:nvGrpSpPr>
        <p:grpSpPr>
          <a:xfrm>
            <a:off x="805340" y="1541606"/>
            <a:ext cx="10096326" cy="4351240"/>
            <a:chOff x="209595" y="0"/>
            <a:chExt cx="10096326" cy="4351240"/>
          </a:xfrm>
        </p:grpSpPr>
        <p:sp>
          <p:nvSpPr>
            <p:cNvPr id="241" name="Google Shape;241;g105f775717a_0_512"/>
            <p:cNvSpPr/>
            <p:nvPr/>
          </p:nvSpPr>
          <p:spPr>
            <a:xfrm>
              <a:off x="1848242" y="2716540"/>
              <a:ext cx="1904100" cy="1634700"/>
            </a:xfrm>
            <a:prstGeom prst="hexagon">
              <a:avLst>
                <a:gd fmla="val 25000" name="adj"/>
                <a:gd fmla="val 115470" name="vf"/>
              </a:avLst>
            </a:prstGeom>
            <a:solidFill>
              <a:srgbClr val="3865BC"/>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105f775717a_0_512"/>
            <p:cNvSpPr txBox="1"/>
            <p:nvPr/>
          </p:nvSpPr>
          <p:spPr>
            <a:xfrm>
              <a:off x="2143157" y="2969733"/>
              <a:ext cx="1314300" cy="1128300"/>
            </a:xfrm>
            <a:prstGeom prst="rect">
              <a:avLst/>
            </a:prstGeom>
            <a:noFill/>
            <a:ln>
              <a:noFill/>
            </a:ln>
          </p:spPr>
          <p:txBody>
            <a:bodyPr anchorCtr="0" anchor="ctr" bIns="25400" lIns="0" spcFirstLastPara="1" rIns="0" wrap="square" tIns="25400">
              <a:noAutofit/>
            </a:bodyPr>
            <a:lstStyle/>
            <a:p>
              <a:pPr indent="0" lvl="0" marL="0" marR="0" rtl="0" algn="ctr">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A programme seems too complex to measure</a:t>
              </a:r>
              <a:endParaRPr/>
            </a:p>
          </p:txBody>
        </p:sp>
        <p:sp>
          <p:nvSpPr>
            <p:cNvPr id="243" name="Google Shape;243;g105f775717a_0_512"/>
            <p:cNvSpPr/>
            <p:nvPr/>
          </p:nvSpPr>
          <p:spPr>
            <a:xfrm>
              <a:off x="1893676" y="3447565"/>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05f775717a_0_512"/>
            <p:cNvSpPr/>
            <p:nvPr/>
          </p:nvSpPr>
          <p:spPr>
            <a:xfrm>
              <a:off x="209595" y="1812767"/>
              <a:ext cx="1904100" cy="1634700"/>
            </a:xfrm>
            <a:prstGeom prst="hexagon">
              <a:avLst>
                <a:gd fmla="val 25000" name="adj"/>
                <a:gd fmla="val 115470" name="vf"/>
              </a:avLst>
            </a:prstGeom>
            <a:blipFill rotWithShape="1">
              <a:blip r:embed="rId3">
                <a:alphaModFix/>
              </a:blip>
              <a:stretch>
                <a:fillRect b="-7999" l="0" r="0" t="-7999"/>
              </a:stretch>
            </a:blip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05f775717a_0_512"/>
            <p:cNvSpPr/>
            <p:nvPr/>
          </p:nvSpPr>
          <p:spPr>
            <a:xfrm>
              <a:off x="1514051" y="3230433"/>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05f775717a_0_512"/>
            <p:cNvSpPr/>
            <p:nvPr/>
          </p:nvSpPr>
          <p:spPr>
            <a:xfrm>
              <a:off x="3486889" y="1807545"/>
              <a:ext cx="1904100" cy="1634700"/>
            </a:xfrm>
            <a:prstGeom prst="hexagon">
              <a:avLst>
                <a:gd fmla="val 25000" name="adj"/>
                <a:gd fmla="val 115470" name="vf"/>
              </a:avLst>
            </a:prstGeom>
            <a:solidFill>
              <a:srgbClr val="3865BC"/>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105f775717a_0_512"/>
            <p:cNvSpPr txBox="1"/>
            <p:nvPr/>
          </p:nvSpPr>
          <p:spPr>
            <a:xfrm>
              <a:off x="3781804" y="2060738"/>
              <a:ext cx="1314300" cy="1128300"/>
            </a:xfrm>
            <a:prstGeom prst="rect">
              <a:avLst/>
            </a:prstGeom>
            <a:noFill/>
            <a:ln>
              <a:noFill/>
            </a:ln>
          </p:spPr>
          <p:txBody>
            <a:bodyPr anchorCtr="0" anchor="ctr" bIns="20300" lIns="0" spcFirstLastPara="1" rIns="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en-GB" sz="1800">
                  <a:solidFill>
                    <a:schemeClr val="lt1"/>
                  </a:solidFill>
                  <a:latin typeface="Arial"/>
                  <a:ea typeface="Arial"/>
                  <a:cs typeface="Arial"/>
                  <a:sym typeface="Arial"/>
                </a:rPr>
                <a:t>A programme is too small to show any actual impact</a:t>
              </a:r>
              <a:endParaRPr sz="1600"/>
            </a:p>
          </p:txBody>
        </p:sp>
        <p:sp>
          <p:nvSpPr>
            <p:cNvPr id="248" name="Google Shape;248;g105f775717a_0_512"/>
            <p:cNvSpPr/>
            <p:nvPr/>
          </p:nvSpPr>
          <p:spPr>
            <a:xfrm>
              <a:off x="4797403" y="3221730"/>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05f775717a_0_512"/>
            <p:cNvSpPr/>
            <p:nvPr/>
          </p:nvSpPr>
          <p:spPr>
            <a:xfrm>
              <a:off x="5124527" y="2713059"/>
              <a:ext cx="1904100" cy="1634700"/>
            </a:xfrm>
            <a:prstGeom prst="hexagon">
              <a:avLst>
                <a:gd fmla="val 25000" name="adj"/>
                <a:gd fmla="val 115470" name="vf"/>
              </a:avLst>
            </a:prstGeom>
            <a:blipFill rotWithShape="1">
              <a:blip r:embed="rId4">
                <a:alphaModFix/>
              </a:blip>
              <a:stretch>
                <a:fillRect b="-7999" l="0" r="0" t="-7999"/>
              </a:stretch>
            </a:blip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105f775717a_0_512"/>
            <p:cNvSpPr/>
            <p:nvPr/>
          </p:nvSpPr>
          <p:spPr>
            <a:xfrm>
              <a:off x="5170970" y="3440602"/>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05f775717a_0_512"/>
            <p:cNvSpPr/>
            <p:nvPr/>
          </p:nvSpPr>
          <p:spPr>
            <a:xfrm>
              <a:off x="1848242" y="908994"/>
              <a:ext cx="1904100" cy="1634700"/>
            </a:xfrm>
            <a:prstGeom prst="hexagon">
              <a:avLst>
                <a:gd fmla="val 25000" name="adj"/>
                <a:gd fmla="val 115470" name="vf"/>
              </a:avLst>
            </a:prstGeom>
            <a:solidFill>
              <a:srgbClr val="3865BC"/>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05f775717a_0_512"/>
            <p:cNvSpPr txBox="1"/>
            <p:nvPr/>
          </p:nvSpPr>
          <p:spPr>
            <a:xfrm>
              <a:off x="2143157" y="1162187"/>
              <a:ext cx="1314300" cy="1128300"/>
            </a:xfrm>
            <a:prstGeom prst="rect">
              <a:avLst/>
            </a:prstGeom>
            <a:noFill/>
            <a:ln>
              <a:noFill/>
            </a:ln>
          </p:spPr>
          <p:txBody>
            <a:bodyPr anchorCtr="0" anchor="ctr" bIns="25400" lIns="0" spcFirstLastPara="1" rIns="0" wrap="square" tIns="25400">
              <a:noAutofit/>
            </a:bodyPr>
            <a:lstStyle/>
            <a:p>
              <a:pPr indent="0" lvl="0" marL="0" marR="0" rtl="0" algn="ctr">
                <a:lnSpc>
                  <a:spcPct val="90000"/>
                </a:lnSpc>
                <a:spcBef>
                  <a:spcPts val="0"/>
                </a:spcBef>
                <a:spcAft>
                  <a:spcPts val="0"/>
                </a:spcAft>
                <a:buClr>
                  <a:schemeClr val="lt1"/>
                </a:buClr>
                <a:buSzPts val="2000"/>
                <a:buFont typeface="Arial"/>
                <a:buNone/>
              </a:pPr>
              <a:r>
                <a:rPr lang="en-GB" sz="1900">
                  <a:solidFill>
                    <a:schemeClr val="lt1"/>
                  </a:solidFill>
                  <a:latin typeface="Arial"/>
                  <a:ea typeface="Arial"/>
                  <a:cs typeface="Arial"/>
                  <a:sym typeface="Arial"/>
                </a:rPr>
                <a:t>For the scale-up of a pilot project</a:t>
              </a:r>
              <a:endParaRPr sz="1300"/>
            </a:p>
          </p:txBody>
        </p:sp>
        <p:sp>
          <p:nvSpPr>
            <p:cNvPr id="253" name="Google Shape;253;g105f775717a_0_512"/>
            <p:cNvSpPr/>
            <p:nvPr/>
          </p:nvSpPr>
          <p:spPr>
            <a:xfrm>
              <a:off x="3152698" y="939889"/>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05f775717a_0_512"/>
            <p:cNvSpPr/>
            <p:nvPr/>
          </p:nvSpPr>
          <p:spPr>
            <a:xfrm>
              <a:off x="3486889" y="0"/>
              <a:ext cx="1904100" cy="1634700"/>
            </a:xfrm>
            <a:prstGeom prst="hexagon">
              <a:avLst>
                <a:gd fmla="val 25000" name="adj"/>
                <a:gd fmla="val 115470" name="vf"/>
              </a:avLst>
            </a:prstGeom>
            <a:blipFill rotWithShape="1">
              <a:blip r:embed="rId5">
                <a:alphaModFix/>
              </a:blip>
              <a:stretch>
                <a:fillRect b="-7999" l="0" r="0" t="-7999"/>
              </a:stretch>
            </a:blip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05f775717a_0_512"/>
            <p:cNvSpPr/>
            <p:nvPr/>
          </p:nvSpPr>
          <p:spPr>
            <a:xfrm>
              <a:off x="3540400" y="724497"/>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05f775717a_0_512"/>
            <p:cNvSpPr/>
            <p:nvPr/>
          </p:nvSpPr>
          <p:spPr>
            <a:xfrm>
              <a:off x="5124527" y="905513"/>
              <a:ext cx="1904100" cy="1634700"/>
            </a:xfrm>
            <a:prstGeom prst="hexagon">
              <a:avLst>
                <a:gd fmla="val 25000" name="adj"/>
                <a:gd fmla="val 115470" name="vf"/>
              </a:avLst>
            </a:prstGeom>
            <a:solidFill>
              <a:srgbClr val="3865BC"/>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05f775717a_0_512"/>
            <p:cNvSpPr txBox="1"/>
            <p:nvPr/>
          </p:nvSpPr>
          <p:spPr>
            <a:xfrm>
              <a:off x="5419442" y="1158706"/>
              <a:ext cx="1314300" cy="1128300"/>
            </a:xfrm>
            <a:prstGeom prst="rect">
              <a:avLst/>
            </a:prstGeom>
            <a:noFill/>
            <a:ln>
              <a:noFill/>
            </a:ln>
          </p:spPr>
          <p:txBody>
            <a:bodyPr anchorCtr="0" anchor="ctr" bIns="25400" lIns="0" spcFirstLastPara="1" rIns="0" wrap="square" tIns="25400">
              <a:noAutofit/>
            </a:bodyPr>
            <a:lstStyle/>
            <a:p>
              <a:pPr indent="0" lvl="0" marL="0" marR="0" rtl="0" algn="ctr">
                <a:lnSpc>
                  <a:spcPct val="90000"/>
                </a:lnSpc>
                <a:spcBef>
                  <a:spcPts val="0"/>
                </a:spcBef>
                <a:spcAft>
                  <a:spcPts val="0"/>
                </a:spcAft>
                <a:buClr>
                  <a:schemeClr val="lt1"/>
                </a:buClr>
                <a:buSzPts val="2000"/>
                <a:buFont typeface="Arial"/>
                <a:buNone/>
              </a:pPr>
              <a:r>
                <a:rPr lang="en-GB" sz="1800">
                  <a:solidFill>
                    <a:schemeClr val="lt1"/>
                  </a:solidFill>
                  <a:latin typeface="Arial"/>
                  <a:ea typeface="Arial"/>
                  <a:cs typeface="Arial"/>
                  <a:sym typeface="Arial"/>
                </a:rPr>
                <a:t>It takes too long</a:t>
              </a:r>
              <a:endParaRPr sz="1800"/>
            </a:p>
          </p:txBody>
        </p:sp>
        <p:sp>
          <p:nvSpPr>
            <p:cNvPr id="258" name="Google Shape;258;g105f775717a_0_512"/>
            <p:cNvSpPr/>
            <p:nvPr/>
          </p:nvSpPr>
          <p:spPr>
            <a:xfrm>
              <a:off x="6772261" y="1630011"/>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105f775717a_0_512"/>
            <p:cNvSpPr/>
            <p:nvPr/>
          </p:nvSpPr>
          <p:spPr>
            <a:xfrm>
              <a:off x="6763174" y="1824516"/>
              <a:ext cx="1904100" cy="1634700"/>
            </a:xfrm>
            <a:prstGeom prst="hexagon">
              <a:avLst>
                <a:gd fmla="val 25000" name="adj"/>
                <a:gd fmla="val 115470" name="vf"/>
              </a:avLst>
            </a:prstGeom>
            <a:blipFill rotWithShape="1">
              <a:blip r:embed="rId6">
                <a:alphaModFix/>
              </a:blip>
              <a:stretch>
                <a:fillRect b="-7999" l="0" r="0" t="-7999"/>
              </a:stretch>
            </a:blip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05f775717a_0_512"/>
            <p:cNvSpPr/>
            <p:nvPr/>
          </p:nvSpPr>
          <p:spPr>
            <a:xfrm>
              <a:off x="7134722" y="1854105"/>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105f775717a_0_512"/>
            <p:cNvSpPr/>
            <p:nvPr/>
          </p:nvSpPr>
          <p:spPr>
            <a:xfrm>
              <a:off x="6796631" y="6256"/>
              <a:ext cx="1904100" cy="1634700"/>
            </a:xfrm>
            <a:prstGeom prst="hexagon">
              <a:avLst>
                <a:gd fmla="val 25000" name="adj"/>
                <a:gd fmla="val 115470" name="vf"/>
              </a:avLst>
            </a:prstGeom>
            <a:solidFill>
              <a:srgbClr val="3865BC"/>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105f775717a_0_512"/>
            <p:cNvSpPr txBox="1"/>
            <p:nvPr/>
          </p:nvSpPr>
          <p:spPr>
            <a:xfrm>
              <a:off x="7091546" y="259449"/>
              <a:ext cx="1314300" cy="1128300"/>
            </a:xfrm>
            <a:prstGeom prst="rect">
              <a:avLst/>
            </a:prstGeom>
            <a:noFill/>
            <a:ln>
              <a:noFill/>
            </a:ln>
          </p:spPr>
          <p:txBody>
            <a:bodyPr anchorCtr="0" anchor="ctr" bIns="20300" lIns="0" spcFirstLastPara="1" rIns="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en-GB" sz="1800">
                  <a:solidFill>
                    <a:schemeClr val="lt1"/>
                  </a:solidFill>
                  <a:latin typeface="Arial"/>
                  <a:ea typeface="Arial"/>
                  <a:cs typeface="Arial"/>
                  <a:sym typeface="Arial"/>
                </a:rPr>
                <a:t>Evaluation feels like a box-ticking exercise</a:t>
              </a:r>
              <a:endParaRPr sz="1600"/>
            </a:p>
          </p:txBody>
        </p:sp>
        <p:sp>
          <p:nvSpPr>
            <p:cNvPr id="263" name="Google Shape;263;g105f775717a_0_512"/>
            <p:cNvSpPr/>
            <p:nvPr/>
          </p:nvSpPr>
          <p:spPr>
            <a:xfrm>
              <a:off x="8410908" y="750170"/>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05f775717a_0_512"/>
            <p:cNvSpPr/>
            <p:nvPr/>
          </p:nvSpPr>
          <p:spPr>
            <a:xfrm>
              <a:off x="8401821" y="929445"/>
              <a:ext cx="1904100" cy="1634700"/>
            </a:xfrm>
            <a:prstGeom prst="hexagon">
              <a:avLst>
                <a:gd fmla="val 25000" name="adj"/>
                <a:gd fmla="val 115470" name="vf"/>
              </a:avLst>
            </a:prstGeom>
            <a:blipFill rotWithShape="1">
              <a:blip r:embed="rId7">
                <a:alphaModFix/>
              </a:blip>
              <a:stretch>
                <a:fillRect b="-7999" l="0" r="0" t="-7999"/>
              </a:stretch>
            </a:blip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05f775717a_0_512"/>
            <p:cNvSpPr/>
            <p:nvPr/>
          </p:nvSpPr>
          <p:spPr>
            <a:xfrm>
              <a:off x="8781446" y="965997"/>
              <a:ext cx="222000" cy="191400"/>
            </a:xfrm>
            <a:prstGeom prst="hexagon">
              <a:avLst>
                <a:gd fmla="val 25000" name="adj"/>
                <a:gd fmla="val 115470" name="vf"/>
              </a:avLst>
            </a:prstGeom>
            <a:solidFill>
              <a:schemeClr val="lt2"/>
            </a:solidFill>
            <a:ln cap="flat" cmpd="sng" w="12700">
              <a:solidFill>
                <a:srgbClr val="3865B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g105f775717a_0_512"/>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txBox="1"/>
          <p:nvPr/>
        </p:nvSpPr>
        <p:spPr>
          <a:xfrm>
            <a:off x="0" y="187037"/>
            <a:ext cx="12192000" cy="696190"/>
          </a:xfrm>
          <a:prstGeom prst="rect">
            <a:avLst/>
          </a:prstGeom>
          <a:gradFill>
            <a:gsLst>
              <a:gs pos="0">
                <a:schemeClr val="dk2"/>
              </a:gs>
              <a:gs pos="12000">
                <a:schemeClr val="dk2"/>
              </a:gs>
              <a:gs pos="89000">
                <a:schemeClr val="accent1"/>
              </a:gs>
              <a:gs pos="100000">
                <a:schemeClr val="accent1"/>
              </a:gs>
            </a:gsLst>
            <a:lin ang="10800000" scaled="0"/>
          </a:gra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Developing a Theory of Change </a:t>
            </a:r>
            <a:endParaRPr/>
          </a:p>
        </p:txBody>
      </p:sp>
      <p:pic>
        <p:nvPicPr>
          <p:cNvPr id="273" name="Google Shape;273;p12"/>
          <p:cNvPicPr preferRelativeResize="0"/>
          <p:nvPr/>
        </p:nvPicPr>
        <p:blipFill rotWithShape="1">
          <a:blip r:embed="rId3">
            <a:alphaModFix/>
          </a:blip>
          <a:srcRect b="0" l="0" r="0" t="0"/>
          <a:stretch/>
        </p:blipFill>
        <p:spPr>
          <a:xfrm>
            <a:off x="796031" y="1056444"/>
            <a:ext cx="10599938" cy="5614519"/>
          </a:xfrm>
          <a:prstGeom prst="rect">
            <a:avLst/>
          </a:prstGeom>
          <a:noFill/>
          <a:ln>
            <a:noFill/>
          </a:ln>
        </p:spPr>
      </p:pic>
      <p:sp>
        <p:nvSpPr>
          <p:cNvPr id="274" name="Google Shape;274;p12"/>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05f775717a_0_612"/>
          <p:cNvSpPr txBox="1"/>
          <p:nvPr/>
        </p:nvSpPr>
        <p:spPr>
          <a:xfrm>
            <a:off x="0" y="1226475"/>
            <a:ext cx="12192000" cy="7479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Arial"/>
              <a:buNone/>
            </a:pPr>
            <a:r>
              <a:t/>
            </a:r>
            <a:endParaRPr sz="8500">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ct val="100000"/>
              <a:buFont typeface="Arial"/>
              <a:buNone/>
            </a:pPr>
            <a:r>
              <a:rPr lang="en-GB" sz="12800">
                <a:solidFill>
                  <a:schemeClr val="lt1"/>
                </a:solidFill>
                <a:latin typeface="Arial"/>
                <a:ea typeface="Arial"/>
                <a:cs typeface="Arial"/>
                <a:sym typeface="Arial"/>
              </a:rPr>
              <a:t>Theory of Change</a:t>
            </a:r>
            <a:br>
              <a:rPr lang="en-GB" sz="4400">
                <a:solidFill>
                  <a:srgbClr val="000000"/>
                </a:solidFill>
                <a:latin typeface="Arial"/>
                <a:ea typeface="Arial"/>
                <a:cs typeface="Arial"/>
                <a:sym typeface="Arial"/>
              </a:rPr>
            </a:br>
            <a:br>
              <a:rPr lang="en-GB" sz="4400">
                <a:solidFill>
                  <a:srgbClr val="000000"/>
                </a:solidFill>
                <a:latin typeface="Arial"/>
                <a:ea typeface="Arial"/>
                <a:cs typeface="Arial"/>
                <a:sym typeface="Arial"/>
              </a:rPr>
            </a:br>
            <a:endParaRPr sz="3000">
              <a:solidFill>
                <a:schemeClr val="accent1"/>
              </a:solidFill>
              <a:latin typeface="Arial"/>
              <a:ea typeface="Arial"/>
              <a:cs typeface="Arial"/>
              <a:sym typeface="Arial"/>
            </a:endParaRPr>
          </a:p>
        </p:txBody>
      </p:sp>
      <p:sp>
        <p:nvSpPr>
          <p:cNvPr id="281" name="Google Shape;281;g105f775717a_0_612"/>
          <p:cNvSpPr/>
          <p:nvPr/>
        </p:nvSpPr>
        <p:spPr>
          <a:xfrm>
            <a:off x="5509" y="2090942"/>
            <a:ext cx="2776200" cy="3693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Rationale + Assumptions</a:t>
            </a:r>
            <a:endParaRPr/>
          </a:p>
        </p:txBody>
      </p:sp>
      <p:pic>
        <p:nvPicPr>
          <p:cNvPr descr="A close up of a logo&#10;&#10;Description automatically generated" id="282" name="Google Shape;282;g105f775717a_0_612"/>
          <p:cNvPicPr preferRelativeResize="0"/>
          <p:nvPr/>
        </p:nvPicPr>
        <p:blipFill rotWithShape="1">
          <a:blip r:embed="rId3">
            <a:alphaModFix/>
          </a:blip>
          <a:srcRect b="17639" l="8507" r="12058" t="8088"/>
          <a:stretch/>
        </p:blipFill>
        <p:spPr>
          <a:xfrm>
            <a:off x="5309755" y="2275608"/>
            <a:ext cx="5591636" cy="4174199"/>
          </a:xfrm>
          <a:prstGeom prst="rect">
            <a:avLst/>
          </a:prstGeom>
          <a:noFill/>
          <a:ln cap="flat" cmpd="sng" w="9525">
            <a:solidFill>
              <a:schemeClr val="dk1"/>
            </a:solidFill>
            <a:prstDash val="solid"/>
            <a:round/>
            <a:headEnd len="sm" w="sm" type="none"/>
            <a:tailEnd len="sm" w="sm" type="none"/>
          </a:ln>
        </p:spPr>
      </p:pic>
      <p:sp>
        <p:nvSpPr>
          <p:cNvPr id="283" name="Google Shape;283;g105f775717a_0_612"/>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idx="12" type="sldNum"/>
          </p:nvPr>
        </p:nvSpPr>
        <p:spPr>
          <a:xfrm>
            <a:off x="819659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90" name="Google Shape;290;p15"/>
          <p:cNvSpPr txBox="1"/>
          <p:nvPr>
            <p:ph type="title"/>
          </p:nvPr>
        </p:nvSpPr>
        <p:spPr>
          <a:xfrm>
            <a:off x="1" y="956759"/>
            <a:ext cx="12191999" cy="991312"/>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Takeaway</a:t>
            </a:r>
            <a:endParaRPr/>
          </a:p>
        </p:txBody>
      </p:sp>
      <p:sp>
        <p:nvSpPr>
          <p:cNvPr id="291" name="Google Shape;291;p15"/>
          <p:cNvSpPr txBox="1"/>
          <p:nvPr/>
        </p:nvSpPr>
        <p:spPr>
          <a:xfrm>
            <a:off x="2045000" y="2459250"/>
            <a:ext cx="87318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400"/>
              <a:buFont typeface="Arial"/>
              <a:buNone/>
            </a:pPr>
            <a:r>
              <a:rPr b="1" lang="en-GB" sz="2400">
                <a:solidFill>
                  <a:schemeClr val="dk2"/>
                </a:solidFill>
              </a:rPr>
              <a:t>Even with limited time and resources, a theory of </a:t>
            </a:r>
            <a:r>
              <a:rPr b="1" lang="en-GB" sz="2400">
                <a:solidFill>
                  <a:schemeClr val="dk2"/>
                </a:solidFill>
              </a:rPr>
              <a:t>change</a:t>
            </a:r>
            <a:r>
              <a:rPr b="1" lang="en-GB" sz="2400">
                <a:solidFill>
                  <a:schemeClr val="dk2"/>
                </a:solidFill>
              </a:rPr>
              <a:t> can help us </a:t>
            </a:r>
            <a:r>
              <a:rPr b="1" lang="en-GB" sz="2400">
                <a:solidFill>
                  <a:schemeClr val="dk2"/>
                </a:solidFill>
              </a:rPr>
              <a:t>challenge</a:t>
            </a:r>
            <a:r>
              <a:rPr b="1" lang="en-GB" sz="2400">
                <a:solidFill>
                  <a:schemeClr val="dk2"/>
                </a:solidFill>
              </a:rPr>
              <a:t> our assumptions and guide decisions about how to make </a:t>
            </a:r>
            <a:r>
              <a:rPr b="1" lang="en-GB" sz="2400">
                <a:solidFill>
                  <a:schemeClr val="dk2"/>
                </a:solidFill>
              </a:rPr>
              <a:t>adjustments</a:t>
            </a:r>
            <a:r>
              <a:rPr b="1" lang="en-GB" sz="2400">
                <a:solidFill>
                  <a:schemeClr val="dk2"/>
                </a:solidFill>
              </a:rPr>
              <a:t> to outreach delivery in order to </a:t>
            </a:r>
            <a:r>
              <a:rPr b="1" lang="en-GB" sz="2400">
                <a:solidFill>
                  <a:schemeClr val="dk2"/>
                </a:solidFill>
              </a:rPr>
              <a:t>maximise</a:t>
            </a:r>
            <a:r>
              <a:rPr b="1" lang="en-GB" sz="2400">
                <a:solidFill>
                  <a:schemeClr val="dk2"/>
                </a:solidFill>
              </a:rPr>
              <a:t> the impact for students</a:t>
            </a:r>
            <a:endParaRPr/>
          </a:p>
        </p:txBody>
      </p:sp>
      <p:pic>
        <p:nvPicPr>
          <p:cNvPr descr="Questions" id="292" name="Google Shape;292;p15"/>
          <p:cNvPicPr preferRelativeResize="0"/>
          <p:nvPr/>
        </p:nvPicPr>
        <p:blipFill rotWithShape="1">
          <a:blip r:embed="rId3">
            <a:alphaModFix/>
          </a:blip>
          <a:srcRect b="0" l="0" r="0" t="0"/>
          <a:stretch/>
        </p:blipFill>
        <p:spPr>
          <a:xfrm>
            <a:off x="8" y="4540327"/>
            <a:ext cx="2281313" cy="22813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05f775717a_0_0"/>
          <p:cNvSpPr txBox="1"/>
          <p:nvPr>
            <p:ph type="title"/>
          </p:nvPr>
        </p:nvSpPr>
        <p:spPr>
          <a:xfrm>
            <a:off x="-463" y="242361"/>
            <a:ext cx="5762100" cy="8259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rial"/>
              <a:buNone/>
            </a:pPr>
            <a:r>
              <a:rPr lang="en-GB" sz="4000">
                <a:solidFill>
                  <a:schemeClr val="lt1"/>
                </a:solidFill>
              </a:rPr>
              <a:t>Outline of session</a:t>
            </a:r>
            <a:endParaRPr/>
          </a:p>
        </p:txBody>
      </p:sp>
      <p:sp>
        <p:nvSpPr>
          <p:cNvPr id="87" name="Google Shape;87;g105f775717a_0_0"/>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88" name="Google Shape;88;g105f775717a_0_0"/>
          <p:cNvSpPr/>
          <p:nvPr/>
        </p:nvSpPr>
        <p:spPr>
          <a:xfrm>
            <a:off x="1662600" y="2077960"/>
            <a:ext cx="547200" cy="546000"/>
          </a:xfrm>
          <a:prstGeom prst="ellipse">
            <a:avLst/>
          </a:prstGeom>
          <a:solidFill>
            <a:schemeClr val="accent1">
              <a:alpha val="7216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89" name="Google Shape;89;g105f775717a_0_0"/>
          <p:cNvSpPr txBox="1"/>
          <p:nvPr/>
        </p:nvSpPr>
        <p:spPr>
          <a:xfrm>
            <a:off x="2686664" y="2077960"/>
            <a:ext cx="8190300" cy="5460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A2D50"/>
              </a:buClr>
              <a:buSzPts val="2400"/>
              <a:buFont typeface="Arial"/>
              <a:buNone/>
            </a:pPr>
            <a:r>
              <a:rPr b="0" i="0" lang="en-GB" sz="2400" u="none" cap="none" strike="noStrike">
                <a:solidFill>
                  <a:srgbClr val="0A2D50"/>
                </a:solidFill>
                <a:latin typeface="Arial"/>
                <a:ea typeface="Arial"/>
                <a:cs typeface="Arial"/>
                <a:sym typeface="Arial"/>
              </a:rPr>
              <a:t>Introduction to TASO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2060"/>
              </a:solidFill>
              <a:latin typeface="Arial"/>
              <a:ea typeface="Arial"/>
              <a:cs typeface="Arial"/>
              <a:sym typeface="Arial"/>
            </a:endParaRPr>
          </a:p>
        </p:txBody>
      </p:sp>
      <p:sp>
        <p:nvSpPr>
          <p:cNvPr id="90" name="Google Shape;90;g105f775717a_0_0"/>
          <p:cNvSpPr/>
          <p:nvPr/>
        </p:nvSpPr>
        <p:spPr>
          <a:xfrm>
            <a:off x="1662600" y="2803489"/>
            <a:ext cx="547200" cy="546000"/>
          </a:xfrm>
          <a:prstGeom prst="ellipse">
            <a:avLst/>
          </a:prstGeom>
          <a:solidFill>
            <a:schemeClr val="accent1">
              <a:alpha val="7216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91" name="Google Shape;91;g105f775717a_0_0"/>
          <p:cNvSpPr txBox="1"/>
          <p:nvPr/>
        </p:nvSpPr>
        <p:spPr>
          <a:xfrm>
            <a:off x="2686664" y="2801409"/>
            <a:ext cx="8190300" cy="5460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A2D50"/>
              </a:buClr>
              <a:buSzPts val="2400"/>
              <a:buFont typeface="Arial"/>
              <a:buNone/>
            </a:pPr>
            <a:r>
              <a:rPr lang="en-GB" sz="2400">
                <a:solidFill>
                  <a:srgbClr val="0A2D50"/>
                </a:solidFill>
              </a:rPr>
              <a:t>Why evaluate? </a:t>
            </a:r>
            <a:endParaRPr b="0" i="0" sz="2400" u="none" cap="none" strike="noStrike">
              <a:solidFill>
                <a:srgbClr val="0A2D50"/>
              </a:solidFill>
              <a:latin typeface="Arial"/>
              <a:ea typeface="Arial"/>
              <a:cs typeface="Arial"/>
              <a:sym typeface="Arial"/>
            </a:endParaRPr>
          </a:p>
        </p:txBody>
      </p:sp>
      <p:sp>
        <p:nvSpPr>
          <p:cNvPr id="92" name="Google Shape;92;g105f775717a_0_0"/>
          <p:cNvSpPr/>
          <p:nvPr/>
        </p:nvSpPr>
        <p:spPr>
          <a:xfrm>
            <a:off x="1662600" y="3508617"/>
            <a:ext cx="547200" cy="546000"/>
          </a:xfrm>
          <a:prstGeom prst="ellipse">
            <a:avLst/>
          </a:prstGeom>
          <a:solidFill>
            <a:schemeClr val="accent1">
              <a:alpha val="7216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93" name="Google Shape;93;g105f775717a_0_0"/>
          <p:cNvSpPr txBox="1"/>
          <p:nvPr/>
        </p:nvSpPr>
        <p:spPr>
          <a:xfrm>
            <a:off x="2686664" y="3506760"/>
            <a:ext cx="8190300" cy="5460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A2D50"/>
              </a:buClr>
              <a:buSzPts val="2400"/>
              <a:buFont typeface="Arial"/>
              <a:buNone/>
            </a:pPr>
            <a:r>
              <a:rPr lang="en-GB" sz="2400">
                <a:solidFill>
                  <a:srgbClr val="0A2D50"/>
                </a:solidFill>
              </a:rPr>
              <a:t>Monitoring </a:t>
            </a:r>
            <a:r>
              <a:rPr lang="en-GB" sz="2400">
                <a:solidFill>
                  <a:srgbClr val="0A2D50"/>
                </a:solidFill>
              </a:rPr>
              <a:t>evaluation</a:t>
            </a:r>
            <a:r>
              <a:rPr lang="en-GB" sz="2400">
                <a:solidFill>
                  <a:srgbClr val="0A2D50"/>
                </a:solidFill>
              </a:rPr>
              <a:t> </a:t>
            </a:r>
            <a:r>
              <a:rPr lang="en-GB" sz="2400">
                <a:solidFill>
                  <a:srgbClr val="0A2D50"/>
                </a:solidFill>
              </a:rPr>
              <a:t>framework</a:t>
            </a:r>
            <a:r>
              <a:rPr lang="en-GB" sz="2400">
                <a:solidFill>
                  <a:srgbClr val="0A2D50"/>
                </a:solidFill>
              </a:rPr>
              <a:t> </a:t>
            </a:r>
            <a:endParaRPr b="0" i="0" sz="2400" u="none" cap="none" strike="noStrike">
              <a:solidFill>
                <a:srgbClr val="0A2D50"/>
              </a:solidFill>
              <a:latin typeface="Arial"/>
              <a:ea typeface="Arial"/>
              <a:cs typeface="Arial"/>
              <a:sym typeface="Arial"/>
            </a:endParaRPr>
          </a:p>
          <a:p>
            <a:pPr indent="0" lvl="0" marL="0" marR="0" rtl="0" algn="l">
              <a:lnSpc>
                <a:spcPct val="100000"/>
              </a:lnSpc>
              <a:spcBef>
                <a:spcPts val="0"/>
              </a:spcBef>
              <a:spcAft>
                <a:spcPts val="0"/>
              </a:spcAft>
              <a:buClr>
                <a:srgbClr val="0A2D50"/>
              </a:buClr>
              <a:buSzPts val="2800"/>
              <a:buFont typeface="Arial"/>
              <a:buNone/>
            </a:pPr>
            <a:r>
              <a:t/>
            </a:r>
            <a:endParaRPr b="0" i="0" sz="2800" u="none" cap="none" strike="noStrike">
              <a:solidFill>
                <a:srgbClr val="0A2D50"/>
              </a:solidFill>
              <a:latin typeface="Arial"/>
              <a:ea typeface="Arial"/>
              <a:cs typeface="Arial"/>
              <a:sym typeface="Arial"/>
            </a:endParaRPr>
          </a:p>
        </p:txBody>
      </p:sp>
      <p:sp>
        <p:nvSpPr>
          <p:cNvPr id="94" name="Google Shape;94;g105f775717a_0_0"/>
          <p:cNvSpPr/>
          <p:nvPr/>
        </p:nvSpPr>
        <p:spPr>
          <a:xfrm>
            <a:off x="1662600" y="4219471"/>
            <a:ext cx="547200" cy="546000"/>
          </a:xfrm>
          <a:prstGeom prst="ellipse">
            <a:avLst/>
          </a:prstGeom>
          <a:solidFill>
            <a:schemeClr val="accent1">
              <a:alpha val="7216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95" name="Google Shape;95;g105f775717a_0_0"/>
          <p:cNvSpPr txBox="1"/>
          <p:nvPr/>
        </p:nvSpPr>
        <p:spPr>
          <a:xfrm>
            <a:off x="2686664" y="4219471"/>
            <a:ext cx="8190300" cy="5460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A2D50"/>
              </a:buClr>
              <a:buSzPts val="2400"/>
              <a:buFont typeface="Arial"/>
              <a:buNone/>
            </a:pPr>
            <a:r>
              <a:rPr lang="en-GB" sz="2400">
                <a:solidFill>
                  <a:srgbClr val="0A2D50"/>
                </a:solidFill>
              </a:rPr>
              <a:t>Evaluation </a:t>
            </a:r>
            <a:r>
              <a:rPr lang="en-GB" sz="2400">
                <a:solidFill>
                  <a:srgbClr val="0A2D50"/>
                </a:solidFill>
              </a:rPr>
              <a:t>guidance</a:t>
            </a:r>
            <a:r>
              <a:rPr lang="en-GB" sz="2400">
                <a:solidFill>
                  <a:srgbClr val="0A2D50"/>
                </a:solidFill>
              </a:rPr>
              <a:t> and resources </a:t>
            </a:r>
            <a:endParaRPr b="0" i="0" sz="2400" u="none" cap="none" strike="noStrike">
              <a:solidFill>
                <a:srgbClr val="0A2D50"/>
              </a:solidFill>
              <a:latin typeface="Arial"/>
              <a:ea typeface="Arial"/>
              <a:cs typeface="Arial"/>
              <a:sym typeface="Arial"/>
            </a:endParaRPr>
          </a:p>
        </p:txBody>
      </p:sp>
      <p:sp>
        <p:nvSpPr>
          <p:cNvPr id="96" name="Google Shape;96;g105f775717a_0_0"/>
          <p:cNvSpPr/>
          <p:nvPr/>
        </p:nvSpPr>
        <p:spPr>
          <a:xfrm>
            <a:off x="1662600" y="4940002"/>
            <a:ext cx="547200" cy="546000"/>
          </a:xfrm>
          <a:prstGeom prst="ellipse">
            <a:avLst/>
          </a:prstGeom>
          <a:solidFill>
            <a:schemeClr val="accent1">
              <a:alpha val="72160"/>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97" name="Google Shape;97;g105f775717a_0_0"/>
          <p:cNvSpPr txBox="1"/>
          <p:nvPr/>
        </p:nvSpPr>
        <p:spPr>
          <a:xfrm>
            <a:off x="2686664" y="4932484"/>
            <a:ext cx="8190300" cy="553500"/>
          </a:xfrm>
          <a:prstGeom prst="rect">
            <a:avLst/>
          </a:prstGeom>
          <a:solidFill>
            <a:schemeClr val="lt2"/>
          </a:solidFill>
          <a:ln>
            <a:noFill/>
          </a:ln>
        </p:spPr>
        <p:txBody>
          <a:bodyPr anchorCtr="0" anchor="t" bIns="45700" lIns="91425" spcFirstLastPara="1" rIns="91425" wrap="square" tIns="45700">
            <a:noAutofit/>
          </a:bodyPr>
          <a:lstStyle/>
          <a:p>
            <a:pPr indent="0" lvl="0" marL="0" rtl="0" algn="l">
              <a:spcBef>
                <a:spcPts val="0"/>
              </a:spcBef>
              <a:spcAft>
                <a:spcPts val="0"/>
              </a:spcAft>
              <a:buClr>
                <a:srgbClr val="0A2D50"/>
              </a:buClr>
              <a:buSzPts val="2400"/>
              <a:buFont typeface="Arial"/>
              <a:buNone/>
            </a:pPr>
            <a:r>
              <a:rPr lang="en-GB" sz="2400">
                <a:solidFill>
                  <a:srgbClr val="0A2D50"/>
                </a:solidFill>
              </a:rPr>
              <a:t>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ctrTitle"/>
          </p:nvPr>
        </p:nvSpPr>
        <p:spPr>
          <a:xfrm>
            <a:off x="452773" y="2015498"/>
            <a:ext cx="10382865"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GB" sz="4000"/>
              <a:t>Plan</a:t>
            </a:r>
            <a:endParaRPr/>
          </a:p>
        </p:txBody>
      </p:sp>
      <p:sp>
        <p:nvSpPr>
          <p:cNvPr id="299" name="Google Shape;299;p16"/>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nvSpPr>
        <p:spPr>
          <a:xfrm>
            <a:off x="0" y="928891"/>
            <a:ext cx="12191999" cy="702716"/>
          </a:xfrm>
          <a:prstGeom prst="rect">
            <a:avLst/>
          </a:prstGeom>
          <a:gradFill>
            <a:gsLst>
              <a:gs pos="0">
                <a:schemeClr val="accent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The evaluation cycle</a:t>
            </a:r>
            <a:endParaRPr/>
          </a:p>
        </p:txBody>
      </p:sp>
      <p:pic>
        <p:nvPicPr>
          <p:cNvPr id="306" name="Google Shape;306;p17"/>
          <p:cNvPicPr preferRelativeResize="0"/>
          <p:nvPr/>
        </p:nvPicPr>
        <p:blipFill rotWithShape="1">
          <a:blip r:embed="rId3">
            <a:alphaModFix/>
          </a:blip>
          <a:srcRect b="0" l="0" r="0" t="0"/>
          <a:stretch/>
        </p:blipFill>
        <p:spPr>
          <a:xfrm>
            <a:off x="2938059" y="2049455"/>
            <a:ext cx="5144359" cy="4275557"/>
          </a:xfrm>
          <a:prstGeom prst="rect">
            <a:avLst/>
          </a:prstGeom>
          <a:noFill/>
          <a:ln>
            <a:noFill/>
          </a:ln>
        </p:spPr>
      </p:pic>
      <p:sp>
        <p:nvSpPr>
          <p:cNvPr id="307" name="Google Shape;307;p17"/>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08" name="Google Shape;308;p17"/>
          <p:cNvSpPr/>
          <p:nvPr/>
        </p:nvSpPr>
        <p:spPr>
          <a:xfrm>
            <a:off x="6095999" y="3044233"/>
            <a:ext cx="2336800" cy="2286000"/>
          </a:xfrm>
          <a:prstGeom prst="ellipse">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05f775717a_0_697"/>
          <p:cNvSpPr txBox="1"/>
          <p:nvPr>
            <p:ph type="title"/>
          </p:nvPr>
        </p:nvSpPr>
        <p:spPr>
          <a:xfrm>
            <a:off x="0" y="191334"/>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GB">
                <a:solidFill>
                  <a:schemeClr val="lt1"/>
                </a:solidFill>
              </a:rPr>
              <a:t>Identifying Research Questions</a:t>
            </a:r>
            <a:endParaRPr/>
          </a:p>
        </p:txBody>
      </p:sp>
      <p:sp>
        <p:nvSpPr>
          <p:cNvPr id="315" name="Google Shape;315;g105f775717a_0_697"/>
          <p:cNvSpPr txBox="1"/>
          <p:nvPr/>
        </p:nvSpPr>
        <p:spPr>
          <a:xfrm>
            <a:off x="960621" y="2626729"/>
            <a:ext cx="3240000" cy="3201600"/>
          </a:xfrm>
          <a:prstGeom prst="rect">
            <a:avLst/>
          </a:prstGeom>
          <a:solidFill>
            <a:srgbClr val="FDD9E0">
              <a:alpha val="89800"/>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Causal impact </a:t>
            </a:r>
            <a:r>
              <a:rPr lang="en-GB" sz="1800">
                <a:solidFill>
                  <a:schemeClr val="dk1"/>
                </a:solidFill>
                <a:latin typeface="Arial"/>
                <a:ea typeface="Arial"/>
                <a:cs typeface="Arial"/>
                <a:sym typeface="Arial"/>
              </a:rPr>
              <a:t>of your evaluation</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GB" sz="1600">
                <a:solidFill>
                  <a:schemeClr val="dk1"/>
                </a:solidFill>
                <a:latin typeface="Arial"/>
                <a:ea typeface="Arial"/>
                <a:cs typeface="Arial"/>
                <a:sym typeface="Arial"/>
              </a:rPr>
              <a:t>Did [</a:t>
            </a:r>
            <a:r>
              <a:rPr lang="en-GB" sz="1600">
                <a:solidFill>
                  <a:schemeClr val="accent2"/>
                </a:solidFill>
                <a:latin typeface="Arial"/>
                <a:ea typeface="Arial"/>
                <a:cs typeface="Arial"/>
                <a:sym typeface="Arial"/>
              </a:rPr>
              <a:t>scheme</a:t>
            </a:r>
            <a:r>
              <a:rPr lang="en-GB" sz="1600">
                <a:solidFill>
                  <a:schemeClr val="dk1"/>
                </a:solidFill>
                <a:latin typeface="Arial"/>
                <a:ea typeface="Arial"/>
                <a:cs typeface="Arial"/>
                <a:sym typeface="Arial"/>
              </a:rPr>
              <a:t>] increase [</a:t>
            </a:r>
            <a:r>
              <a:rPr lang="en-GB" sz="1600">
                <a:solidFill>
                  <a:schemeClr val="accent2"/>
                </a:solidFill>
                <a:latin typeface="Arial"/>
                <a:ea typeface="Arial"/>
                <a:cs typeface="Arial"/>
                <a:sym typeface="Arial"/>
              </a:rPr>
              <a:t>main outcome</a:t>
            </a:r>
            <a:r>
              <a:rPr lang="en-GB" sz="1600">
                <a:solidFill>
                  <a:schemeClr val="dk1"/>
                </a:solidFill>
                <a:latin typeface="Arial"/>
                <a:ea typeface="Arial"/>
                <a:cs typeface="Arial"/>
                <a:sym typeface="Arial"/>
              </a:rPr>
              <a:t>] among [</a:t>
            </a:r>
            <a:r>
              <a:rPr lang="en-GB" sz="1600">
                <a:solidFill>
                  <a:schemeClr val="accent2"/>
                </a:solidFill>
                <a:latin typeface="Arial"/>
                <a:ea typeface="Arial"/>
                <a:cs typeface="Arial"/>
                <a:sym typeface="Arial"/>
              </a:rPr>
              <a:t>group</a:t>
            </a:r>
            <a:r>
              <a:rPr lang="en-GB" sz="1600">
                <a:solidFill>
                  <a:schemeClr val="dk1"/>
                </a:solidFill>
                <a:latin typeface="Arial"/>
                <a:ea typeface="Arial"/>
                <a:cs typeface="Arial"/>
                <a:sym typeface="Arial"/>
              </a:rPr>
              <a:t>]?</a:t>
            </a:r>
            <a:endParaRPr/>
          </a:p>
          <a:p>
            <a:pPr indent="0" lvl="0" marL="0" marR="0" rtl="0" algn="l">
              <a:spcBef>
                <a:spcPts val="0"/>
              </a:spcBef>
              <a:spcAft>
                <a:spcPts val="0"/>
              </a:spcAft>
              <a:buNone/>
            </a:pPr>
            <a:br>
              <a:rPr lang="en-GB"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600">
                <a:solidFill>
                  <a:schemeClr val="dk1"/>
                </a:solidFill>
                <a:latin typeface="Arial"/>
                <a:ea typeface="Arial"/>
                <a:cs typeface="Arial"/>
                <a:sym typeface="Arial"/>
              </a:rPr>
              <a:t>Did </a:t>
            </a:r>
            <a:r>
              <a:rPr lang="en-GB" sz="1600">
                <a:solidFill>
                  <a:schemeClr val="accent2"/>
                </a:solidFill>
                <a:latin typeface="Arial"/>
                <a:ea typeface="Arial"/>
                <a:cs typeface="Arial"/>
                <a:sym typeface="Arial"/>
              </a:rPr>
              <a:t>Summer School attendance </a:t>
            </a:r>
            <a:r>
              <a:rPr lang="en-GB" sz="1600">
                <a:solidFill>
                  <a:schemeClr val="dk1"/>
                </a:solidFill>
                <a:latin typeface="Arial"/>
                <a:ea typeface="Arial"/>
                <a:cs typeface="Arial"/>
                <a:sym typeface="Arial"/>
              </a:rPr>
              <a:t>improve </a:t>
            </a:r>
            <a:r>
              <a:rPr lang="en-GB" sz="1600">
                <a:solidFill>
                  <a:schemeClr val="accent2"/>
                </a:solidFill>
                <a:latin typeface="Arial"/>
                <a:ea typeface="Arial"/>
                <a:cs typeface="Arial"/>
                <a:sym typeface="Arial"/>
              </a:rPr>
              <a:t>enrolment rates </a:t>
            </a:r>
            <a:r>
              <a:rPr lang="en-GB" sz="1600">
                <a:solidFill>
                  <a:schemeClr val="dk1"/>
                </a:solidFill>
                <a:latin typeface="Arial"/>
                <a:ea typeface="Arial"/>
                <a:cs typeface="Arial"/>
                <a:sym typeface="Arial"/>
              </a:rPr>
              <a:t>among</a:t>
            </a:r>
            <a:endParaRPr/>
          </a:p>
          <a:p>
            <a:pPr indent="0" lvl="0" marL="0" marR="0" rtl="0" algn="l">
              <a:spcBef>
                <a:spcPts val="0"/>
              </a:spcBef>
              <a:spcAft>
                <a:spcPts val="0"/>
              </a:spcAft>
              <a:buNone/>
            </a:pPr>
            <a:r>
              <a:rPr lang="en-GB" sz="1600">
                <a:solidFill>
                  <a:schemeClr val="accent2"/>
                </a:solidFill>
                <a:latin typeface="Arial"/>
                <a:ea typeface="Arial"/>
                <a:cs typeface="Arial"/>
                <a:sym typeface="Arial"/>
              </a:rPr>
              <a:t>participants</a:t>
            </a:r>
            <a:r>
              <a:rPr lang="en-GB" sz="16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g105f775717a_0_697"/>
          <p:cNvSpPr txBox="1"/>
          <p:nvPr/>
        </p:nvSpPr>
        <p:spPr>
          <a:xfrm>
            <a:off x="960621" y="2108446"/>
            <a:ext cx="3243000" cy="3387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Primary Research Question</a:t>
            </a:r>
            <a:endParaRPr/>
          </a:p>
        </p:txBody>
      </p:sp>
      <p:sp>
        <p:nvSpPr>
          <p:cNvPr id="317" name="Google Shape;317;g105f775717a_0_697"/>
          <p:cNvSpPr/>
          <p:nvPr/>
        </p:nvSpPr>
        <p:spPr>
          <a:xfrm>
            <a:off x="960622" y="1286226"/>
            <a:ext cx="10188600" cy="634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These are overarching question that your evaluation will seek to answer. They will determine the scope and approach of your evaluation.</a:t>
            </a:r>
            <a:endParaRPr/>
          </a:p>
        </p:txBody>
      </p:sp>
      <p:sp>
        <p:nvSpPr>
          <p:cNvPr id="318" name="Google Shape;318;g105f775717a_0_697"/>
          <p:cNvSpPr txBox="1"/>
          <p:nvPr/>
        </p:nvSpPr>
        <p:spPr>
          <a:xfrm>
            <a:off x="4436462" y="2108446"/>
            <a:ext cx="3240000" cy="3387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Secondary Research Question</a:t>
            </a:r>
            <a:endParaRPr/>
          </a:p>
        </p:txBody>
      </p:sp>
      <p:sp>
        <p:nvSpPr>
          <p:cNvPr id="319" name="Google Shape;319;g105f775717a_0_697"/>
          <p:cNvSpPr txBox="1"/>
          <p:nvPr/>
        </p:nvSpPr>
        <p:spPr>
          <a:xfrm>
            <a:off x="7909325" y="2108446"/>
            <a:ext cx="3240000" cy="338700"/>
          </a:xfrm>
          <a:prstGeom prst="rect">
            <a:avLst/>
          </a:prstGeom>
          <a:solidFill>
            <a:srgbClr val="DAD6C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Process Evaluation Question</a:t>
            </a:r>
            <a:endParaRPr/>
          </a:p>
        </p:txBody>
      </p:sp>
      <p:sp>
        <p:nvSpPr>
          <p:cNvPr id="320" name="Google Shape;320;g105f775717a_0_697"/>
          <p:cNvSpPr txBox="1"/>
          <p:nvPr/>
        </p:nvSpPr>
        <p:spPr>
          <a:xfrm>
            <a:off x="4434973" y="2634932"/>
            <a:ext cx="3240000" cy="3201600"/>
          </a:xfrm>
          <a:prstGeom prst="rect">
            <a:avLst/>
          </a:prstGeom>
          <a:solidFill>
            <a:srgbClr val="D5DFF2">
              <a:alpha val="89800"/>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Focus on specific </a:t>
            </a:r>
            <a:r>
              <a:rPr b="1" lang="en-GB" sz="1800">
                <a:solidFill>
                  <a:schemeClr val="dk1"/>
                </a:solidFill>
                <a:latin typeface="Arial"/>
                <a:ea typeface="Arial"/>
                <a:cs typeface="Arial"/>
                <a:sym typeface="Arial"/>
              </a:rPr>
              <a:t>groups</a:t>
            </a:r>
            <a:r>
              <a:rPr lang="en-GB" sz="1800">
                <a:solidFill>
                  <a:schemeClr val="dk1"/>
                </a:solidFill>
                <a:latin typeface="Arial"/>
                <a:ea typeface="Arial"/>
                <a:cs typeface="Arial"/>
                <a:sym typeface="Arial"/>
              </a:rPr>
              <a:t> or </a:t>
            </a:r>
            <a:r>
              <a:rPr b="1" lang="en-GB" sz="1800">
                <a:solidFill>
                  <a:schemeClr val="dk1"/>
                </a:solidFill>
                <a:latin typeface="Arial"/>
                <a:ea typeface="Arial"/>
                <a:cs typeface="Arial"/>
                <a:sym typeface="Arial"/>
              </a:rPr>
              <a:t>intermediate outcomes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n-GB" sz="1600">
                <a:solidFill>
                  <a:schemeClr val="dk1"/>
                </a:solidFill>
                <a:latin typeface="Arial"/>
                <a:ea typeface="Arial"/>
                <a:cs typeface="Arial"/>
                <a:sym typeface="Arial"/>
              </a:rPr>
              <a:t>Did [</a:t>
            </a:r>
            <a:r>
              <a:rPr lang="en-GB" sz="1600">
                <a:solidFill>
                  <a:schemeClr val="dk2"/>
                </a:solidFill>
                <a:latin typeface="Arial"/>
                <a:ea typeface="Arial"/>
                <a:cs typeface="Arial"/>
                <a:sym typeface="Arial"/>
              </a:rPr>
              <a:t>scheme</a:t>
            </a:r>
            <a:r>
              <a:rPr lang="en-GB" sz="1600">
                <a:solidFill>
                  <a:schemeClr val="dk1"/>
                </a:solidFill>
                <a:latin typeface="Arial"/>
                <a:ea typeface="Arial"/>
                <a:cs typeface="Arial"/>
                <a:sym typeface="Arial"/>
              </a:rPr>
              <a:t>] increase [</a:t>
            </a:r>
            <a:r>
              <a:rPr lang="en-GB" sz="1600">
                <a:solidFill>
                  <a:schemeClr val="dk2"/>
                </a:solidFill>
                <a:latin typeface="Arial"/>
                <a:ea typeface="Arial"/>
                <a:cs typeface="Arial"/>
                <a:sym typeface="Arial"/>
              </a:rPr>
              <a:t>main outcome/ secondary outcome</a:t>
            </a:r>
            <a:r>
              <a:rPr lang="en-GB" sz="1600">
                <a:solidFill>
                  <a:schemeClr val="dk1"/>
                </a:solidFill>
                <a:latin typeface="Arial"/>
                <a:ea typeface="Arial"/>
                <a:cs typeface="Arial"/>
                <a:sym typeface="Arial"/>
              </a:rPr>
              <a:t>] among [</a:t>
            </a:r>
            <a:r>
              <a:rPr lang="en-GB" sz="1600">
                <a:solidFill>
                  <a:schemeClr val="dk2"/>
                </a:solidFill>
                <a:latin typeface="Arial"/>
                <a:ea typeface="Arial"/>
                <a:cs typeface="Arial"/>
                <a:sym typeface="Arial"/>
              </a:rPr>
              <a:t>group/subgroup</a:t>
            </a:r>
            <a:r>
              <a:rPr lang="en-GB" sz="1600">
                <a:solidFill>
                  <a:schemeClr val="dk1"/>
                </a:solidFill>
                <a:latin typeface="Arial"/>
                <a:ea typeface="Arial"/>
                <a:cs typeface="Arial"/>
                <a:sym typeface="Arial"/>
              </a:rPr>
              <a:t>]?</a:t>
            </a:r>
            <a:endParaRPr/>
          </a:p>
          <a:p>
            <a:pPr indent="0" lvl="0" marL="0" marR="0" rtl="0" algn="l">
              <a:spcBef>
                <a:spcPts val="0"/>
              </a:spcBef>
              <a:spcAft>
                <a:spcPts val="0"/>
              </a:spcAft>
              <a:buClr>
                <a:schemeClr val="dk1"/>
              </a:buClr>
              <a:buSzPts val="1600"/>
              <a:buFont typeface="Arial"/>
              <a:buNone/>
            </a:pP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Did </a:t>
            </a:r>
            <a:r>
              <a:rPr lang="en-GB" sz="1600">
                <a:solidFill>
                  <a:schemeClr val="dk2"/>
                </a:solidFill>
                <a:latin typeface="Arial"/>
                <a:ea typeface="Arial"/>
                <a:cs typeface="Arial"/>
                <a:sym typeface="Arial"/>
              </a:rPr>
              <a:t>Summer School attendance  </a:t>
            </a:r>
            <a:r>
              <a:rPr lang="en-GB" sz="1600">
                <a:solidFill>
                  <a:schemeClr val="dk1"/>
                </a:solidFill>
                <a:latin typeface="Arial"/>
                <a:ea typeface="Arial"/>
                <a:cs typeface="Arial"/>
                <a:sym typeface="Arial"/>
              </a:rPr>
              <a:t>improve </a:t>
            </a:r>
            <a:r>
              <a:rPr lang="en-GB" sz="1600">
                <a:solidFill>
                  <a:schemeClr val="dk2"/>
                </a:solidFill>
                <a:latin typeface="Arial"/>
                <a:ea typeface="Arial"/>
                <a:cs typeface="Arial"/>
                <a:sym typeface="Arial"/>
              </a:rPr>
              <a:t>enrolment rates </a:t>
            </a:r>
            <a:r>
              <a:rPr lang="en-GB" sz="1600">
                <a:solidFill>
                  <a:schemeClr val="dk1"/>
                </a:solidFill>
                <a:latin typeface="Arial"/>
                <a:ea typeface="Arial"/>
                <a:cs typeface="Arial"/>
                <a:sym typeface="Arial"/>
              </a:rPr>
              <a:t>among </a:t>
            </a:r>
            <a:r>
              <a:rPr lang="en-GB" sz="1600">
                <a:solidFill>
                  <a:schemeClr val="dk2"/>
                </a:solidFill>
                <a:latin typeface="Arial"/>
                <a:ea typeface="Arial"/>
                <a:cs typeface="Arial"/>
                <a:sym typeface="Arial"/>
              </a:rPr>
              <a:t>estranged</a:t>
            </a:r>
            <a:r>
              <a:rPr lang="en-GB" sz="1600">
                <a:solidFill>
                  <a:schemeClr val="dk1"/>
                </a:solidFill>
                <a:latin typeface="Arial"/>
                <a:ea typeface="Arial"/>
                <a:cs typeface="Arial"/>
                <a:sym typeface="Arial"/>
              </a:rPr>
              <a:t> students?</a:t>
            </a:r>
            <a:endParaRPr/>
          </a:p>
          <a:p>
            <a:pPr indent="0" lvl="0" marL="0" marR="0" rtl="0" algn="l">
              <a:spcBef>
                <a:spcPts val="0"/>
              </a:spcBef>
              <a:spcAft>
                <a:spcPts val="0"/>
              </a:spcAft>
              <a:buClr>
                <a:schemeClr val="dk1"/>
              </a:buClr>
              <a:buSzPts val="1800"/>
              <a:buFont typeface="Arial"/>
              <a:buNone/>
            </a:pPr>
            <a:r>
              <a:t/>
            </a:r>
            <a:endParaRPr sz="1800">
              <a:solidFill>
                <a:schemeClr val="accent2"/>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g105f775717a_0_697"/>
          <p:cNvSpPr txBox="1"/>
          <p:nvPr/>
        </p:nvSpPr>
        <p:spPr>
          <a:xfrm>
            <a:off x="7909325" y="2634932"/>
            <a:ext cx="3240000" cy="3324600"/>
          </a:xfrm>
          <a:prstGeom prst="rect">
            <a:avLst/>
          </a:prstGeom>
          <a:solidFill>
            <a:schemeClr val="accent4">
              <a:alpha val="89800"/>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Focus on </a:t>
            </a:r>
            <a:r>
              <a:rPr b="1" lang="en-GB" sz="1600">
                <a:solidFill>
                  <a:schemeClr val="dk1"/>
                </a:solidFill>
                <a:latin typeface="Arial"/>
                <a:ea typeface="Arial"/>
                <a:cs typeface="Arial"/>
                <a:sym typeface="Arial"/>
              </a:rPr>
              <a:t>implementation</a:t>
            </a:r>
            <a:r>
              <a:rPr lang="en-GB" sz="1600">
                <a:solidFill>
                  <a:schemeClr val="dk1"/>
                </a:solidFill>
                <a:latin typeface="Arial"/>
                <a:ea typeface="Arial"/>
                <a:cs typeface="Arial"/>
                <a:sym typeface="Arial"/>
              </a:rPr>
              <a:t> and </a:t>
            </a:r>
            <a:r>
              <a:rPr b="1" lang="en-GB" sz="1600">
                <a:solidFill>
                  <a:schemeClr val="dk1"/>
                </a:solidFill>
                <a:latin typeface="Arial"/>
                <a:ea typeface="Arial"/>
                <a:cs typeface="Arial"/>
                <a:sym typeface="Arial"/>
              </a:rPr>
              <a:t>efficiency</a:t>
            </a:r>
            <a:r>
              <a:rPr lang="en-GB" sz="1600">
                <a:solidFill>
                  <a:schemeClr val="dk1"/>
                </a:solidFill>
                <a:latin typeface="Arial"/>
                <a:ea typeface="Arial"/>
                <a:cs typeface="Arial"/>
                <a:sym typeface="Arial"/>
              </a:rPr>
              <a:t> of your set-up</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Was the initiative </a:t>
            </a:r>
            <a:r>
              <a:rPr lang="en-GB" sz="1600">
                <a:solidFill>
                  <a:schemeClr val="accent1"/>
                </a:solidFill>
                <a:latin typeface="Arial"/>
                <a:ea typeface="Arial"/>
                <a:cs typeface="Arial"/>
                <a:sym typeface="Arial"/>
              </a:rPr>
              <a:t>delivered</a:t>
            </a:r>
            <a:r>
              <a:rPr lang="en-GB" sz="1600">
                <a:solidFill>
                  <a:schemeClr val="dk1"/>
                </a:solidFill>
                <a:latin typeface="Arial"/>
                <a:ea typeface="Arial"/>
                <a:cs typeface="Arial"/>
                <a:sym typeface="Arial"/>
              </a:rPr>
              <a:t> the way we expected?</a:t>
            </a:r>
            <a:endParaRPr/>
          </a:p>
          <a:p>
            <a:pPr indent="-285750" lvl="0" marL="285750" marR="0" rtl="0" algn="l">
              <a:spcBef>
                <a:spcPts val="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Are we </a:t>
            </a:r>
            <a:r>
              <a:rPr lang="en-GB" sz="1600">
                <a:solidFill>
                  <a:schemeClr val="accent1"/>
                </a:solidFill>
                <a:latin typeface="Arial"/>
                <a:ea typeface="Arial"/>
                <a:cs typeface="Arial"/>
                <a:sym typeface="Arial"/>
              </a:rPr>
              <a:t>targeting</a:t>
            </a:r>
            <a:r>
              <a:rPr lang="en-GB" sz="1600">
                <a:solidFill>
                  <a:schemeClr val="dk1"/>
                </a:solidFill>
                <a:latin typeface="Arial"/>
                <a:ea typeface="Arial"/>
                <a:cs typeface="Arial"/>
                <a:sym typeface="Arial"/>
              </a:rPr>
              <a:t> the right students?</a:t>
            </a:r>
            <a:endParaRPr/>
          </a:p>
          <a:p>
            <a:pPr indent="-285750" lvl="0" marL="285750" marR="0" rtl="0" algn="l">
              <a:spcBef>
                <a:spcPts val="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What was the </a:t>
            </a:r>
            <a:r>
              <a:rPr lang="en-GB" sz="1600">
                <a:solidFill>
                  <a:schemeClr val="accent1"/>
                </a:solidFill>
                <a:latin typeface="Arial"/>
                <a:ea typeface="Arial"/>
                <a:cs typeface="Arial"/>
                <a:sym typeface="Arial"/>
              </a:rPr>
              <a:t>cost-effectiveness</a:t>
            </a:r>
            <a:r>
              <a:rPr lang="en-GB" sz="1600">
                <a:solidFill>
                  <a:schemeClr val="dk1"/>
                </a:solidFill>
                <a:latin typeface="Arial"/>
                <a:ea typeface="Arial"/>
                <a:cs typeface="Arial"/>
                <a:sym typeface="Arial"/>
              </a:rPr>
              <a:t> of the initiative?</a:t>
            </a:r>
            <a:endParaRPr/>
          </a:p>
          <a:p>
            <a:pPr indent="-184150" lvl="0" marL="285750" marR="0" rtl="0" algn="l">
              <a:spcBef>
                <a:spcPts val="0"/>
              </a:spcBef>
              <a:spcAft>
                <a:spcPts val="0"/>
              </a:spcAft>
              <a:buClr>
                <a:schemeClr val="dk1"/>
              </a:buClr>
              <a:buSzPts val="1600"/>
              <a:buFont typeface="Noto Sans Symbols"/>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600">
                <a:solidFill>
                  <a:schemeClr val="dk1"/>
                </a:solidFill>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05f775717a_0_771"/>
          <p:cNvSpPr txBox="1"/>
          <p:nvPr>
            <p:ph type="title"/>
          </p:nvPr>
        </p:nvSpPr>
        <p:spPr>
          <a:xfrm>
            <a:off x="0" y="1056400"/>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GB">
                <a:solidFill>
                  <a:schemeClr val="lt1"/>
                </a:solidFill>
              </a:rPr>
              <a:t>Outcome measures</a:t>
            </a:r>
            <a:endParaRPr/>
          </a:p>
        </p:txBody>
      </p:sp>
      <p:sp>
        <p:nvSpPr>
          <p:cNvPr id="328" name="Google Shape;328;g105f775717a_0_771"/>
          <p:cNvSpPr txBox="1"/>
          <p:nvPr>
            <p:ph idx="1" type="body"/>
          </p:nvPr>
        </p:nvSpPr>
        <p:spPr>
          <a:xfrm>
            <a:off x="742643" y="1995115"/>
            <a:ext cx="10515600" cy="702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b="1" lang="en-GB"/>
              <a:t>“I’ll know [</a:t>
            </a:r>
            <a:r>
              <a:rPr b="1" lang="en-GB">
                <a:solidFill>
                  <a:schemeClr val="accent2"/>
                </a:solidFill>
              </a:rPr>
              <a:t>outcome reached</a:t>
            </a:r>
            <a:r>
              <a:rPr b="1" lang="en-GB"/>
              <a:t>] when I see [</a:t>
            </a:r>
            <a:r>
              <a:rPr b="1" lang="en-GB">
                <a:solidFill>
                  <a:schemeClr val="accent2"/>
                </a:solidFill>
              </a:rPr>
              <a:t>indicator</a:t>
            </a:r>
            <a:r>
              <a:rPr b="1" lang="en-GB"/>
              <a:t>]”</a:t>
            </a:r>
            <a:endParaRPr/>
          </a:p>
          <a:p>
            <a:pPr indent="-50800" lvl="0" marL="228600" rtl="0" algn="l">
              <a:lnSpc>
                <a:spcPct val="90000"/>
              </a:lnSpc>
              <a:spcBef>
                <a:spcPts val="1000"/>
              </a:spcBef>
              <a:spcAft>
                <a:spcPts val="0"/>
              </a:spcAft>
              <a:buClr>
                <a:schemeClr val="dk1"/>
              </a:buClr>
              <a:buSzPct val="100000"/>
              <a:buNone/>
            </a:pPr>
            <a:r>
              <a:t/>
            </a:r>
            <a:endParaRPr/>
          </a:p>
        </p:txBody>
      </p:sp>
      <p:sp>
        <p:nvSpPr>
          <p:cNvPr id="329" name="Google Shape;329;g105f775717a_0_771"/>
          <p:cNvSpPr/>
          <p:nvPr/>
        </p:nvSpPr>
        <p:spPr>
          <a:xfrm>
            <a:off x="5639801" y="3227561"/>
            <a:ext cx="5982900" cy="27339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g105f775717a_0_771"/>
          <p:cNvSpPr/>
          <p:nvPr/>
        </p:nvSpPr>
        <p:spPr>
          <a:xfrm>
            <a:off x="838200" y="3227561"/>
            <a:ext cx="4527600" cy="27339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1" name="Google Shape;331;g105f775717a_0_771"/>
          <p:cNvSpPr txBox="1"/>
          <p:nvPr/>
        </p:nvSpPr>
        <p:spPr>
          <a:xfrm>
            <a:off x="1815923" y="3300462"/>
            <a:ext cx="3498900" cy="27339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accent2"/>
                </a:solidFill>
                <a:latin typeface="Arial"/>
                <a:ea typeface="Arial"/>
                <a:cs typeface="Arial"/>
                <a:sym typeface="Arial"/>
              </a:rPr>
              <a:t>Observable indicators </a:t>
            </a:r>
            <a:r>
              <a:rPr lang="en-GB" sz="2400">
                <a:solidFill>
                  <a:schemeClr val="accent5"/>
                </a:solidFill>
                <a:latin typeface="Arial"/>
                <a:ea typeface="Arial"/>
                <a:cs typeface="Arial"/>
                <a:sym typeface="Arial"/>
              </a:rPr>
              <a:t>are those we can build into the evaluation and control out; e.g. demography, observed behaviour, measured attitudes. </a:t>
            </a:r>
            <a:endParaRPr/>
          </a:p>
        </p:txBody>
      </p:sp>
      <p:sp>
        <p:nvSpPr>
          <p:cNvPr id="332" name="Google Shape;332;g105f775717a_0_771"/>
          <p:cNvSpPr txBox="1"/>
          <p:nvPr/>
        </p:nvSpPr>
        <p:spPr>
          <a:xfrm>
            <a:off x="6292494" y="3300462"/>
            <a:ext cx="5125200" cy="27339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0" i="0" lang="en-GB" sz="2400" u="none" cap="none" strike="noStrike">
                <a:solidFill>
                  <a:schemeClr val="accent2"/>
                </a:solidFill>
                <a:latin typeface="Arial"/>
                <a:ea typeface="Arial"/>
                <a:cs typeface="Arial"/>
                <a:sym typeface="Arial"/>
              </a:rPr>
              <a:t>Unobservable indicators </a:t>
            </a:r>
            <a:r>
              <a:rPr b="0" i="0" lang="en-GB" sz="2400" u="none" cap="none" strike="noStrike">
                <a:solidFill>
                  <a:schemeClr val="dk1"/>
                </a:solidFill>
                <a:latin typeface="Arial"/>
                <a:ea typeface="Arial"/>
                <a:cs typeface="Arial"/>
                <a:sym typeface="Arial"/>
              </a:rPr>
              <a:t>are those we can’t observe and therefore can’t build into the evaluative model; e.g. motivation, unobserved behaviour, unmeasured attitudes; anything that influences the outcome that we don’t know about or can’t measure.</a:t>
            </a:r>
            <a:endParaRPr/>
          </a:p>
        </p:txBody>
      </p:sp>
      <p:pic>
        <p:nvPicPr>
          <p:cNvPr descr="Eye" id="333" name="Google Shape;333;g105f775717a_0_771"/>
          <p:cNvPicPr preferRelativeResize="0"/>
          <p:nvPr/>
        </p:nvPicPr>
        <p:blipFill rotWithShape="1">
          <a:blip r:embed="rId3">
            <a:alphaModFix/>
          </a:blip>
          <a:srcRect b="12327" l="0" r="0" t="16785"/>
          <a:stretch/>
        </p:blipFill>
        <p:spPr>
          <a:xfrm>
            <a:off x="850546" y="3422718"/>
            <a:ext cx="914400" cy="648184"/>
          </a:xfrm>
          <a:prstGeom prst="rect">
            <a:avLst/>
          </a:prstGeom>
          <a:noFill/>
          <a:ln>
            <a:noFill/>
          </a:ln>
        </p:spPr>
      </p:pic>
      <p:pic>
        <p:nvPicPr>
          <p:cNvPr descr="Help" id="334" name="Google Shape;334;g105f775717a_0_771"/>
          <p:cNvPicPr preferRelativeResize="0"/>
          <p:nvPr/>
        </p:nvPicPr>
        <p:blipFill rotWithShape="1">
          <a:blip r:embed="rId4">
            <a:alphaModFix/>
          </a:blip>
          <a:srcRect b="0" l="0" r="0" t="0"/>
          <a:stretch/>
        </p:blipFill>
        <p:spPr>
          <a:xfrm>
            <a:off x="5670583" y="3422718"/>
            <a:ext cx="659720" cy="6597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105f775717a_0_913"/>
          <p:cNvSpPr txBox="1"/>
          <p:nvPr>
            <p:ph type="title"/>
          </p:nvPr>
        </p:nvSpPr>
        <p:spPr>
          <a:xfrm>
            <a:off x="0" y="239654"/>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GB">
                <a:solidFill>
                  <a:schemeClr val="lt1"/>
                </a:solidFill>
              </a:rPr>
              <a:t>Common outcome measures</a:t>
            </a:r>
            <a:endParaRPr/>
          </a:p>
        </p:txBody>
      </p:sp>
      <p:graphicFrame>
        <p:nvGraphicFramePr>
          <p:cNvPr id="341" name="Google Shape;341;g105f775717a_0_913"/>
          <p:cNvGraphicFramePr/>
          <p:nvPr/>
        </p:nvGraphicFramePr>
        <p:xfrm>
          <a:off x="346229" y="1075785"/>
          <a:ext cx="3000000" cy="3000000"/>
        </p:xfrm>
        <a:graphic>
          <a:graphicData uri="http://schemas.openxmlformats.org/drawingml/2006/table">
            <a:tbl>
              <a:tblPr>
                <a:noFill/>
                <a:tableStyleId>{59FFF69E-5371-4ED0-9725-690A1A3FF341}</a:tableStyleId>
              </a:tblPr>
              <a:tblGrid>
                <a:gridCol w="952175"/>
                <a:gridCol w="2277725"/>
                <a:gridCol w="3992525"/>
                <a:gridCol w="2060975"/>
                <a:gridCol w="2133275"/>
              </a:tblGrid>
              <a:tr h="570900">
                <a:tc>
                  <a:txBody>
                    <a:bodyPr/>
                    <a:lstStyle/>
                    <a:p>
                      <a:pPr indent="0" lvl="0" marL="0" marR="0" rtl="0" algn="ctr">
                        <a:lnSpc>
                          <a:spcPct val="115000"/>
                        </a:lnSpc>
                        <a:spcBef>
                          <a:spcPts val="0"/>
                        </a:spcBef>
                        <a:spcAft>
                          <a:spcPts val="0"/>
                        </a:spcAft>
                        <a:buNone/>
                      </a:pPr>
                      <a:r>
                        <a:rPr b="1" lang="en-GB" sz="1100" u="none" cap="none" strike="noStrike">
                          <a:solidFill>
                            <a:srgbClr val="FFFFFF"/>
                          </a:solidFill>
                          <a:latin typeface="Arial"/>
                          <a:ea typeface="Arial"/>
                          <a:cs typeface="Arial"/>
                          <a:sym typeface="Arial"/>
                        </a:rPr>
                        <a:t>Year group</a:t>
                      </a:r>
                      <a:endParaRPr b="1" sz="1100" u="none" cap="none" strike="noStrike">
                        <a:solidFill>
                          <a:srgbClr val="000000"/>
                        </a:solidFill>
                        <a:latin typeface="Arial"/>
                        <a:ea typeface="Arial"/>
                        <a:cs typeface="Arial"/>
                        <a:sym typeface="Arial"/>
                      </a:endParaRPr>
                    </a:p>
                  </a:txBody>
                  <a:tcPr marT="0" marB="0" marR="45300" marL="45300">
                    <a:lnL cap="flat" cmpd="sng" w="12700">
                      <a:solidFill>
                        <a:srgbClr val="07DBB3"/>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07DBB3"/>
                      </a:solidFill>
                      <a:prstDash val="solid"/>
                      <a:round/>
                      <a:headEnd len="sm" w="sm" type="none"/>
                      <a:tailEnd len="sm" w="sm" type="none"/>
                    </a:lnB>
                    <a:solidFill>
                      <a:srgbClr val="07DBB3"/>
                    </a:solidFill>
                  </a:tcPr>
                </a:tc>
                <a:tc>
                  <a:txBody>
                    <a:bodyPr/>
                    <a:lstStyle/>
                    <a:p>
                      <a:pPr indent="0" lvl="0" marL="0" marR="0" rtl="0" algn="ctr">
                        <a:lnSpc>
                          <a:spcPct val="115000"/>
                        </a:lnSpc>
                        <a:spcBef>
                          <a:spcPts val="0"/>
                        </a:spcBef>
                        <a:spcAft>
                          <a:spcPts val="0"/>
                        </a:spcAft>
                        <a:buNone/>
                      </a:pPr>
                      <a:r>
                        <a:rPr b="1" lang="en-GB" sz="1100" u="none" cap="none" strike="noStrike">
                          <a:solidFill>
                            <a:srgbClr val="FFFFFF"/>
                          </a:solidFill>
                          <a:latin typeface="Arial"/>
                          <a:ea typeface="Arial"/>
                          <a:cs typeface="Arial"/>
                          <a:sym typeface="Arial"/>
                        </a:rPr>
                        <a:t>Objectives</a:t>
                      </a:r>
                      <a:endParaRPr b="1" sz="1100" u="none" cap="none" strike="noStrike">
                        <a:solidFill>
                          <a:srgbClr val="000000"/>
                        </a:solidFill>
                        <a:latin typeface="Arial"/>
                        <a:ea typeface="Arial"/>
                        <a:cs typeface="Arial"/>
                        <a:sym typeface="Arial"/>
                      </a:endParaRPr>
                    </a:p>
                    <a:p>
                      <a:pPr indent="0" lvl="0" marL="0" marR="0" rtl="0" algn="ctr">
                        <a:lnSpc>
                          <a:spcPct val="115000"/>
                        </a:lnSpc>
                        <a:spcBef>
                          <a:spcPts val="900"/>
                        </a:spcBef>
                        <a:spcAft>
                          <a:spcPts val="0"/>
                        </a:spcAft>
                        <a:buNone/>
                      </a:pPr>
                      <a:r>
                        <a:rPr b="1" lang="en-GB" sz="1100" u="none" cap="none" strike="noStrike">
                          <a:solidFill>
                            <a:srgbClr val="FFFFFF"/>
                          </a:solidFill>
                          <a:latin typeface="Arial"/>
                          <a:ea typeface="Arial"/>
                          <a:cs typeface="Arial"/>
                          <a:sym typeface="Arial"/>
                        </a:rPr>
                        <a:t> </a:t>
                      </a:r>
                      <a:endParaRPr b="1" sz="1100" u="none" cap="none" strike="noStrike">
                        <a:solidFill>
                          <a:srgbClr val="000000"/>
                        </a:solidFill>
                        <a:latin typeface="Arial"/>
                        <a:ea typeface="Arial"/>
                        <a:cs typeface="Arial"/>
                        <a:sym typeface="Arial"/>
                      </a:endParaRPr>
                    </a:p>
                  </a:txBody>
                  <a:tcPr marT="0" marB="0" marR="45300" marL="45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07DBB3"/>
                      </a:solidFill>
                      <a:prstDash val="solid"/>
                      <a:round/>
                      <a:headEnd len="sm" w="sm" type="none"/>
                      <a:tailEnd len="sm" w="sm" type="none"/>
                    </a:lnB>
                    <a:solidFill>
                      <a:srgbClr val="07DBB3"/>
                    </a:solidFill>
                  </a:tcPr>
                </a:tc>
                <a:tc>
                  <a:txBody>
                    <a:bodyPr/>
                    <a:lstStyle/>
                    <a:p>
                      <a:pPr indent="0" lvl="0" marL="0" marR="0" rtl="0" algn="ctr">
                        <a:lnSpc>
                          <a:spcPct val="115000"/>
                        </a:lnSpc>
                        <a:spcBef>
                          <a:spcPts val="0"/>
                        </a:spcBef>
                        <a:spcAft>
                          <a:spcPts val="0"/>
                        </a:spcAft>
                        <a:buNone/>
                      </a:pPr>
                      <a:r>
                        <a:rPr b="1" lang="en-GB" sz="1100" u="none" cap="none" strike="noStrike">
                          <a:solidFill>
                            <a:srgbClr val="FFFFFF"/>
                          </a:solidFill>
                          <a:latin typeface="Arial"/>
                          <a:ea typeface="Arial"/>
                          <a:cs typeface="Arial"/>
                          <a:sym typeface="Arial"/>
                        </a:rPr>
                        <a:t>Indicators for Process Evaluation</a:t>
                      </a:r>
                      <a:endParaRPr b="1" sz="1100" u="none" cap="none" strike="noStrike">
                        <a:solidFill>
                          <a:srgbClr val="000000"/>
                        </a:solidFill>
                        <a:latin typeface="Arial"/>
                        <a:ea typeface="Arial"/>
                        <a:cs typeface="Arial"/>
                        <a:sym typeface="Arial"/>
                      </a:endParaRPr>
                    </a:p>
                    <a:p>
                      <a:pPr indent="0" lvl="0" marL="0" marR="0" rtl="0" algn="ctr">
                        <a:lnSpc>
                          <a:spcPct val="115000"/>
                        </a:lnSpc>
                        <a:spcBef>
                          <a:spcPts val="900"/>
                        </a:spcBef>
                        <a:spcAft>
                          <a:spcPts val="0"/>
                        </a:spcAft>
                        <a:buNone/>
                      </a:pPr>
                      <a:r>
                        <a:rPr b="1" lang="en-GB" sz="1100" u="none" cap="none" strike="noStrike">
                          <a:solidFill>
                            <a:srgbClr val="FFFFFF"/>
                          </a:solidFill>
                          <a:latin typeface="Arial"/>
                          <a:ea typeface="Arial"/>
                          <a:cs typeface="Arial"/>
                          <a:sym typeface="Arial"/>
                        </a:rPr>
                        <a:t> </a:t>
                      </a:r>
                      <a:endParaRPr b="1" sz="1100" u="none" cap="none" strike="noStrike">
                        <a:solidFill>
                          <a:srgbClr val="000000"/>
                        </a:solidFill>
                        <a:latin typeface="Arial"/>
                        <a:ea typeface="Arial"/>
                        <a:cs typeface="Arial"/>
                        <a:sym typeface="Arial"/>
                      </a:endParaRPr>
                    </a:p>
                  </a:txBody>
                  <a:tcPr marT="0" marB="0" marR="45300" marL="45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07DBB3"/>
                      </a:solidFill>
                      <a:prstDash val="solid"/>
                      <a:round/>
                      <a:headEnd len="sm" w="sm" type="none"/>
                      <a:tailEnd len="sm" w="sm" type="none"/>
                    </a:lnB>
                    <a:solidFill>
                      <a:srgbClr val="07DBB3"/>
                    </a:solidFill>
                  </a:tcPr>
                </a:tc>
                <a:tc>
                  <a:txBody>
                    <a:bodyPr/>
                    <a:lstStyle/>
                    <a:p>
                      <a:pPr indent="0" lvl="0" marL="0" marR="0" rtl="0" algn="ctr">
                        <a:lnSpc>
                          <a:spcPct val="115000"/>
                        </a:lnSpc>
                        <a:spcBef>
                          <a:spcPts val="0"/>
                        </a:spcBef>
                        <a:spcAft>
                          <a:spcPts val="0"/>
                        </a:spcAft>
                        <a:buNone/>
                      </a:pPr>
                      <a:r>
                        <a:rPr b="1" lang="en-GB" sz="1100" u="none" cap="none" strike="noStrike">
                          <a:solidFill>
                            <a:srgbClr val="FFFFFF"/>
                          </a:solidFill>
                          <a:latin typeface="Arial"/>
                          <a:ea typeface="Arial"/>
                          <a:cs typeface="Arial"/>
                          <a:sym typeface="Arial"/>
                        </a:rPr>
                        <a:t>Indicators for Impact Evaluation (short-medium term)</a:t>
                      </a:r>
                      <a:endParaRPr b="1" sz="1100" u="none" cap="none" strike="noStrike">
                        <a:solidFill>
                          <a:srgbClr val="000000"/>
                        </a:solidFill>
                        <a:latin typeface="Arial"/>
                        <a:ea typeface="Arial"/>
                        <a:cs typeface="Arial"/>
                        <a:sym typeface="Arial"/>
                      </a:endParaRPr>
                    </a:p>
                  </a:txBody>
                  <a:tcPr marT="0" marB="0" marR="45300" marL="45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07DBB3"/>
                      </a:solidFill>
                      <a:prstDash val="solid"/>
                      <a:round/>
                      <a:headEnd len="sm" w="sm" type="none"/>
                      <a:tailEnd len="sm" w="sm" type="none"/>
                    </a:lnB>
                    <a:solidFill>
                      <a:srgbClr val="07DBB3"/>
                    </a:solidFill>
                  </a:tcPr>
                </a:tc>
                <a:tc>
                  <a:txBody>
                    <a:bodyPr/>
                    <a:lstStyle/>
                    <a:p>
                      <a:pPr indent="0" lvl="0" marL="0" marR="0" rtl="0" algn="ctr">
                        <a:lnSpc>
                          <a:spcPct val="115000"/>
                        </a:lnSpc>
                        <a:spcBef>
                          <a:spcPts val="0"/>
                        </a:spcBef>
                        <a:spcAft>
                          <a:spcPts val="0"/>
                        </a:spcAft>
                        <a:buNone/>
                      </a:pPr>
                      <a:r>
                        <a:rPr b="1" lang="en-GB" sz="1100" u="none" cap="none" strike="noStrike">
                          <a:solidFill>
                            <a:srgbClr val="FFFFFF"/>
                          </a:solidFill>
                          <a:latin typeface="Arial"/>
                          <a:ea typeface="Arial"/>
                          <a:cs typeface="Arial"/>
                          <a:sym typeface="Arial"/>
                        </a:rPr>
                        <a:t>Indicators for Impact Evaluation (long -term)</a:t>
                      </a:r>
                      <a:endParaRPr b="1" sz="1100" u="none" cap="none" strike="noStrike">
                        <a:solidFill>
                          <a:srgbClr val="000000"/>
                        </a:solidFill>
                        <a:latin typeface="Arial"/>
                        <a:ea typeface="Arial"/>
                        <a:cs typeface="Arial"/>
                        <a:sym typeface="Arial"/>
                      </a:endParaRPr>
                    </a:p>
                  </a:txBody>
                  <a:tcPr marT="0" marB="0" marR="45300" marL="45300">
                    <a:lnL cap="flat" cmpd="sng" w="9525">
                      <a:solidFill>
                        <a:srgbClr val="000000">
                          <a:alpha val="0"/>
                        </a:srgbClr>
                      </a:solidFill>
                      <a:prstDash val="solid"/>
                      <a:round/>
                      <a:headEnd len="sm" w="sm" type="none"/>
                      <a:tailEnd len="sm" w="sm" type="none"/>
                    </a:lnL>
                    <a:lnR cap="flat" cmpd="sng" w="12700">
                      <a:solidFill>
                        <a:srgbClr val="07DBB3"/>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07DBB3"/>
                      </a:solidFill>
                      <a:prstDash val="solid"/>
                      <a:round/>
                      <a:headEnd len="sm" w="sm" type="none"/>
                      <a:tailEnd len="sm" w="sm" type="none"/>
                    </a:lnB>
                    <a:solidFill>
                      <a:srgbClr val="07DBB3"/>
                    </a:solidFill>
                  </a:tcPr>
                </a:tc>
              </a:tr>
              <a:tr h="2379400">
                <a:tc>
                  <a:txBody>
                    <a:bodyPr/>
                    <a:lstStyle/>
                    <a:p>
                      <a:pPr indent="0" lvl="0" marL="0" marR="0" rtl="0" algn="l">
                        <a:lnSpc>
                          <a:spcPct val="115000"/>
                        </a:lnSpc>
                        <a:spcBef>
                          <a:spcPts val="0"/>
                        </a:spcBef>
                        <a:spcAft>
                          <a:spcPts val="0"/>
                        </a:spcAft>
                        <a:buNone/>
                      </a:pPr>
                      <a:r>
                        <a:rPr lang="en-GB" sz="1100" u="none" cap="none" strike="noStrike">
                          <a:solidFill>
                            <a:srgbClr val="000000"/>
                          </a:solidFill>
                          <a:latin typeface="Arial"/>
                          <a:ea typeface="Arial"/>
                          <a:cs typeface="Arial"/>
                          <a:sym typeface="Arial"/>
                        </a:rPr>
                        <a:t>KS4 </a:t>
                      </a:r>
                      <a:endParaRPr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None/>
                      </a:pPr>
                      <a:r>
                        <a:rPr lang="en-GB" sz="1100" u="none" cap="none" strike="noStrike">
                          <a:solidFill>
                            <a:srgbClr val="000000"/>
                          </a:solidFill>
                          <a:latin typeface="Arial"/>
                          <a:ea typeface="Arial"/>
                          <a:cs typeface="Arial"/>
                          <a:sym typeface="Arial"/>
                        </a:rPr>
                        <a:t>(Years 10-11)</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Raising attainment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Engaging parents</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Increasing awareness of subject options at HE</a:t>
                      </a:r>
                      <a:endParaRPr sz="1200" u="none" cap="none" strike="noStrike">
                        <a:solidFill>
                          <a:srgbClr val="000000"/>
                        </a:solidFill>
                        <a:latin typeface="Arial"/>
                        <a:ea typeface="Arial"/>
                        <a:cs typeface="Arial"/>
                        <a:sym typeface="Arial"/>
                      </a:endParaRPr>
                    </a:p>
                    <a:p>
                      <a:pPr indent="-105410" lvl="0" marL="105410" marR="0" rtl="0" algn="l">
                        <a:lnSpc>
                          <a:spcPct val="115000"/>
                        </a:lnSpc>
                        <a:spcBef>
                          <a:spcPts val="0"/>
                        </a:spcBef>
                        <a:spcAft>
                          <a:spcPts val="0"/>
                        </a:spcAft>
                        <a:buNone/>
                      </a:pPr>
                      <a:r>
                        <a:rPr b="1"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Was the programme delivered as intended?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Were students targeted correctly?</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Did students attend? Which students attended?</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Was the content delivered as intended by deliverers? (academics, ambassadors etc.)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Participant experience as measured by evaluation survey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Experience &amp; perceptions of stakeholders e.g. key influencers such as teachers, ambassadors, project leads, academics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Improved GCSE attainment</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GCSE attainment (through NPD)</a:t>
                      </a:r>
                      <a:endParaRPr sz="1200" u="none" cap="none" strike="noStrike">
                        <a:solidFill>
                          <a:srgbClr val="000000"/>
                        </a:solidFill>
                        <a:latin typeface="Arial"/>
                        <a:ea typeface="Arial"/>
                        <a:cs typeface="Arial"/>
                        <a:sym typeface="Arial"/>
                      </a:endParaRPr>
                    </a:p>
                    <a:p>
                      <a:pPr indent="-130175" lvl="0" marL="130175" marR="0" rtl="0" algn="l">
                        <a:lnSpc>
                          <a:spcPct val="115000"/>
                        </a:lnSpc>
                        <a:spcBef>
                          <a:spcPts val="300"/>
                        </a:spcBef>
                        <a:spcAft>
                          <a:spcPts val="0"/>
                        </a:spcAft>
                        <a:buNone/>
                      </a:pPr>
                      <a:r>
                        <a:rPr b="1"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A level attainment (through NPD/HEAT)</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Progression to university (HEAT)</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Progression to research intensive/ highly selective HEIs (HEAT)</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07DBB3"/>
                      </a:solidFill>
                      <a:prstDash val="solid"/>
                      <a:round/>
                      <a:headEnd len="sm" w="sm" type="none"/>
                      <a:tailEnd len="sm" w="sm" type="none"/>
                    </a:lnT>
                    <a:lnB cap="flat" cmpd="sng" w="12700">
                      <a:solidFill>
                        <a:srgbClr val="59F9DB"/>
                      </a:solidFill>
                      <a:prstDash val="solid"/>
                      <a:round/>
                      <a:headEnd len="sm" w="sm" type="none"/>
                      <a:tailEnd len="sm" w="sm" type="none"/>
                    </a:lnB>
                  </a:tcPr>
                </a:tc>
              </a:tr>
              <a:tr h="2596675">
                <a:tc>
                  <a:txBody>
                    <a:bodyPr/>
                    <a:lstStyle/>
                    <a:p>
                      <a:pPr indent="0" lvl="0" marL="0" marR="0" rtl="0" algn="l">
                        <a:lnSpc>
                          <a:spcPct val="115000"/>
                        </a:lnSpc>
                        <a:spcBef>
                          <a:spcPts val="0"/>
                        </a:spcBef>
                        <a:spcAft>
                          <a:spcPts val="0"/>
                        </a:spcAft>
                        <a:buNone/>
                      </a:pPr>
                      <a:r>
                        <a:rPr lang="en-GB" sz="1100" u="none" cap="none" strike="noStrike">
                          <a:solidFill>
                            <a:srgbClr val="000000"/>
                          </a:solidFill>
                          <a:latin typeface="Arial"/>
                          <a:ea typeface="Arial"/>
                          <a:cs typeface="Arial"/>
                          <a:sym typeface="Arial"/>
                        </a:rPr>
                        <a:t>KS5 </a:t>
                      </a:r>
                      <a:endParaRPr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None/>
                      </a:pPr>
                      <a:r>
                        <a:rPr lang="en-GB" sz="1100" u="none" cap="none" strike="noStrike">
                          <a:solidFill>
                            <a:srgbClr val="000000"/>
                          </a:solidFill>
                          <a:latin typeface="Arial"/>
                          <a:ea typeface="Arial"/>
                          <a:cs typeface="Arial"/>
                          <a:sym typeface="Arial"/>
                        </a:rPr>
                        <a:t>(Years 12-13)</a:t>
                      </a:r>
                      <a:endParaRPr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None/>
                      </a:pPr>
                      <a:r>
                        <a:rPr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None/>
                      </a:pPr>
                      <a:r>
                        <a:rPr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59F9DB"/>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Improved knowledge and confidence – academic skills, culture</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Increased knowledge of how to apply to HE</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Enhance attainment</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Increase preparedness for study in HE</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Mentoring (current student as e-mentor) </a:t>
                      </a:r>
                      <a:endParaRPr sz="1200" u="none" cap="none" strike="noStrike">
                        <a:solidFill>
                          <a:srgbClr val="000000"/>
                        </a:solidFill>
                        <a:latin typeface="Arial"/>
                        <a:ea typeface="Arial"/>
                        <a:cs typeface="Arial"/>
                        <a:sym typeface="Arial"/>
                      </a:endParaRPr>
                    </a:p>
                    <a:p>
                      <a:pPr indent="-105410" lvl="0" marL="105410" marR="0" rtl="0" algn="l">
                        <a:lnSpc>
                          <a:spcPct val="115000"/>
                        </a:lnSpc>
                        <a:spcBef>
                          <a:spcPts val="300"/>
                        </a:spcBef>
                        <a:spcAft>
                          <a:spcPts val="0"/>
                        </a:spcAft>
                        <a:buNone/>
                      </a:pPr>
                      <a:r>
                        <a:rPr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59F9DB"/>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Was the programme delivered as intended?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Were students targeted correctly?</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Did students attend? Which students attended?</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Was the content delivered as intended by deliverers? (academics, ambassadors etc.)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Participant experience as measured by evaluation survey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Experience &amp; perceptions of stakeholders e.g. key influencers such as teachers, ambassadors, project leads, academics </a:t>
                      </a:r>
                      <a:endParaRPr sz="1200" u="none" cap="none" strike="noStrike">
                        <a:solidFill>
                          <a:srgbClr val="000000"/>
                        </a:solidFill>
                        <a:latin typeface="Arial"/>
                        <a:ea typeface="Arial"/>
                        <a:cs typeface="Arial"/>
                        <a:sym typeface="Arial"/>
                      </a:endParaRPr>
                    </a:p>
                    <a:p>
                      <a:pPr indent="0" lvl="0" marL="263525" marR="0" rtl="0" algn="l">
                        <a:lnSpc>
                          <a:spcPct val="115000"/>
                        </a:lnSpc>
                        <a:spcBef>
                          <a:spcPts val="0"/>
                        </a:spcBef>
                        <a:spcAft>
                          <a:spcPts val="0"/>
                        </a:spcAft>
                        <a:buNone/>
                      </a:pPr>
                      <a:r>
                        <a:rPr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59F9DB"/>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Pre-&amp;-post common survey questions </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Pre-&amp;-post attainment tests</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Offers received (from home HEI)</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Successful offers (from home HEI)</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A level attainment (through NPD)</a:t>
                      </a:r>
                      <a:endParaRPr sz="1200" u="none" cap="none" strike="noStrike">
                        <a:solidFill>
                          <a:srgbClr val="000000"/>
                        </a:solidFill>
                        <a:latin typeface="Arial"/>
                        <a:ea typeface="Arial"/>
                        <a:cs typeface="Arial"/>
                        <a:sym typeface="Arial"/>
                      </a:endParaRPr>
                    </a:p>
                    <a:p>
                      <a:pPr indent="-130175" lvl="0" marL="130175" marR="0" rtl="0" algn="l">
                        <a:lnSpc>
                          <a:spcPct val="115000"/>
                        </a:lnSpc>
                        <a:spcBef>
                          <a:spcPts val="300"/>
                        </a:spcBef>
                        <a:spcAft>
                          <a:spcPts val="0"/>
                        </a:spcAft>
                        <a:buNone/>
                      </a:pPr>
                      <a:r>
                        <a:rPr lang="en-GB" sz="1100" u="none" cap="none" strike="noStrike">
                          <a:solidFill>
                            <a:srgbClr val="000000"/>
                          </a:solidFill>
                          <a:latin typeface="Arial"/>
                          <a:ea typeface="Arial"/>
                          <a:cs typeface="Arial"/>
                          <a:sym typeface="Arial"/>
                        </a:rPr>
                        <a:t> </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59F9DB"/>
                      </a:solidFill>
                      <a:prstDash val="solid"/>
                      <a:round/>
                      <a:headEnd len="sm" w="sm" type="none"/>
                      <a:tailEnd len="sm" w="sm" type="none"/>
                    </a:lnT>
                    <a:lnB cap="flat" cmpd="sng" w="12700">
                      <a:solidFill>
                        <a:srgbClr val="59F9DB"/>
                      </a:solidFill>
                      <a:prstDash val="solid"/>
                      <a:round/>
                      <a:headEnd len="sm" w="sm" type="none"/>
                      <a:tailEnd len="sm" w="sm" type="none"/>
                    </a:lnB>
                  </a:tcPr>
                </a:tc>
                <a:tc>
                  <a:txBody>
                    <a:bodyPr/>
                    <a:lstStyle/>
                    <a:p>
                      <a:pPr indent="-342900" lvl="0" marL="342900" marR="0" rtl="0" algn="l">
                        <a:lnSpc>
                          <a:spcPct val="115000"/>
                        </a:lnSpc>
                        <a:spcBef>
                          <a:spcPts val="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Progression to university (HEAT)</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Progression to RG HEIs (HEAT)</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Progression to HEI (HEAT &amp; internal)</a:t>
                      </a:r>
                      <a:endParaRPr sz="1200" u="none" cap="none" strike="noStrike">
                        <a:solidFill>
                          <a:srgbClr val="000000"/>
                        </a:solidFill>
                        <a:latin typeface="Arial"/>
                        <a:ea typeface="Arial"/>
                        <a:cs typeface="Arial"/>
                        <a:sym typeface="Arial"/>
                      </a:endParaRPr>
                    </a:p>
                    <a:p>
                      <a:pPr indent="-342900" lvl="0" marL="342900" marR="0" rtl="0" algn="l">
                        <a:lnSpc>
                          <a:spcPct val="115000"/>
                        </a:lnSpc>
                        <a:spcBef>
                          <a:spcPts val="300"/>
                        </a:spcBef>
                        <a:spcAft>
                          <a:spcPts val="0"/>
                        </a:spcAft>
                        <a:buClr>
                          <a:srgbClr val="000000"/>
                        </a:buClr>
                        <a:buSzPts val="1100"/>
                        <a:buFont typeface="Noto Sans Symbols"/>
                        <a:buChar char="∙"/>
                      </a:pPr>
                      <a:r>
                        <a:rPr lang="en-GB" sz="1100" u="none" cap="none" strike="noStrike">
                          <a:solidFill>
                            <a:srgbClr val="000000"/>
                          </a:solidFill>
                          <a:latin typeface="Arial"/>
                          <a:ea typeface="Arial"/>
                          <a:cs typeface="Arial"/>
                          <a:sym typeface="Arial"/>
                        </a:rPr>
                        <a:t>Graduate outcomes (GOS)</a:t>
                      </a:r>
                      <a:endParaRPr sz="1200" u="none" cap="none" strike="noStrike">
                        <a:solidFill>
                          <a:srgbClr val="000000"/>
                        </a:solidFill>
                        <a:latin typeface="Arial"/>
                        <a:ea typeface="Arial"/>
                        <a:cs typeface="Arial"/>
                        <a:sym typeface="Arial"/>
                      </a:endParaRPr>
                    </a:p>
                  </a:txBody>
                  <a:tcPr marT="0" marB="0" marR="45300" marL="45300">
                    <a:lnL cap="flat" cmpd="sng" w="12700">
                      <a:solidFill>
                        <a:srgbClr val="59F9DB"/>
                      </a:solidFill>
                      <a:prstDash val="solid"/>
                      <a:round/>
                      <a:headEnd len="sm" w="sm" type="none"/>
                      <a:tailEnd len="sm" w="sm" type="none"/>
                    </a:lnL>
                    <a:lnR cap="flat" cmpd="sng" w="12700">
                      <a:solidFill>
                        <a:srgbClr val="59F9DB"/>
                      </a:solidFill>
                      <a:prstDash val="solid"/>
                      <a:round/>
                      <a:headEnd len="sm" w="sm" type="none"/>
                      <a:tailEnd len="sm" w="sm" type="none"/>
                    </a:lnR>
                    <a:lnT cap="flat" cmpd="sng" w="12700">
                      <a:solidFill>
                        <a:srgbClr val="59F9DB"/>
                      </a:solidFill>
                      <a:prstDash val="solid"/>
                      <a:round/>
                      <a:headEnd len="sm" w="sm" type="none"/>
                      <a:tailEnd len="sm" w="sm" type="none"/>
                    </a:lnT>
                    <a:lnB cap="flat" cmpd="sng" w="12700">
                      <a:solidFill>
                        <a:srgbClr val="59F9DB"/>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05f775717a_0_981"/>
          <p:cNvSpPr txBox="1"/>
          <p:nvPr>
            <p:ph type="title"/>
          </p:nvPr>
        </p:nvSpPr>
        <p:spPr>
          <a:xfrm>
            <a:off x="0" y="896012"/>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GB">
                <a:solidFill>
                  <a:schemeClr val="lt1"/>
                </a:solidFill>
              </a:rPr>
              <a:t>Selecting the appropriate research method</a:t>
            </a:r>
            <a:endParaRPr/>
          </a:p>
        </p:txBody>
      </p:sp>
      <p:grpSp>
        <p:nvGrpSpPr>
          <p:cNvPr id="348" name="Google Shape;348;g105f775717a_0_981"/>
          <p:cNvGrpSpPr/>
          <p:nvPr/>
        </p:nvGrpSpPr>
        <p:grpSpPr>
          <a:xfrm>
            <a:off x="1597965" y="1898933"/>
            <a:ext cx="6525426" cy="4235395"/>
            <a:chOff x="1859131" y="1001819"/>
            <a:chExt cx="6753002" cy="4665046"/>
          </a:xfrm>
        </p:grpSpPr>
        <p:sp>
          <p:nvSpPr>
            <p:cNvPr id="349" name="Google Shape;349;g105f775717a_0_981"/>
            <p:cNvSpPr/>
            <p:nvPr/>
          </p:nvSpPr>
          <p:spPr>
            <a:xfrm>
              <a:off x="1859133" y="1001819"/>
              <a:ext cx="6753000" cy="1563300"/>
            </a:xfrm>
            <a:prstGeom prst="rect">
              <a:avLst/>
            </a:prstGeom>
            <a:solidFill>
              <a:schemeClr val="accent4"/>
            </a:solidFill>
            <a:ln cap="flat" cmpd="sng" w="12700">
              <a:solidFill>
                <a:srgbClr val="ACAB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g105f775717a_0_981"/>
            <p:cNvSpPr/>
            <p:nvPr/>
          </p:nvSpPr>
          <p:spPr>
            <a:xfrm>
              <a:off x="1859131" y="4177065"/>
              <a:ext cx="5093400" cy="1489800"/>
            </a:xfrm>
            <a:prstGeom prst="rect">
              <a:avLst/>
            </a:prstGeom>
            <a:solidFill>
              <a:schemeClr val="accent4"/>
            </a:solidFill>
            <a:ln cap="flat" cmpd="sng" w="12700">
              <a:solidFill>
                <a:srgbClr val="ACAB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g105f775717a_0_981"/>
            <p:cNvSpPr/>
            <p:nvPr/>
          </p:nvSpPr>
          <p:spPr>
            <a:xfrm>
              <a:off x="1859131" y="2649432"/>
              <a:ext cx="5895900" cy="1438500"/>
            </a:xfrm>
            <a:prstGeom prst="rect">
              <a:avLst/>
            </a:prstGeom>
            <a:solidFill>
              <a:schemeClr val="accent4"/>
            </a:solidFill>
            <a:ln cap="flat" cmpd="sng" w="12700">
              <a:solidFill>
                <a:srgbClr val="ACAB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2" name="Google Shape;352;g105f775717a_0_981"/>
            <p:cNvSpPr txBox="1"/>
            <p:nvPr/>
          </p:nvSpPr>
          <p:spPr>
            <a:xfrm>
              <a:off x="1926261" y="2707770"/>
              <a:ext cx="5385000" cy="3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Level 2 – Compare (</a:t>
              </a:r>
              <a:r>
                <a:rPr b="1" lang="en-GB">
                  <a:solidFill>
                    <a:schemeClr val="dk1"/>
                  </a:solidFill>
                </a:rPr>
                <a:t>OfS Type 2)</a:t>
              </a:r>
              <a:r>
                <a:rPr b="1" lang="en-GB" sz="1400">
                  <a:solidFill>
                    <a:schemeClr val="dk1"/>
                  </a:solidFill>
                  <a:latin typeface="Arial"/>
                  <a:ea typeface="Arial"/>
                  <a:cs typeface="Arial"/>
                  <a:sym typeface="Arial"/>
                </a:rPr>
                <a:t> </a:t>
              </a:r>
              <a:endParaRPr/>
            </a:p>
          </p:txBody>
        </p:sp>
        <p:sp>
          <p:nvSpPr>
            <p:cNvPr id="353" name="Google Shape;353;g105f775717a_0_981"/>
            <p:cNvSpPr txBox="1"/>
            <p:nvPr/>
          </p:nvSpPr>
          <p:spPr>
            <a:xfrm>
              <a:off x="1926261" y="4240751"/>
              <a:ext cx="4453200" cy="3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Level 1 – Monitor (OfS Type 1)</a:t>
              </a:r>
              <a:endParaRPr sz="1400">
                <a:solidFill>
                  <a:schemeClr val="dk1"/>
                </a:solidFill>
                <a:latin typeface="Arial"/>
                <a:ea typeface="Arial"/>
                <a:cs typeface="Arial"/>
                <a:sym typeface="Arial"/>
              </a:endParaRPr>
            </a:p>
          </p:txBody>
        </p:sp>
        <p:sp>
          <p:nvSpPr>
            <p:cNvPr id="354" name="Google Shape;354;g105f775717a_0_981"/>
            <p:cNvSpPr txBox="1"/>
            <p:nvPr/>
          </p:nvSpPr>
          <p:spPr>
            <a:xfrm>
              <a:off x="1926261" y="1090977"/>
              <a:ext cx="5681100" cy="3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Arial"/>
                  <a:ea typeface="Arial"/>
                  <a:cs typeface="Arial"/>
                  <a:sym typeface="Arial"/>
                </a:rPr>
                <a:t>Level 3 - Identify (OfS Type 3)</a:t>
              </a:r>
              <a:endParaRPr/>
            </a:p>
          </p:txBody>
        </p:sp>
      </p:grpSp>
      <p:pic>
        <p:nvPicPr>
          <p:cNvPr id="355" name="Google Shape;355;g105f775717a_0_981"/>
          <p:cNvPicPr preferRelativeResize="0"/>
          <p:nvPr/>
        </p:nvPicPr>
        <p:blipFill rotWithShape="1">
          <a:blip r:embed="rId3">
            <a:alphaModFix/>
          </a:blip>
          <a:srcRect b="0" l="0" r="0" t="0"/>
          <a:stretch/>
        </p:blipFill>
        <p:spPr>
          <a:xfrm>
            <a:off x="5780746" y="1898957"/>
            <a:ext cx="5014499" cy="49798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05f775717a_0_1058"/>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62" name="Google Shape;362;g105f775717a_0_1058"/>
          <p:cNvSpPr/>
          <p:nvPr/>
        </p:nvSpPr>
        <p:spPr>
          <a:xfrm>
            <a:off x="4646404" y="3244334"/>
            <a:ext cx="2899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Level 1: Theory of Change</a:t>
            </a:r>
            <a:endParaRPr/>
          </a:p>
        </p:txBody>
      </p:sp>
      <p:sp>
        <p:nvSpPr>
          <p:cNvPr id="363" name="Google Shape;363;g105f775717a_0_1058"/>
          <p:cNvSpPr txBox="1"/>
          <p:nvPr/>
        </p:nvSpPr>
        <p:spPr>
          <a:xfrm>
            <a:off x="0" y="929022"/>
            <a:ext cx="12192000" cy="646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Level 1: Theory of Change</a:t>
            </a:r>
            <a:endParaRPr/>
          </a:p>
        </p:txBody>
      </p:sp>
      <p:pic>
        <p:nvPicPr>
          <p:cNvPr id="364" name="Google Shape;364;g105f775717a_0_1058"/>
          <p:cNvPicPr preferRelativeResize="0"/>
          <p:nvPr/>
        </p:nvPicPr>
        <p:blipFill rotWithShape="1">
          <a:blip r:embed="rId3">
            <a:alphaModFix/>
          </a:blip>
          <a:srcRect b="0" l="0" r="0" t="0"/>
          <a:stretch/>
        </p:blipFill>
        <p:spPr>
          <a:xfrm>
            <a:off x="1841500" y="1733945"/>
            <a:ext cx="9069833" cy="50451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05f775717a_0_1128"/>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71" name="Google Shape;371;g105f775717a_0_1128"/>
          <p:cNvSpPr/>
          <p:nvPr/>
        </p:nvSpPr>
        <p:spPr>
          <a:xfrm>
            <a:off x="4646404" y="3244334"/>
            <a:ext cx="2899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Level 1: Theory of Change</a:t>
            </a:r>
            <a:endParaRPr/>
          </a:p>
        </p:txBody>
      </p:sp>
      <p:sp>
        <p:nvSpPr>
          <p:cNvPr id="372" name="Google Shape;372;g105f775717a_0_1128"/>
          <p:cNvSpPr txBox="1"/>
          <p:nvPr/>
        </p:nvSpPr>
        <p:spPr>
          <a:xfrm>
            <a:off x="0" y="929022"/>
            <a:ext cx="12192000" cy="646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Level 2: Matched Comparison</a:t>
            </a:r>
            <a:endParaRPr/>
          </a:p>
        </p:txBody>
      </p:sp>
      <p:pic>
        <p:nvPicPr>
          <p:cNvPr descr="A screenshot of a cell phone&#10;&#10;Description automatically generated" id="373" name="Google Shape;373;g105f775717a_0_1128"/>
          <p:cNvPicPr preferRelativeResize="0"/>
          <p:nvPr/>
        </p:nvPicPr>
        <p:blipFill rotWithShape="1">
          <a:blip r:embed="rId3">
            <a:alphaModFix/>
          </a:blip>
          <a:srcRect b="5277" l="3492" r="9194" t="4810"/>
          <a:stretch/>
        </p:blipFill>
        <p:spPr>
          <a:xfrm>
            <a:off x="2579627" y="1642930"/>
            <a:ext cx="6650636" cy="52150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05f775717a_0_1198"/>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80" name="Google Shape;380;g105f775717a_0_1198"/>
          <p:cNvSpPr txBox="1"/>
          <p:nvPr>
            <p:ph type="title"/>
          </p:nvPr>
        </p:nvSpPr>
        <p:spPr>
          <a:xfrm>
            <a:off x="719932" y="1971591"/>
            <a:ext cx="10594800" cy="63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3600"/>
              <a:buFont typeface="Arial"/>
              <a:buNone/>
            </a:pPr>
            <a:r>
              <a:rPr b="1" lang="en-GB" sz="3600">
                <a:solidFill>
                  <a:schemeClr val="accent5"/>
                </a:solidFill>
              </a:rPr>
              <a:t>‘Hold everything constant’ is a nice idea, but…</a:t>
            </a:r>
            <a:endParaRPr/>
          </a:p>
        </p:txBody>
      </p:sp>
      <p:sp>
        <p:nvSpPr>
          <p:cNvPr id="381" name="Google Shape;381;g105f775717a_0_1198"/>
          <p:cNvSpPr txBox="1"/>
          <p:nvPr/>
        </p:nvSpPr>
        <p:spPr>
          <a:xfrm>
            <a:off x="9230264" y="7194191"/>
            <a:ext cx="2743200" cy="225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2"/>
                </a:solidFill>
                <a:latin typeface="Arial"/>
                <a:ea typeface="Arial"/>
                <a:cs typeface="Arial"/>
                <a:sym typeface="Arial"/>
              </a:rPr>
              <a:t>‹#›</a:t>
            </a:fld>
            <a:endParaRPr sz="1200">
              <a:solidFill>
                <a:schemeClr val="dk2"/>
              </a:solidFill>
              <a:latin typeface="Arial"/>
              <a:ea typeface="Arial"/>
              <a:cs typeface="Arial"/>
              <a:sym typeface="Arial"/>
            </a:endParaRPr>
          </a:p>
        </p:txBody>
      </p:sp>
      <p:sp>
        <p:nvSpPr>
          <p:cNvPr id="382" name="Google Shape;382;g105f775717a_0_1198"/>
          <p:cNvSpPr txBox="1"/>
          <p:nvPr/>
        </p:nvSpPr>
        <p:spPr>
          <a:xfrm>
            <a:off x="0" y="916322"/>
            <a:ext cx="12192000" cy="646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Level 3: Identifying causal evidence</a:t>
            </a:r>
            <a:endParaRPr/>
          </a:p>
        </p:txBody>
      </p:sp>
      <p:pic>
        <p:nvPicPr>
          <p:cNvPr descr="Woman" id="383" name="Google Shape;383;g105f775717a_0_1198"/>
          <p:cNvPicPr preferRelativeResize="0"/>
          <p:nvPr/>
        </p:nvPicPr>
        <p:blipFill rotWithShape="1">
          <a:blip r:embed="rId3">
            <a:alphaModFix/>
          </a:blip>
          <a:srcRect b="0" l="0" r="0" t="0"/>
          <a:stretch/>
        </p:blipFill>
        <p:spPr>
          <a:xfrm>
            <a:off x="3405981" y="3225800"/>
            <a:ext cx="3119436" cy="3119436"/>
          </a:xfrm>
          <a:prstGeom prst="rect">
            <a:avLst/>
          </a:prstGeom>
          <a:noFill/>
          <a:ln>
            <a:noFill/>
          </a:ln>
        </p:spPr>
      </p:pic>
      <p:sp>
        <p:nvSpPr>
          <p:cNvPr id="384" name="Google Shape;384;g105f775717a_0_1198"/>
          <p:cNvSpPr/>
          <p:nvPr/>
        </p:nvSpPr>
        <p:spPr>
          <a:xfrm>
            <a:off x="2717800" y="3400425"/>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Female</a:t>
            </a:r>
            <a:endParaRPr/>
          </a:p>
        </p:txBody>
      </p:sp>
      <p:sp>
        <p:nvSpPr>
          <p:cNvPr id="385" name="Google Shape;385;g105f775717a_0_1198"/>
          <p:cNvSpPr/>
          <p:nvPr/>
        </p:nvSpPr>
        <p:spPr>
          <a:xfrm>
            <a:off x="8094663" y="3375024"/>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Female</a:t>
            </a:r>
            <a:endParaRPr/>
          </a:p>
        </p:txBody>
      </p:sp>
      <p:sp>
        <p:nvSpPr>
          <p:cNvPr id="386" name="Google Shape;386;g105f775717a_0_1198"/>
          <p:cNvSpPr/>
          <p:nvPr/>
        </p:nvSpPr>
        <p:spPr>
          <a:xfrm>
            <a:off x="2201863" y="4048125"/>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BAME</a:t>
            </a:r>
            <a:endParaRPr/>
          </a:p>
        </p:txBody>
      </p:sp>
      <p:sp>
        <p:nvSpPr>
          <p:cNvPr id="387" name="Google Shape;387;g105f775717a_0_1198"/>
          <p:cNvSpPr/>
          <p:nvPr/>
        </p:nvSpPr>
        <p:spPr>
          <a:xfrm>
            <a:off x="8610600" y="3982243"/>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BAME</a:t>
            </a:r>
            <a:endParaRPr/>
          </a:p>
        </p:txBody>
      </p:sp>
      <p:sp>
        <p:nvSpPr>
          <p:cNvPr id="388" name="Google Shape;388;g105f775717a_0_1198"/>
          <p:cNvSpPr/>
          <p:nvPr/>
        </p:nvSpPr>
        <p:spPr>
          <a:xfrm>
            <a:off x="1127919" y="3225800"/>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18</a:t>
            </a:r>
            <a:endParaRPr/>
          </a:p>
        </p:txBody>
      </p:sp>
      <p:sp>
        <p:nvSpPr>
          <p:cNvPr id="389" name="Google Shape;389;g105f775717a_0_1198"/>
          <p:cNvSpPr/>
          <p:nvPr/>
        </p:nvSpPr>
        <p:spPr>
          <a:xfrm>
            <a:off x="9692481" y="3151186"/>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18</a:t>
            </a:r>
            <a:endParaRPr/>
          </a:p>
        </p:txBody>
      </p:sp>
      <p:sp>
        <p:nvSpPr>
          <p:cNvPr id="390" name="Google Shape;390;g105f775717a_0_1198"/>
          <p:cNvSpPr/>
          <p:nvPr/>
        </p:nvSpPr>
        <p:spPr>
          <a:xfrm>
            <a:off x="654050" y="3873500"/>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Same school</a:t>
            </a:r>
            <a:endParaRPr/>
          </a:p>
        </p:txBody>
      </p:sp>
      <p:sp>
        <p:nvSpPr>
          <p:cNvPr id="391" name="Google Shape;391;g105f775717a_0_1198"/>
          <p:cNvSpPr/>
          <p:nvPr/>
        </p:nvSpPr>
        <p:spPr>
          <a:xfrm>
            <a:off x="10166350" y="3745705"/>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Same school</a:t>
            </a:r>
            <a:endParaRPr/>
          </a:p>
        </p:txBody>
      </p:sp>
      <p:sp>
        <p:nvSpPr>
          <p:cNvPr id="392" name="Google Shape;392;g105f775717a_0_1198"/>
          <p:cNvSpPr/>
          <p:nvPr/>
        </p:nvSpPr>
        <p:spPr>
          <a:xfrm>
            <a:off x="614363" y="4521200"/>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Moderate GCSEs</a:t>
            </a:r>
            <a:endParaRPr/>
          </a:p>
        </p:txBody>
      </p:sp>
      <p:sp>
        <p:nvSpPr>
          <p:cNvPr id="393" name="Google Shape;393;g105f775717a_0_1198"/>
          <p:cNvSpPr/>
          <p:nvPr/>
        </p:nvSpPr>
        <p:spPr>
          <a:xfrm>
            <a:off x="10156031" y="4442220"/>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Moderate GCSEs</a:t>
            </a:r>
            <a:endParaRPr/>
          </a:p>
        </p:txBody>
      </p:sp>
      <p:sp>
        <p:nvSpPr>
          <p:cNvPr id="394" name="Google Shape;394;g105f775717a_0_1198"/>
          <p:cNvSpPr/>
          <p:nvPr/>
        </p:nvSpPr>
        <p:spPr>
          <a:xfrm>
            <a:off x="2197100" y="4743847"/>
            <a:ext cx="1371600" cy="47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Likes her teachers</a:t>
            </a:r>
            <a:endParaRPr/>
          </a:p>
        </p:txBody>
      </p:sp>
      <p:sp>
        <p:nvSpPr>
          <p:cNvPr id="395" name="Google Shape;395;g105f775717a_0_1198"/>
          <p:cNvSpPr/>
          <p:nvPr/>
        </p:nvSpPr>
        <p:spPr>
          <a:xfrm>
            <a:off x="8605837" y="4677965"/>
            <a:ext cx="1371600" cy="473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Doesn’t like her teachers</a:t>
            </a:r>
            <a:endParaRPr/>
          </a:p>
        </p:txBody>
      </p:sp>
      <p:sp>
        <p:nvSpPr>
          <p:cNvPr id="396" name="Google Shape;396;g105f775717a_0_1198"/>
          <p:cNvSpPr/>
          <p:nvPr/>
        </p:nvSpPr>
        <p:spPr>
          <a:xfrm>
            <a:off x="719932" y="5151040"/>
            <a:ext cx="1371600" cy="47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Wants to be a midwife</a:t>
            </a:r>
            <a:endParaRPr/>
          </a:p>
        </p:txBody>
      </p:sp>
      <p:sp>
        <p:nvSpPr>
          <p:cNvPr id="397" name="Google Shape;397;g105f775717a_0_1198"/>
          <p:cNvSpPr/>
          <p:nvPr/>
        </p:nvSpPr>
        <p:spPr>
          <a:xfrm>
            <a:off x="10099674" y="5172470"/>
            <a:ext cx="1686000" cy="473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Isn’t sure what she’d like to do</a:t>
            </a:r>
            <a:endParaRPr/>
          </a:p>
        </p:txBody>
      </p:sp>
      <p:sp>
        <p:nvSpPr>
          <p:cNvPr id="398" name="Google Shape;398;g105f775717a_0_1198"/>
          <p:cNvSpPr/>
          <p:nvPr/>
        </p:nvSpPr>
        <p:spPr>
          <a:xfrm>
            <a:off x="2353469" y="5409007"/>
            <a:ext cx="1371600" cy="47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Has family support</a:t>
            </a:r>
            <a:endParaRPr/>
          </a:p>
        </p:txBody>
      </p:sp>
      <p:sp>
        <p:nvSpPr>
          <p:cNvPr id="399" name="Google Shape;399;g105f775717a_0_1198"/>
          <p:cNvSpPr/>
          <p:nvPr/>
        </p:nvSpPr>
        <p:spPr>
          <a:xfrm>
            <a:off x="8267700" y="5383212"/>
            <a:ext cx="1553400" cy="473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Doesn’t have family support</a:t>
            </a:r>
            <a:endParaRPr/>
          </a:p>
        </p:txBody>
      </p:sp>
      <p:sp>
        <p:nvSpPr>
          <p:cNvPr id="400" name="Google Shape;400;g105f775717a_0_1198"/>
          <p:cNvSpPr/>
          <p:nvPr/>
        </p:nvSpPr>
        <p:spPr>
          <a:xfrm>
            <a:off x="823119" y="5800331"/>
            <a:ext cx="1371600" cy="47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Study habits improved</a:t>
            </a:r>
            <a:endParaRPr/>
          </a:p>
        </p:txBody>
      </p:sp>
      <p:sp>
        <p:nvSpPr>
          <p:cNvPr id="401" name="Google Shape;401;g105f775717a_0_1198"/>
          <p:cNvSpPr/>
          <p:nvPr/>
        </p:nvSpPr>
        <p:spPr>
          <a:xfrm>
            <a:off x="10099674" y="5868590"/>
            <a:ext cx="1851000" cy="473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lt1"/>
                </a:solidFill>
                <a:latin typeface="Arial"/>
                <a:ea typeface="Arial"/>
                <a:cs typeface="Arial"/>
                <a:sym typeface="Arial"/>
              </a:rPr>
              <a:t>Study habits stayed the same</a:t>
            </a:r>
            <a:endParaRPr/>
          </a:p>
        </p:txBody>
      </p:sp>
      <p:sp>
        <p:nvSpPr>
          <p:cNvPr id="402" name="Google Shape;402;g105f775717a_0_1198"/>
          <p:cNvSpPr/>
          <p:nvPr/>
        </p:nvSpPr>
        <p:spPr>
          <a:xfrm>
            <a:off x="2416572" y="6119812"/>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Applied for scheme</a:t>
            </a:r>
            <a:endParaRPr/>
          </a:p>
        </p:txBody>
      </p:sp>
      <p:sp>
        <p:nvSpPr>
          <p:cNvPr id="403" name="Google Shape;403;g105f775717a_0_1198"/>
          <p:cNvSpPr/>
          <p:nvPr/>
        </p:nvSpPr>
        <p:spPr>
          <a:xfrm>
            <a:off x="8506221" y="6065043"/>
            <a:ext cx="1371600" cy="473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Arial"/>
                <a:ea typeface="Arial"/>
                <a:cs typeface="Arial"/>
                <a:sym typeface="Arial"/>
              </a:rPr>
              <a:t>Applied for scheme</a:t>
            </a:r>
            <a:endParaRPr/>
          </a:p>
        </p:txBody>
      </p:sp>
      <p:pic>
        <p:nvPicPr>
          <p:cNvPr descr="Woman" id="404" name="Google Shape;404;g105f775717a_0_1198"/>
          <p:cNvPicPr preferRelativeResize="0"/>
          <p:nvPr/>
        </p:nvPicPr>
        <p:blipFill rotWithShape="1">
          <a:blip r:embed="rId4">
            <a:alphaModFix/>
          </a:blip>
          <a:srcRect b="0" l="0" r="0" t="0"/>
          <a:stretch/>
        </p:blipFill>
        <p:spPr>
          <a:xfrm>
            <a:off x="5924551" y="3236912"/>
            <a:ext cx="3119436" cy="3119436"/>
          </a:xfrm>
          <a:prstGeom prst="rect">
            <a:avLst/>
          </a:prstGeom>
          <a:noFill/>
          <a:ln>
            <a:noFill/>
          </a:ln>
        </p:spPr>
      </p:pic>
      <p:pic>
        <p:nvPicPr>
          <p:cNvPr descr="Woman" id="405" name="Google Shape;405;g105f775717a_0_1198"/>
          <p:cNvPicPr preferRelativeResize="0"/>
          <p:nvPr/>
        </p:nvPicPr>
        <p:blipFill rotWithShape="1">
          <a:blip r:embed="rId5">
            <a:alphaModFix/>
          </a:blip>
          <a:srcRect b="0" l="0" r="0" t="0"/>
          <a:stretch/>
        </p:blipFill>
        <p:spPr>
          <a:xfrm>
            <a:off x="3405981" y="3227388"/>
            <a:ext cx="3119436" cy="3119436"/>
          </a:xfrm>
          <a:prstGeom prst="rect">
            <a:avLst/>
          </a:prstGeom>
          <a:noFill/>
          <a:ln>
            <a:noFill/>
          </a:ln>
        </p:spPr>
      </p:pic>
      <p:pic>
        <p:nvPicPr>
          <p:cNvPr descr="Woman" id="406" name="Google Shape;406;g105f775717a_0_1198"/>
          <p:cNvPicPr preferRelativeResize="0"/>
          <p:nvPr/>
        </p:nvPicPr>
        <p:blipFill rotWithShape="1">
          <a:blip r:embed="rId6">
            <a:alphaModFix/>
          </a:blip>
          <a:srcRect b="0" l="0" r="0" t="0"/>
          <a:stretch/>
        </p:blipFill>
        <p:spPr>
          <a:xfrm>
            <a:off x="5924551" y="3236912"/>
            <a:ext cx="3119436" cy="31194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06043e7e93_0_0"/>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13" name="Google Shape;413;g106043e7e93_0_0"/>
          <p:cNvSpPr txBox="1"/>
          <p:nvPr>
            <p:ph type="title"/>
          </p:nvPr>
        </p:nvSpPr>
        <p:spPr>
          <a:xfrm>
            <a:off x="1" y="956759"/>
            <a:ext cx="12192000" cy="7305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RCTs – how they help</a:t>
            </a:r>
            <a:endParaRPr/>
          </a:p>
        </p:txBody>
      </p:sp>
      <p:sp>
        <p:nvSpPr>
          <p:cNvPr id="414" name="Google Shape;414;g106043e7e93_0_0"/>
          <p:cNvSpPr txBox="1"/>
          <p:nvPr/>
        </p:nvSpPr>
        <p:spPr>
          <a:xfrm>
            <a:off x="933450" y="2144353"/>
            <a:ext cx="10325100" cy="4351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Randomisation </a:t>
            </a:r>
            <a:r>
              <a:rPr b="1" lang="en-GB" sz="2800">
                <a:solidFill>
                  <a:schemeClr val="accent1"/>
                </a:solidFill>
                <a:latin typeface="Arial"/>
                <a:ea typeface="Arial"/>
                <a:cs typeface="Arial"/>
                <a:sym typeface="Arial"/>
              </a:rPr>
              <a:t>does not aim</a:t>
            </a:r>
            <a:r>
              <a:rPr lang="en-GB" sz="2800">
                <a:solidFill>
                  <a:schemeClr val="accent1"/>
                </a:solidFill>
                <a:latin typeface="Arial"/>
                <a:ea typeface="Arial"/>
                <a:cs typeface="Arial"/>
                <a:sym typeface="Arial"/>
              </a:rPr>
              <a:t> </a:t>
            </a:r>
            <a:r>
              <a:rPr lang="en-GB" sz="2800">
                <a:solidFill>
                  <a:schemeClr val="dk1"/>
                </a:solidFill>
                <a:latin typeface="Arial"/>
                <a:ea typeface="Arial"/>
                <a:cs typeface="Arial"/>
                <a:sym typeface="Arial"/>
              </a:rPr>
              <a:t>to hold everything constant</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Arial"/>
                <a:ea typeface="Arial"/>
                <a:cs typeface="Arial"/>
                <a:sym typeface="Arial"/>
              </a:rPr>
              <a:t>Instead, we aim to balance the treated and control groups </a:t>
            </a:r>
            <a:r>
              <a:rPr b="1" lang="en-GB" sz="2800">
                <a:solidFill>
                  <a:schemeClr val="accent1"/>
                </a:solidFill>
                <a:latin typeface="Arial"/>
                <a:ea typeface="Arial"/>
                <a:cs typeface="Arial"/>
                <a:sym typeface="Arial"/>
              </a:rPr>
              <a:t>in expectation</a:t>
            </a:r>
            <a:r>
              <a:rPr lang="en-GB" sz="2800">
                <a:solidFill>
                  <a:schemeClr val="accent1"/>
                </a:solidFill>
                <a:latin typeface="Arial"/>
                <a:ea typeface="Arial"/>
                <a:cs typeface="Arial"/>
                <a:sym typeface="Arial"/>
              </a:rPr>
              <a:t> </a:t>
            </a:r>
            <a:r>
              <a:rPr lang="en-GB" sz="2800">
                <a:solidFill>
                  <a:schemeClr val="dk1"/>
                </a:solidFill>
                <a:latin typeface="Arial"/>
                <a:ea typeface="Arial"/>
                <a:cs typeface="Arial"/>
                <a:sym typeface="Arial"/>
              </a:rPr>
              <a:t>(i.e. on average). </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Arial"/>
                <a:ea typeface="Arial"/>
                <a:cs typeface="Arial"/>
                <a:sym typeface="Arial"/>
              </a:rPr>
              <a:t>In other words, although there may be no perfectly matched treated/control cases, on average, the groups are the same, and therefore we expect the same outcomes from the groups in the absence of treatment.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05f775717a_0_75"/>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04" name="Google Shape;104;g105f775717a_0_75"/>
          <p:cNvSpPr txBox="1"/>
          <p:nvPr>
            <p:ph type="title"/>
          </p:nvPr>
        </p:nvSpPr>
        <p:spPr>
          <a:xfrm>
            <a:off x="0" y="956748"/>
            <a:ext cx="12192000" cy="9858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000"/>
              <a:buFont typeface="Arial"/>
              <a:buNone/>
            </a:pPr>
            <a:r>
              <a:rPr lang="en-GB" sz="4000"/>
              <a:t>Introduction to TASO </a:t>
            </a:r>
            <a:endParaRPr/>
          </a:p>
        </p:txBody>
      </p:sp>
      <p:pic>
        <p:nvPicPr>
          <p:cNvPr id="105" name="Google Shape;105;g105f775717a_0_75"/>
          <p:cNvPicPr preferRelativeResize="0"/>
          <p:nvPr/>
        </p:nvPicPr>
        <p:blipFill rotWithShape="1">
          <a:blip r:embed="rId3">
            <a:alphaModFix/>
          </a:blip>
          <a:srcRect b="0" l="0" r="0" t="0"/>
          <a:stretch/>
        </p:blipFill>
        <p:spPr>
          <a:xfrm>
            <a:off x="689521" y="2306353"/>
            <a:ext cx="985838" cy="985838"/>
          </a:xfrm>
          <a:prstGeom prst="rect">
            <a:avLst/>
          </a:prstGeom>
          <a:noFill/>
          <a:ln>
            <a:noFill/>
          </a:ln>
        </p:spPr>
      </p:pic>
      <p:pic>
        <p:nvPicPr>
          <p:cNvPr id="106" name="Google Shape;106;g105f775717a_0_75"/>
          <p:cNvPicPr preferRelativeResize="0"/>
          <p:nvPr/>
        </p:nvPicPr>
        <p:blipFill rotWithShape="1">
          <a:blip r:embed="rId4">
            <a:alphaModFix/>
          </a:blip>
          <a:srcRect b="0" l="0" r="0" t="0"/>
          <a:stretch/>
        </p:blipFill>
        <p:spPr>
          <a:xfrm>
            <a:off x="820887" y="3269028"/>
            <a:ext cx="854473" cy="854473"/>
          </a:xfrm>
          <a:prstGeom prst="rect">
            <a:avLst/>
          </a:prstGeom>
          <a:noFill/>
          <a:ln>
            <a:noFill/>
          </a:ln>
        </p:spPr>
      </p:pic>
      <p:pic>
        <p:nvPicPr>
          <p:cNvPr id="107" name="Google Shape;107;g105f775717a_0_75"/>
          <p:cNvPicPr preferRelativeResize="0"/>
          <p:nvPr/>
        </p:nvPicPr>
        <p:blipFill rotWithShape="1">
          <a:blip r:embed="rId5">
            <a:alphaModFix/>
          </a:blip>
          <a:srcRect b="0" l="0" r="0" t="0"/>
          <a:stretch/>
        </p:blipFill>
        <p:spPr>
          <a:xfrm>
            <a:off x="820886" y="4274886"/>
            <a:ext cx="854473" cy="854473"/>
          </a:xfrm>
          <a:prstGeom prst="rect">
            <a:avLst/>
          </a:prstGeom>
          <a:noFill/>
          <a:ln>
            <a:noFill/>
          </a:ln>
        </p:spPr>
      </p:pic>
      <p:sp>
        <p:nvSpPr>
          <p:cNvPr id="108" name="Google Shape;108;g105f775717a_0_75"/>
          <p:cNvSpPr txBox="1"/>
          <p:nvPr/>
        </p:nvSpPr>
        <p:spPr>
          <a:xfrm>
            <a:off x="1842048" y="4501217"/>
            <a:ext cx="9844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An affiliate What Works Centre, and part of the UK Government’s What Works Movement.</a:t>
            </a:r>
            <a:endParaRPr b="0" i="0" sz="1400" u="none" cap="none" strike="noStrike">
              <a:solidFill>
                <a:srgbClr val="000000"/>
              </a:solidFill>
              <a:latin typeface="Arial"/>
              <a:ea typeface="Arial"/>
              <a:cs typeface="Arial"/>
              <a:sym typeface="Arial"/>
            </a:endParaRPr>
          </a:p>
        </p:txBody>
      </p:sp>
      <p:sp>
        <p:nvSpPr>
          <p:cNvPr id="109" name="Google Shape;109;g105f775717a_0_75"/>
          <p:cNvSpPr txBox="1"/>
          <p:nvPr/>
        </p:nvSpPr>
        <p:spPr>
          <a:xfrm>
            <a:off x="1789661" y="2491881"/>
            <a:ext cx="9896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Independent hub for higher education professionals to access research, toolkits, evaluation techniques and more to help widen participation and improve equality within the sector.</a:t>
            </a:r>
            <a:endParaRPr b="0" i="0" sz="1400" u="none" cap="none" strike="noStrike">
              <a:solidFill>
                <a:srgbClr val="000000"/>
              </a:solidFill>
              <a:latin typeface="Arial"/>
              <a:ea typeface="Arial"/>
              <a:cs typeface="Arial"/>
              <a:sym typeface="Arial"/>
            </a:endParaRPr>
          </a:p>
        </p:txBody>
      </p:sp>
      <p:sp>
        <p:nvSpPr>
          <p:cNvPr id="110" name="Google Shape;110;g105f775717a_0_75"/>
          <p:cNvSpPr txBox="1"/>
          <p:nvPr/>
        </p:nvSpPr>
        <p:spPr>
          <a:xfrm>
            <a:off x="1842048" y="3442045"/>
            <a:ext cx="9844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An independent charity, set up by a consortium of King’s College London, Nottingham Trent University and the Behavioural Insights Team.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https://static.thenounproject.com/png/2230320-200.png" id="111" name="Google Shape;111;g105f775717a_0_75"/>
          <p:cNvPicPr preferRelativeResize="0"/>
          <p:nvPr/>
        </p:nvPicPr>
        <p:blipFill rotWithShape="1">
          <a:blip r:embed="rId6">
            <a:alphaModFix/>
          </a:blip>
          <a:srcRect b="0" l="0" r="0" t="0"/>
          <a:stretch/>
        </p:blipFill>
        <p:spPr>
          <a:xfrm>
            <a:off x="948084" y="5351805"/>
            <a:ext cx="600075" cy="600075"/>
          </a:xfrm>
          <a:prstGeom prst="rect">
            <a:avLst/>
          </a:prstGeom>
          <a:noFill/>
          <a:ln>
            <a:noFill/>
          </a:ln>
        </p:spPr>
      </p:pic>
      <p:sp>
        <p:nvSpPr>
          <p:cNvPr id="112" name="Google Shape;112;g105f775717a_0_75"/>
          <p:cNvSpPr/>
          <p:nvPr/>
        </p:nvSpPr>
        <p:spPr>
          <a:xfrm>
            <a:off x="1842048" y="5418784"/>
            <a:ext cx="9844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Funded by the Office for Students from 2019 to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106043e7e93_0_69"/>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21" name="Google Shape;421;g106043e7e93_0_69"/>
          <p:cNvSpPr txBox="1"/>
          <p:nvPr>
            <p:ph type="title"/>
          </p:nvPr>
        </p:nvSpPr>
        <p:spPr>
          <a:xfrm>
            <a:off x="1" y="815554"/>
            <a:ext cx="12192000" cy="5418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fontScale="90000"/>
          </a:bodyPr>
          <a:lstStyle/>
          <a:p>
            <a:pPr indent="0" lvl="0" marL="631825" rtl="0" algn="l">
              <a:lnSpc>
                <a:spcPct val="90000"/>
              </a:lnSpc>
              <a:spcBef>
                <a:spcPts val="0"/>
              </a:spcBef>
              <a:spcAft>
                <a:spcPts val="0"/>
              </a:spcAft>
              <a:buClr>
                <a:schemeClr val="accent6"/>
              </a:buClr>
              <a:buSzPct val="100000"/>
              <a:buFont typeface="Arial"/>
              <a:buNone/>
            </a:pPr>
            <a:r>
              <a:rPr lang="en-GB"/>
              <a:t>RCTs – how they can help (cont.)</a:t>
            </a:r>
            <a:endParaRPr/>
          </a:p>
        </p:txBody>
      </p:sp>
      <p:sp>
        <p:nvSpPr>
          <p:cNvPr id="422" name="Google Shape;422;g106043e7e93_0_69"/>
          <p:cNvSpPr txBox="1"/>
          <p:nvPr/>
        </p:nvSpPr>
        <p:spPr>
          <a:xfrm>
            <a:off x="9178748" y="6727513"/>
            <a:ext cx="2743200" cy="225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2"/>
                </a:solidFill>
                <a:latin typeface="Arial"/>
                <a:ea typeface="Arial"/>
                <a:cs typeface="Arial"/>
                <a:sym typeface="Arial"/>
              </a:rPr>
              <a:t>‹#›</a:t>
            </a:fld>
            <a:endParaRPr sz="1200">
              <a:solidFill>
                <a:schemeClr val="dk2"/>
              </a:solidFill>
              <a:latin typeface="Arial"/>
              <a:ea typeface="Arial"/>
              <a:cs typeface="Arial"/>
              <a:sym typeface="Arial"/>
            </a:endParaRPr>
          </a:p>
        </p:txBody>
      </p:sp>
      <p:sp>
        <p:nvSpPr>
          <p:cNvPr id="423" name="Google Shape;423;g106043e7e93_0_69"/>
          <p:cNvSpPr/>
          <p:nvPr/>
        </p:nvSpPr>
        <p:spPr>
          <a:xfrm>
            <a:off x="1311771" y="2418581"/>
            <a:ext cx="3458100" cy="347460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4" name="Google Shape;424;g106043e7e93_0_69"/>
          <p:cNvSpPr/>
          <p:nvPr/>
        </p:nvSpPr>
        <p:spPr>
          <a:xfrm>
            <a:off x="5547416" y="1416559"/>
            <a:ext cx="2372700" cy="238410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5" name="Google Shape;425;g106043e7e93_0_69"/>
          <p:cNvSpPr/>
          <p:nvPr/>
        </p:nvSpPr>
        <p:spPr>
          <a:xfrm>
            <a:off x="5554197" y="4461051"/>
            <a:ext cx="2372700" cy="238410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26" name="Google Shape;426;g106043e7e93_0_69"/>
          <p:cNvCxnSpPr>
            <a:stCxn id="423" idx="6"/>
            <a:endCxn id="424" idx="2"/>
          </p:cNvCxnSpPr>
          <p:nvPr/>
        </p:nvCxnSpPr>
        <p:spPr>
          <a:xfrm flipH="1" rot="10800000">
            <a:off x="4769871" y="2608481"/>
            <a:ext cx="777600" cy="1547400"/>
          </a:xfrm>
          <a:prstGeom prst="bentConnector3">
            <a:avLst>
              <a:gd fmla="val 50000" name="adj1"/>
            </a:avLst>
          </a:prstGeom>
          <a:noFill/>
          <a:ln cap="flat" cmpd="sng" w="9525">
            <a:solidFill>
              <a:schemeClr val="lt2"/>
            </a:solidFill>
            <a:prstDash val="solid"/>
            <a:miter lim="800000"/>
            <a:headEnd len="sm" w="sm" type="none"/>
            <a:tailEnd len="med" w="med" type="triangle"/>
          </a:ln>
        </p:spPr>
      </p:cxnSp>
      <p:cxnSp>
        <p:nvCxnSpPr>
          <p:cNvPr id="427" name="Google Shape;427;g106043e7e93_0_69"/>
          <p:cNvCxnSpPr>
            <a:stCxn id="423" idx="6"/>
            <a:endCxn id="425" idx="2"/>
          </p:cNvCxnSpPr>
          <p:nvPr/>
        </p:nvCxnSpPr>
        <p:spPr>
          <a:xfrm>
            <a:off x="4769871" y="4155881"/>
            <a:ext cx="784200" cy="1497300"/>
          </a:xfrm>
          <a:prstGeom prst="bentConnector3">
            <a:avLst>
              <a:gd fmla="val 50008" name="adj1"/>
            </a:avLst>
          </a:prstGeom>
          <a:noFill/>
          <a:ln cap="flat" cmpd="sng" w="9525">
            <a:solidFill>
              <a:schemeClr val="lt2"/>
            </a:solidFill>
            <a:prstDash val="solid"/>
            <a:miter lim="800000"/>
            <a:headEnd len="sm" w="sm" type="none"/>
            <a:tailEnd len="med" w="med" type="triangle"/>
          </a:ln>
        </p:spPr>
      </p:cxnSp>
      <p:pic>
        <p:nvPicPr>
          <p:cNvPr descr="Man" id="428" name="Google Shape;428;g106043e7e93_0_69"/>
          <p:cNvPicPr preferRelativeResize="0"/>
          <p:nvPr/>
        </p:nvPicPr>
        <p:blipFill rotWithShape="1">
          <a:blip r:embed="rId3">
            <a:alphaModFix/>
          </a:blip>
          <a:srcRect b="0" l="0" r="0" t="0"/>
          <a:stretch/>
        </p:blipFill>
        <p:spPr>
          <a:xfrm>
            <a:off x="1795450" y="2467906"/>
            <a:ext cx="914400" cy="914400"/>
          </a:xfrm>
          <a:prstGeom prst="rect">
            <a:avLst/>
          </a:prstGeom>
          <a:noFill/>
          <a:ln>
            <a:noFill/>
          </a:ln>
        </p:spPr>
      </p:pic>
      <p:pic>
        <p:nvPicPr>
          <p:cNvPr descr="Woman" id="429" name="Google Shape;429;g106043e7e93_0_69"/>
          <p:cNvPicPr preferRelativeResize="0"/>
          <p:nvPr/>
        </p:nvPicPr>
        <p:blipFill rotWithShape="1">
          <a:blip r:embed="rId4">
            <a:alphaModFix/>
          </a:blip>
          <a:srcRect b="0" l="0" r="0" t="0"/>
          <a:stretch/>
        </p:blipFill>
        <p:spPr>
          <a:xfrm>
            <a:off x="1311771" y="2925106"/>
            <a:ext cx="914400" cy="914400"/>
          </a:xfrm>
          <a:prstGeom prst="rect">
            <a:avLst/>
          </a:prstGeom>
          <a:noFill/>
          <a:ln>
            <a:noFill/>
          </a:ln>
        </p:spPr>
      </p:pic>
      <p:pic>
        <p:nvPicPr>
          <p:cNvPr descr="Man" id="430" name="Google Shape;430;g106043e7e93_0_69"/>
          <p:cNvPicPr preferRelativeResize="0"/>
          <p:nvPr/>
        </p:nvPicPr>
        <p:blipFill rotWithShape="1">
          <a:blip r:embed="rId5">
            <a:alphaModFix/>
          </a:blip>
          <a:srcRect b="0" l="0" r="0" t="0"/>
          <a:stretch/>
        </p:blipFill>
        <p:spPr>
          <a:xfrm>
            <a:off x="2319590" y="2433295"/>
            <a:ext cx="914400" cy="914400"/>
          </a:xfrm>
          <a:prstGeom prst="rect">
            <a:avLst/>
          </a:prstGeom>
          <a:noFill/>
          <a:ln>
            <a:noFill/>
          </a:ln>
        </p:spPr>
      </p:pic>
      <p:pic>
        <p:nvPicPr>
          <p:cNvPr descr="Woman" id="431" name="Google Shape;431;g106043e7e93_0_69"/>
          <p:cNvPicPr preferRelativeResize="0"/>
          <p:nvPr/>
        </p:nvPicPr>
        <p:blipFill rotWithShape="1">
          <a:blip r:embed="rId6">
            <a:alphaModFix/>
          </a:blip>
          <a:srcRect b="0" l="0" r="0" t="0"/>
          <a:stretch/>
        </p:blipFill>
        <p:spPr>
          <a:xfrm>
            <a:off x="1876876" y="3403526"/>
            <a:ext cx="914400" cy="914400"/>
          </a:xfrm>
          <a:prstGeom prst="rect">
            <a:avLst/>
          </a:prstGeom>
          <a:noFill/>
          <a:ln>
            <a:noFill/>
          </a:ln>
        </p:spPr>
      </p:pic>
      <p:pic>
        <p:nvPicPr>
          <p:cNvPr descr="Man" id="432" name="Google Shape;432;g106043e7e93_0_69"/>
          <p:cNvPicPr preferRelativeResize="0"/>
          <p:nvPr/>
        </p:nvPicPr>
        <p:blipFill rotWithShape="1">
          <a:blip r:embed="rId7">
            <a:alphaModFix/>
          </a:blip>
          <a:srcRect b="0" l="0" r="0" t="0"/>
          <a:stretch/>
        </p:blipFill>
        <p:spPr>
          <a:xfrm>
            <a:off x="2960619" y="2306014"/>
            <a:ext cx="914400" cy="914400"/>
          </a:xfrm>
          <a:prstGeom prst="rect">
            <a:avLst/>
          </a:prstGeom>
          <a:noFill/>
          <a:ln>
            <a:noFill/>
          </a:ln>
        </p:spPr>
      </p:pic>
      <p:pic>
        <p:nvPicPr>
          <p:cNvPr descr="Woman" id="433" name="Google Shape;433;g106043e7e93_0_69"/>
          <p:cNvPicPr preferRelativeResize="0"/>
          <p:nvPr/>
        </p:nvPicPr>
        <p:blipFill rotWithShape="1">
          <a:blip r:embed="rId8">
            <a:alphaModFix/>
          </a:blip>
          <a:srcRect b="0" l="0" r="0" t="0"/>
          <a:stretch/>
        </p:blipFill>
        <p:spPr>
          <a:xfrm>
            <a:off x="1411286" y="3659138"/>
            <a:ext cx="914400" cy="914400"/>
          </a:xfrm>
          <a:prstGeom prst="rect">
            <a:avLst/>
          </a:prstGeom>
          <a:noFill/>
          <a:ln>
            <a:noFill/>
          </a:ln>
        </p:spPr>
      </p:pic>
      <p:pic>
        <p:nvPicPr>
          <p:cNvPr descr="Man" id="434" name="Google Shape;434;g106043e7e93_0_69"/>
          <p:cNvPicPr preferRelativeResize="0"/>
          <p:nvPr/>
        </p:nvPicPr>
        <p:blipFill rotWithShape="1">
          <a:blip r:embed="rId9">
            <a:alphaModFix/>
          </a:blip>
          <a:srcRect b="0" l="0" r="0" t="0"/>
          <a:stretch/>
        </p:blipFill>
        <p:spPr>
          <a:xfrm>
            <a:off x="2977858" y="3165679"/>
            <a:ext cx="914400" cy="914400"/>
          </a:xfrm>
          <a:prstGeom prst="rect">
            <a:avLst/>
          </a:prstGeom>
          <a:noFill/>
          <a:ln>
            <a:noFill/>
          </a:ln>
        </p:spPr>
      </p:pic>
      <p:pic>
        <p:nvPicPr>
          <p:cNvPr descr="Woman" id="435" name="Google Shape;435;g106043e7e93_0_69"/>
          <p:cNvPicPr preferRelativeResize="0"/>
          <p:nvPr/>
        </p:nvPicPr>
        <p:blipFill rotWithShape="1">
          <a:blip r:embed="rId10">
            <a:alphaModFix/>
          </a:blip>
          <a:srcRect b="0" l="0" r="0" t="0"/>
          <a:stretch/>
        </p:blipFill>
        <p:spPr>
          <a:xfrm>
            <a:off x="2422289" y="3438137"/>
            <a:ext cx="914400" cy="914400"/>
          </a:xfrm>
          <a:prstGeom prst="rect">
            <a:avLst/>
          </a:prstGeom>
          <a:noFill/>
          <a:ln>
            <a:noFill/>
          </a:ln>
        </p:spPr>
      </p:pic>
      <p:pic>
        <p:nvPicPr>
          <p:cNvPr descr="Man" id="436" name="Google Shape;436;g106043e7e93_0_69"/>
          <p:cNvPicPr preferRelativeResize="0"/>
          <p:nvPr/>
        </p:nvPicPr>
        <p:blipFill rotWithShape="1">
          <a:blip r:embed="rId11">
            <a:alphaModFix/>
          </a:blip>
          <a:srcRect b="0" l="0" r="0" t="0"/>
          <a:stretch/>
        </p:blipFill>
        <p:spPr>
          <a:xfrm>
            <a:off x="3720931" y="2886383"/>
            <a:ext cx="914400" cy="914400"/>
          </a:xfrm>
          <a:prstGeom prst="rect">
            <a:avLst/>
          </a:prstGeom>
          <a:noFill/>
          <a:ln>
            <a:noFill/>
          </a:ln>
        </p:spPr>
      </p:pic>
      <p:pic>
        <p:nvPicPr>
          <p:cNvPr descr="Woman" id="437" name="Google Shape;437;g106043e7e93_0_69"/>
          <p:cNvPicPr preferRelativeResize="0"/>
          <p:nvPr/>
        </p:nvPicPr>
        <p:blipFill rotWithShape="1">
          <a:blip r:embed="rId12">
            <a:alphaModFix/>
          </a:blip>
          <a:srcRect b="0" l="0" r="0" t="0"/>
          <a:stretch/>
        </p:blipFill>
        <p:spPr>
          <a:xfrm>
            <a:off x="3935980" y="3830023"/>
            <a:ext cx="914400" cy="914400"/>
          </a:xfrm>
          <a:prstGeom prst="rect">
            <a:avLst/>
          </a:prstGeom>
          <a:noFill/>
          <a:ln>
            <a:noFill/>
          </a:ln>
        </p:spPr>
      </p:pic>
      <p:pic>
        <p:nvPicPr>
          <p:cNvPr descr="Man" id="438" name="Google Shape;438;g106043e7e93_0_69"/>
          <p:cNvPicPr preferRelativeResize="0"/>
          <p:nvPr/>
        </p:nvPicPr>
        <p:blipFill rotWithShape="1">
          <a:blip r:embed="rId13">
            <a:alphaModFix/>
          </a:blip>
          <a:srcRect b="0" l="0" r="0" t="0"/>
          <a:stretch/>
        </p:blipFill>
        <p:spPr>
          <a:xfrm>
            <a:off x="3453329" y="3618021"/>
            <a:ext cx="914400" cy="914400"/>
          </a:xfrm>
          <a:prstGeom prst="rect">
            <a:avLst/>
          </a:prstGeom>
          <a:noFill/>
          <a:ln>
            <a:noFill/>
          </a:ln>
        </p:spPr>
      </p:pic>
      <p:pic>
        <p:nvPicPr>
          <p:cNvPr descr="Woman" id="439" name="Google Shape;439;g106043e7e93_0_69"/>
          <p:cNvPicPr preferRelativeResize="0"/>
          <p:nvPr/>
        </p:nvPicPr>
        <p:blipFill rotWithShape="1">
          <a:blip r:embed="rId14">
            <a:alphaModFix/>
          </a:blip>
          <a:srcRect b="0" l="0" r="0" t="0"/>
          <a:stretch/>
        </p:blipFill>
        <p:spPr>
          <a:xfrm>
            <a:off x="2299491" y="4164279"/>
            <a:ext cx="914400" cy="914400"/>
          </a:xfrm>
          <a:prstGeom prst="rect">
            <a:avLst/>
          </a:prstGeom>
          <a:noFill/>
          <a:ln>
            <a:noFill/>
          </a:ln>
        </p:spPr>
      </p:pic>
      <p:pic>
        <p:nvPicPr>
          <p:cNvPr descr="Man" id="440" name="Google Shape;440;g106043e7e93_0_69"/>
          <p:cNvPicPr preferRelativeResize="0"/>
          <p:nvPr/>
        </p:nvPicPr>
        <p:blipFill rotWithShape="1">
          <a:blip r:embed="rId15">
            <a:alphaModFix/>
          </a:blip>
          <a:srcRect b="0" l="0" r="0" t="0"/>
          <a:stretch/>
        </p:blipFill>
        <p:spPr>
          <a:xfrm>
            <a:off x="2915615" y="4053467"/>
            <a:ext cx="914400" cy="914400"/>
          </a:xfrm>
          <a:prstGeom prst="rect">
            <a:avLst/>
          </a:prstGeom>
          <a:noFill/>
          <a:ln>
            <a:noFill/>
          </a:ln>
        </p:spPr>
      </p:pic>
      <p:pic>
        <p:nvPicPr>
          <p:cNvPr descr="Woman" id="441" name="Google Shape;441;g106043e7e93_0_69"/>
          <p:cNvPicPr preferRelativeResize="0"/>
          <p:nvPr/>
        </p:nvPicPr>
        <p:blipFill rotWithShape="1">
          <a:blip r:embed="rId16">
            <a:alphaModFix/>
          </a:blip>
          <a:srcRect b="0" l="0" r="0" t="0"/>
          <a:stretch/>
        </p:blipFill>
        <p:spPr>
          <a:xfrm>
            <a:off x="2539764" y="4905513"/>
            <a:ext cx="914400" cy="914400"/>
          </a:xfrm>
          <a:prstGeom prst="rect">
            <a:avLst/>
          </a:prstGeom>
          <a:noFill/>
          <a:ln>
            <a:noFill/>
          </a:ln>
        </p:spPr>
      </p:pic>
      <p:pic>
        <p:nvPicPr>
          <p:cNvPr descr="Man" id="442" name="Google Shape;442;g106043e7e93_0_69"/>
          <p:cNvPicPr preferRelativeResize="0"/>
          <p:nvPr/>
        </p:nvPicPr>
        <p:blipFill rotWithShape="1">
          <a:blip r:embed="rId17">
            <a:alphaModFix/>
          </a:blip>
          <a:srcRect b="0" l="0" r="0" t="0"/>
          <a:stretch/>
        </p:blipFill>
        <p:spPr>
          <a:xfrm>
            <a:off x="3497154" y="4505016"/>
            <a:ext cx="914400" cy="914400"/>
          </a:xfrm>
          <a:prstGeom prst="rect">
            <a:avLst/>
          </a:prstGeom>
          <a:noFill/>
          <a:ln>
            <a:noFill/>
          </a:ln>
        </p:spPr>
      </p:pic>
      <p:pic>
        <p:nvPicPr>
          <p:cNvPr descr="Woman" id="443" name="Google Shape;443;g106043e7e93_0_69"/>
          <p:cNvPicPr preferRelativeResize="0"/>
          <p:nvPr/>
        </p:nvPicPr>
        <p:blipFill rotWithShape="1">
          <a:blip r:embed="rId18">
            <a:alphaModFix/>
          </a:blip>
          <a:srcRect b="0" l="0" r="0" t="0"/>
          <a:stretch/>
        </p:blipFill>
        <p:spPr>
          <a:xfrm>
            <a:off x="957942" y="3827505"/>
            <a:ext cx="914400" cy="914400"/>
          </a:xfrm>
          <a:prstGeom prst="rect">
            <a:avLst/>
          </a:prstGeom>
          <a:noFill/>
          <a:ln>
            <a:noFill/>
          </a:ln>
        </p:spPr>
      </p:pic>
      <p:pic>
        <p:nvPicPr>
          <p:cNvPr descr="Man" id="444" name="Google Shape;444;g106043e7e93_0_69"/>
          <p:cNvPicPr preferRelativeResize="0"/>
          <p:nvPr/>
        </p:nvPicPr>
        <p:blipFill rotWithShape="1">
          <a:blip r:embed="rId19">
            <a:alphaModFix/>
          </a:blip>
          <a:srcRect b="0" l="0" r="0" t="0"/>
          <a:stretch/>
        </p:blipFill>
        <p:spPr>
          <a:xfrm>
            <a:off x="3070582" y="4849682"/>
            <a:ext cx="914400" cy="914400"/>
          </a:xfrm>
          <a:prstGeom prst="rect">
            <a:avLst/>
          </a:prstGeom>
          <a:noFill/>
          <a:ln>
            <a:noFill/>
          </a:ln>
        </p:spPr>
      </p:pic>
      <p:pic>
        <p:nvPicPr>
          <p:cNvPr descr="Man" id="445" name="Google Shape;445;g106043e7e93_0_69"/>
          <p:cNvPicPr preferRelativeResize="0"/>
          <p:nvPr/>
        </p:nvPicPr>
        <p:blipFill rotWithShape="1">
          <a:blip r:embed="rId20">
            <a:alphaModFix/>
          </a:blip>
          <a:srcRect b="0" l="0" r="0" t="0"/>
          <a:stretch/>
        </p:blipFill>
        <p:spPr>
          <a:xfrm>
            <a:off x="1732658" y="4268394"/>
            <a:ext cx="914400" cy="914400"/>
          </a:xfrm>
          <a:prstGeom prst="rect">
            <a:avLst/>
          </a:prstGeom>
          <a:noFill/>
          <a:ln>
            <a:noFill/>
          </a:ln>
        </p:spPr>
      </p:pic>
      <p:pic>
        <p:nvPicPr>
          <p:cNvPr descr="Woman" id="446" name="Google Shape;446;g106043e7e93_0_69"/>
          <p:cNvPicPr preferRelativeResize="0"/>
          <p:nvPr/>
        </p:nvPicPr>
        <p:blipFill rotWithShape="1">
          <a:blip r:embed="rId21">
            <a:alphaModFix/>
          </a:blip>
          <a:srcRect b="0" l="0" r="0" t="0"/>
          <a:stretch/>
        </p:blipFill>
        <p:spPr>
          <a:xfrm>
            <a:off x="1285292" y="4587887"/>
            <a:ext cx="914400" cy="914400"/>
          </a:xfrm>
          <a:prstGeom prst="rect">
            <a:avLst/>
          </a:prstGeom>
          <a:noFill/>
          <a:ln>
            <a:noFill/>
          </a:ln>
        </p:spPr>
      </p:pic>
      <p:pic>
        <p:nvPicPr>
          <p:cNvPr descr="Woman" id="447" name="Google Shape;447;g106043e7e93_0_69"/>
          <p:cNvPicPr preferRelativeResize="0"/>
          <p:nvPr/>
        </p:nvPicPr>
        <p:blipFill rotWithShape="1">
          <a:blip r:embed="rId22">
            <a:alphaModFix/>
          </a:blip>
          <a:srcRect b="0" l="0" r="0" t="0"/>
          <a:stretch/>
        </p:blipFill>
        <p:spPr>
          <a:xfrm>
            <a:off x="1829051" y="4849682"/>
            <a:ext cx="914400" cy="914400"/>
          </a:xfrm>
          <a:prstGeom prst="rect">
            <a:avLst/>
          </a:prstGeom>
          <a:noFill/>
          <a:ln>
            <a:noFill/>
          </a:ln>
        </p:spPr>
      </p:pic>
      <p:sp>
        <p:nvSpPr>
          <p:cNvPr id="448" name="Google Shape;448;g106043e7e93_0_69"/>
          <p:cNvSpPr txBox="1"/>
          <p:nvPr/>
        </p:nvSpPr>
        <p:spPr>
          <a:xfrm>
            <a:off x="3875019" y="1751185"/>
            <a:ext cx="1575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Treatment</a:t>
            </a:r>
            <a:endParaRPr/>
          </a:p>
        </p:txBody>
      </p:sp>
      <p:sp>
        <p:nvSpPr>
          <p:cNvPr id="449" name="Google Shape;449;g106043e7e93_0_69"/>
          <p:cNvSpPr txBox="1"/>
          <p:nvPr/>
        </p:nvSpPr>
        <p:spPr>
          <a:xfrm>
            <a:off x="4034246" y="6055175"/>
            <a:ext cx="1575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Control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106043e7e93_0_169"/>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56" name="Google Shape;456;g106043e7e93_0_169"/>
          <p:cNvSpPr txBox="1"/>
          <p:nvPr>
            <p:ph type="title"/>
          </p:nvPr>
        </p:nvSpPr>
        <p:spPr>
          <a:xfrm>
            <a:off x="1" y="815554"/>
            <a:ext cx="12192000" cy="5418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fontScale="90000"/>
          </a:bodyPr>
          <a:lstStyle/>
          <a:p>
            <a:pPr indent="0" lvl="0" marL="631825" rtl="0" algn="l">
              <a:lnSpc>
                <a:spcPct val="90000"/>
              </a:lnSpc>
              <a:spcBef>
                <a:spcPts val="0"/>
              </a:spcBef>
              <a:spcAft>
                <a:spcPts val="0"/>
              </a:spcAft>
              <a:buClr>
                <a:schemeClr val="accent6"/>
              </a:buClr>
              <a:buSzPct val="100000"/>
              <a:buFont typeface="Arial"/>
              <a:buNone/>
            </a:pPr>
            <a:r>
              <a:rPr lang="en-GB"/>
              <a:t>RCTs – how they can help (cont.)</a:t>
            </a:r>
            <a:endParaRPr/>
          </a:p>
        </p:txBody>
      </p:sp>
      <p:sp>
        <p:nvSpPr>
          <p:cNvPr id="457" name="Google Shape;457;g106043e7e93_0_169"/>
          <p:cNvSpPr txBox="1"/>
          <p:nvPr/>
        </p:nvSpPr>
        <p:spPr>
          <a:xfrm>
            <a:off x="9178748" y="6727513"/>
            <a:ext cx="2743200" cy="225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2"/>
                </a:solidFill>
                <a:latin typeface="Arial"/>
                <a:ea typeface="Arial"/>
                <a:cs typeface="Arial"/>
                <a:sym typeface="Arial"/>
              </a:rPr>
              <a:t>‹#›</a:t>
            </a:fld>
            <a:endParaRPr sz="1200">
              <a:solidFill>
                <a:schemeClr val="dk2"/>
              </a:solidFill>
              <a:latin typeface="Arial"/>
              <a:ea typeface="Arial"/>
              <a:cs typeface="Arial"/>
              <a:sym typeface="Arial"/>
            </a:endParaRPr>
          </a:p>
        </p:txBody>
      </p:sp>
      <p:sp>
        <p:nvSpPr>
          <p:cNvPr id="458" name="Google Shape;458;g106043e7e93_0_169"/>
          <p:cNvSpPr/>
          <p:nvPr/>
        </p:nvSpPr>
        <p:spPr>
          <a:xfrm>
            <a:off x="1311771" y="2418581"/>
            <a:ext cx="3458100" cy="347460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9" name="Google Shape;459;g106043e7e93_0_169"/>
          <p:cNvSpPr/>
          <p:nvPr/>
        </p:nvSpPr>
        <p:spPr>
          <a:xfrm>
            <a:off x="5547416" y="1416559"/>
            <a:ext cx="2372700" cy="238410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0" name="Google Shape;460;g106043e7e93_0_169"/>
          <p:cNvSpPr/>
          <p:nvPr/>
        </p:nvSpPr>
        <p:spPr>
          <a:xfrm>
            <a:off x="5554197" y="4461051"/>
            <a:ext cx="2372700" cy="238410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61" name="Google Shape;461;g106043e7e93_0_169"/>
          <p:cNvCxnSpPr>
            <a:stCxn id="458" idx="6"/>
            <a:endCxn id="459" idx="2"/>
          </p:cNvCxnSpPr>
          <p:nvPr/>
        </p:nvCxnSpPr>
        <p:spPr>
          <a:xfrm flipH="1" rot="10800000">
            <a:off x="4769871" y="2608481"/>
            <a:ext cx="777600" cy="1547400"/>
          </a:xfrm>
          <a:prstGeom prst="bentConnector3">
            <a:avLst>
              <a:gd fmla="val 50000" name="adj1"/>
            </a:avLst>
          </a:prstGeom>
          <a:noFill/>
          <a:ln cap="flat" cmpd="sng" w="9525">
            <a:solidFill>
              <a:schemeClr val="lt2"/>
            </a:solidFill>
            <a:prstDash val="solid"/>
            <a:miter lim="800000"/>
            <a:headEnd len="sm" w="sm" type="none"/>
            <a:tailEnd len="med" w="med" type="triangle"/>
          </a:ln>
        </p:spPr>
      </p:cxnSp>
      <p:cxnSp>
        <p:nvCxnSpPr>
          <p:cNvPr id="462" name="Google Shape;462;g106043e7e93_0_169"/>
          <p:cNvCxnSpPr>
            <a:stCxn id="458" idx="6"/>
            <a:endCxn id="460" idx="2"/>
          </p:cNvCxnSpPr>
          <p:nvPr/>
        </p:nvCxnSpPr>
        <p:spPr>
          <a:xfrm>
            <a:off x="4769871" y="4155881"/>
            <a:ext cx="784200" cy="1497300"/>
          </a:xfrm>
          <a:prstGeom prst="bentConnector3">
            <a:avLst>
              <a:gd fmla="val 50008" name="adj1"/>
            </a:avLst>
          </a:prstGeom>
          <a:noFill/>
          <a:ln cap="flat" cmpd="sng" w="9525">
            <a:solidFill>
              <a:schemeClr val="lt2"/>
            </a:solidFill>
            <a:prstDash val="solid"/>
            <a:miter lim="800000"/>
            <a:headEnd len="sm" w="sm" type="none"/>
            <a:tailEnd len="med" w="med" type="triangle"/>
          </a:ln>
        </p:spPr>
      </p:cxnSp>
      <p:pic>
        <p:nvPicPr>
          <p:cNvPr descr="Man" id="463" name="Google Shape;463;g106043e7e93_0_169"/>
          <p:cNvPicPr preferRelativeResize="0"/>
          <p:nvPr/>
        </p:nvPicPr>
        <p:blipFill rotWithShape="1">
          <a:blip r:embed="rId3">
            <a:alphaModFix/>
          </a:blip>
          <a:srcRect b="0" l="0" r="0" t="0"/>
          <a:stretch/>
        </p:blipFill>
        <p:spPr>
          <a:xfrm>
            <a:off x="6677150" y="2665581"/>
            <a:ext cx="914400" cy="914400"/>
          </a:xfrm>
          <a:prstGeom prst="rect">
            <a:avLst/>
          </a:prstGeom>
          <a:noFill/>
          <a:ln>
            <a:noFill/>
          </a:ln>
        </p:spPr>
      </p:pic>
      <p:sp>
        <p:nvSpPr>
          <p:cNvPr id="464" name="Google Shape;464;g106043e7e93_0_169"/>
          <p:cNvSpPr/>
          <p:nvPr/>
        </p:nvSpPr>
        <p:spPr>
          <a:xfrm>
            <a:off x="8305715" y="1975821"/>
            <a:ext cx="1399500" cy="1265700"/>
          </a:xfrm>
          <a:prstGeom prst="rightArrow">
            <a:avLst>
              <a:gd fmla="val 5000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g106043e7e93_0_169"/>
          <p:cNvSpPr/>
          <p:nvPr/>
        </p:nvSpPr>
        <p:spPr>
          <a:xfrm>
            <a:off x="8312496" y="5020313"/>
            <a:ext cx="1399500" cy="1265700"/>
          </a:xfrm>
          <a:prstGeom prst="rightArrow">
            <a:avLst>
              <a:gd fmla="val 5000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6" name="Google Shape;466;g106043e7e93_0_169"/>
          <p:cNvSpPr txBox="1"/>
          <p:nvPr/>
        </p:nvSpPr>
        <p:spPr>
          <a:xfrm>
            <a:off x="9889391" y="2131617"/>
            <a:ext cx="209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Balanced Group 1</a:t>
            </a:r>
            <a:endParaRPr/>
          </a:p>
        </p:txBody>
      </p:sp>
      <p:sp>
        <p:nvSpPr>
          <p:cNvPr id="467" name="Google Shape;467;g106043e7e93_0_169"/>
          <p:cNvSpPr txBox="1"/>
          <p:nvPr/>
        </p:nvSpPr>
        <p:spPr>
          <a:xfrm>
            <a:off x="9889391" y="5176109"/>
            <a:ext cx="209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Arial"/>
                <a:ea typeface="Arial"/>
                <a:cs typeface="Arial"/>
                <a:sym typeface="Arial"/>
              </a:rPr>
              <a:t>Balanced Group 2</a:t>
            </a:r>
            <a:endParaRPr/>
          </a:p>
        </p:txBody>
      </p:sp>
      <p:pic>
        <p:nvPicPr>
          <p:cNvPr descr="Man" id="468" name="Google Shape;468;g106043e7e93_0_169"/>
          <p:cNvPicPr preferRelativeResize="0"/>
          <p:nvPr/>
        </p:nvPicPr>
        <p:blipFill rotWithShape="1">
          <a:blip r:embed="rId4">
            <a:alphaModFix/>
          </a:blip>
          <a:srcRect b="0" l="0" r="0" t="0"/>
          <a:stretch/>
        </p:blipFill>
        <p:spPr>
          <a:xfrm>
            <a:off x="6155840" y="2523720"/>
            <a:ext cx="914400" cy="914400"/>
          </a:xfrm>
          <a:prstGeom prst="rect">
            <a:avLst/>
          </a:prstGeom>
          <a:noFill/>
          <a:ln>
            <a:noFill/>
          </a:ln>
        </p:spPr>
      </p:pic>
      <p:pic>
        <p:nvPicPr>
          <p:cNvPr descr="Man" id="469" name="Google Shape;469;g106043e7e93_0_169"/>
          <p:cNvPicPr preferRelativeResize="0"/>
          <p:nvPr/>
        </p:nvPicPr>
        <p:blipFill rotWithShape="1">
          <a:blip r:embed="rId5">
            <a:alphaModFix/>
          </a:blip>
          <a:srcRect b="0" l="0" r="0" t="0"/>
          <a:stretch/>
        </p:blipFill>
        <p:spPr>
          <a:xfrm>
            <a:off x="5638794" y="1751164"/>
            <a:ext cx="914400" cy="914400"/>
          </a:xfrm>
          <a:prstGeom prst="rect">
            <a:avLst/>
          </a:prstGeom>
          <a:noFill/>
          <a:ln>
            <a:noFill/>
          </a:ln>
        </p:spPr>
      </p:pic>
      <p:pic>
        <p:nvPicPr>
          <p:cNvPr descr="Man" id="470" name="Google Shape;470;g106043e7e93_0_169"/>
          <p:cNvPicPr preferRelativeResize="0"/>
          <p:nvPr/>
        </p:nvPicPr>
        <p:blipFill rotWithShape="1">
          <a:blip r:embed="rId6">
            <a:alphaModFix/>
          </a:blip>
          <a:srcRect b="0" l="0" r="0" t="0"/>
          <a:stretch/>
        </p:blipFill>
        <p:spPr>
          <a:xfrm>
            <a:off x="7051783" y="2306029"/>
            <a:ext cx="914400" cy="914400"/>
          </a:xfrm>
          <a:prstGeom prst="rect">
            <a:avLst/>
          </a:prstGeom>
          <a:noFill/>
          <a:ln>
            <a:noFill/>
          </a:ln>
        </p:spPr>
      </p:pic>
      <p:pic>
        <p:nvPicPr>
          <p:cNvPr descr="Woman" id="471" name="Google Shape;471;g106043e7e93_0_169"/>
          <p:cNvPicPr preferRelativeResize="0"/>
          <p:nvPr/>
        </p:nvPicPr>
        <p:blipFill rotWithShape="1">
          <a:blip r:embed="rId7">
            <a:alphaModFix/>
          </a:blip>
          <a:srcRect b="0" l="0" r="0" t="0"/>
          <a:stretch/>
        </p:blipFill>
        <p:spPr>
          <a:xfrm>
            <a:off x="6741064" y="1639912"/>
            <a:ext cx="914400" cy="914400"/>
          </a:xfrm>
          <a:prstGeom prst="rect">
            <a:avLst/>
          </a:prstGeom>
          <a:noFill/>
          <a:ln>
            <a:noFill/>
          </a:ln>
        </p:spPr>
      </p:pic>
      <p:pic>
        <p:nvPicPr>
          <p:cNvPr descr="Man" id="472" name="Google Shape;472;g106043e7e93_0_169"/>
          <p:cNvPicPr preferRelativeResize="0"/>
          <p:nvPr/>
        </p:nvPicPr>
        <p:blipFill rotWithShape="1">
          <a:blip r:embed="rId8">
            <a:alphaModFix/>
          </a:blip>
          <a:srcRect b="0" l="0" r="0" t="0"/>
          <a:stretch/>
        </p:blipFill>
        <p:spPr>
          <a:xfrm>
            <a:off x="6283356" y="1524833"/>
            <a:ext cx="914400" cy="914400"/>
          </a:xfrm>
          <a:prstGeom prst="rect">
            <a:avLst/>
          </a:prstGeom>
          <a:noFill/>
          <a:ln>
            <a:noFill/>
          </a:ln>
        </p:spPr>
      </p:pic>
      <p:pic>
        <p:nvPicPr>
          <p:cNvPr descr="Woman" id="473" name="Google Shape;473;g106043e7e93_0_169"/>
          <p:cNvPicPr preferRelativeResize="0"/>
          <p:nvPr/>
        </p:nvPicPr>
        <p:blipFill rotWithShape="1">
          <a:blip r:embed="rId9">
            <a:alphaModFix/>
          </a:blip>
          <a:srcRect b="0" l="0" r="0" t="0"/>
          <a:stretch/>
        </p:blipFill>
        <p:spPr>
          <a:xfrm>
            <a:off x="6155843" y="4604498"/>
            <a:ext cx="914400" cy="914400"/>
          </a:xfrm>
          <a:prstGeom prst="rect">
            <a:avLst/>
          </a:prstGeom>
          <a:noFill/>
          <a:ln>
            <a:noFill/>
          </a:ln>
        </p:spPr>
      </p:pic>
      <p:pic>
        <p:nvPicPr>
          <p:cNvPr descr="Man" id="474" name="Google Shape;474;g106043e7e93_0_169"/>
          <p:cNvPicPr preferRelativeResize="0"/>
          <p:nvPr/>
        </p:nvPicPr>
        <p:blipFill rotWithShape="1">
          <a:blip r:embed="rId10">
            <a:alphaModFix/>
          </a:blip>
          <a:srcRect b="0" l="0" r="0" t="0"/>
          <a:stretch/>
        </p:blipFill>
        <p:spPr>
          <a:xfrm>
            <a:off x="5842429" y="2306021"/>
            <a:ext cx="914400" cy="914400"/>
          </a:xfrm>
          <a:prstGeom prst="rect">
            <a:avLst/>
          </a:prstGeom>
          <a:noFill/>
          <a:ln>
            <a:noFill/>
          </a:ln>
        </p:spPr>
      </p:pic>
      <p:pic>
        <p:nvPicPr>
          <p:cNvPr descr="Woman" id="475" name="Google Shape;475;g106043e7e93_0_169"/>
          <p:cNvPicPr preferRelativeResize="0"/>
          <p:nvPr/>
        </p:nvPicPr>
        <p:blipFill rotWithShape="1">
          <a:blip r:embed="rId11">
            <a:alphaModFix/>
          </a:blip>
          <a:srcRect b="0" l="0" r="0" t="0"/>
          <a:stretch/>
        </p:blipFill>
        <p:spPr>
          <a:xfrm>
            <a:off x="5587341" y="4905529"/>
            <a:ext cx="914400" cy="914400"/>
          </a:xfrm>
          <a:prstGeom prst="rect">
            <a:avLst/>
          </a:prstGeom>
          <a:noFill/>
          <a:ln>
            <a:noFill/>
          </a:ln>
        </p:spPr>
      </p:pic>
      <p:pic>
        <p:nvPicPr>
          <p:cNvPr descr="Man" id="476" name="Google Shape;476;g106043e7e93_0_169"/>
          <p:cNvPicPr preferRelativeResize="0"/>
          <p:nvPr/>
        </p:nvPicPr>
        <p:blipFill rotWithShape="1">
          <a:blip r:embed="rId12">
            <a:alphaModFix/>
          </a:blip>
          <a:srcRect b="0" l="0" r="0" t="0"/>
          <a:stretch/>
        </p:blipFill>
        <p:spPr>
          <a:xfrm>
            <a:off x="6155840" y="5828817"/>
            <a:ext cx="914400" cy="914400"/>
          </a:xfrm>
          <a:prstGeom prst="rect">
            <a:avLst/>
          </a:prstGeom>
          <a:noFill/>
          <a:ln>
            <a:noFill/>
          </a:ln>
        </p:spPr>
      </p:pic>
      <p:pic>
        <p:nvPicPr>
          <p:cNvPr descr="Woman" id="477" name="Google Shape;477;g106043e7e93_0_169"/>
          <p:cNvPicPr preferRelativeResize="0"/>
          <p:nvPr/>
        </p:nvPicPr>
        <p:blipFill rotWithShape="1">
          <a:blip r:embed="rId13">
            <a:alphaModFix/>
          </a:blip>
          <a:srcRect b="0" l="0" r="0" t="0"/>
          <a:stretch/>
        </p:blipFill>
        <p:spPr>
          <a:xfrm>
            <a:off x="6693264" y="4741888"/>
            <a:ext cx="914400" cy="914400"/>
          </a:xfrm>
          <a:prstGeom prst="rect">
            <a:avLst/>
          </a:prstGeom>
          <a:noFill/>
          <a:ln>
            <a:noFill/>
          </a:ln>
        </p:spPr>
      </p:pic>
      <p:pic>
        <p:nvPicPr>
          <p:cNvPr descr="Man" id="478" name="Google Shape;478;g106043e7e93_0_169"/>
          <p:cNvPicPr preferRelativeResize="0"/>
          <p:nvPr/>
        </p:nvPicPr>
        <p:blipFill rotWithShape="1">
          <a:blip r:embed="rId14">
            <a:alphaModFix/>
          </a:blip>
          <a:srcRect b="0" l="0" r="0" t="0"/>
          <a:stretch/>
        </p:blipFill>
        <p:spPr>
          <a:xfrm>
            <a:off x="5686441" y="5518891"/>
            <a:ext cx="914400" cy="914400"/>
          </a:xfrm>
          <a:prstGeom prst="rect">
            <a:avLst/>
          </a:prstGeom>
          <a:noFill/>
          <a:ln>
            <a:noFill/>
          </a:ln>
        </p:spPr>
      </p:pic>
      <p:pic>
        <p:nvPicPr>
          <p:cNvPr descr="Woman" id="479" name="Google Shape;479;g106043e7e93_0_169"/>
          <p:cNvPicPr preferRelativeResize="0"/>
          <p:nvPr/>
        </p:nvPicPr>
        <p:blipFill rotWithShape="1">
          <a:blip r:embed="rId15">
            <a:alphaModFix/>
          </a:blip>
          <a:srcRect b="0" l="0" r="0" t="0"/>
          <a:stretch/>
        </p:blipFill>
        <p:spPr>
          <a:xfrm>
            <a:off x="6949929" y="5656305"/>
            <a:ext cx="914400" cy="914400"/>
          </a:xfrm>
          <a:prstGeom prst="rect">
            <a:avLst/>
          </a:prstGeom>
          <a:noFill/>
          <a:ln>
            <a:noFill/>
          </a:ln>
        </p:spPr>
      </p:pic>
      <p:pic>
        <p:nvPicPr>
          <p:cNvPr descr="Man" id="480" name="Google Shape;480;g106043e7e93_0_169"/>
          <p:cNvPicPr preferRelativeResize="0"/>
          <p:nvPr/>
        </p:nvPicPr>
        <p:blipFill rotWithShape="1">
          <a:blip r:embed="rId16">
            <a:alphaModFix/>
          </a:blip>
          <a:srcRect b="0" l="0" r="0" t="0"/>
          <a:stretch/>
        </p:blipFill>
        <p:spPr>
          <a:xfrm>
            <a:off x="5453620" y="2452007"/>
            <a:ext cx="914400" cy="914400"/>
          </a:xfrm>
          <a:prstGeom prst="rect">
            <a:avLst/>
          </a:prstGeom>
          <a:noFill/>
          <a:ln>
            <a:noFill/>
          </a:ln>
        </p:spPr>
      </p:pic>
      <p:pic>
        <p:nvPicPr>
          <p:cNvPr descr="Woman" id="481" name="Google Shape;481;g106043e7e93_0_169"/>
          <p:cNvPicPr preferRelativeResize="0"/>
          <p:nvPr/>
        </p:nvPicPr>
        <p:blipFill rotWithShape="1">
          <a:blip r:embed="rId17">
            <a:alphaModFix/>
          </a:blip>
          <a:srcRect b="0" l="0" r="0" t="0"/>
          <a:stretch/>
        </p:blipFill>
        <p:spPr>
          <a:xfrm>
            <a:off x="6476079" y="5518912"/>
            <a:ext cx="914400" cy="914400"/>
          </a:xfrm>
          <a:prstGeom prst="rect">
            <a:avLst/>
          </a:prstGeom>
          <a:noFill/>
          <a:ln>
            <a:noFill/>
          </a:ln>
        </p:spPr>
      </p:pic>
      <p:pic>
        <p:nvPicPr>
          <p:cNvPr descr="Woman" id="482" name="Google Shape;482;g106043e7e93_0_169"/>
          <p:cNvPicPr preferRelativeResize="0"/>
          <p:nvPr/>
        </p:nvPicPr>
        <p:blipFill rotWithShape="1">
          <a:blip r:embed="rId18">
            <a:alphaModFix/>
          </a:blip>
          <a:srcRect b="0" l="0" r="0" t="0"/>
          <a:stretch/>
        </p:blipFill>
        <p:spPr>
          <a:xfrm>
            <a:off x="7051776" y="5078682"/>
            <a:ext cx="914400" cy="914400"/>
          </a:xfrm>
          <a:prstGeom prst="rect">
            <a:avLst/>
          </a:prstGeom>
          <a:noFill/>
          <a:ln>
            <a:noFill/>
          </a:ln>
        </p:spPr>
      </p:pic>
      <p:sp>
        <p:nvSpPr>
          <p:cNvPr id="483" name="Google Shape;483;g106043e7e93_0_169"/>
          <p:cNvSpPr txBox="1"/>
          <p:nvPr/>
        </p:nvSpPr>
        <p:spPr>
          <a:xfrm>
            <a:off x="3875019" y="1751185"/>
            <a:ext cx="1575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Treatment</a:t>
            </a:r>
            <a:endParaRPr/>
          </a:p>
        </p:txBody>
      </p:sp>
      <p:sp>
        <p:nvSpPr>
          <p:cNvPr id="484" name="Google Shape;484;g106043e7e93_0_169"/>
          <p:cNvSpPr txBox="1"/>
          <p:nvPr/>
        </p:nvSpPr>
        <p:spPr>
          <a:xfrm>
            <a:off x="4034246" y="6055175"/>
            <a:ext cx="1575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Control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105f775717a_0_689"/>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91" name="Google Shape;491;g105f775717a_0_689"/>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Takeaway</a:t>
            </a:r>
            <a:endParaRPr/>
          </a:p>
        </p:txBody>
      </p:sp>
      <p:sp>
        <p:nvSpPr>
          <p:cNvPr id="492" name="Google Shape;492;g105f775717a_0_689"/>
          <p:cNvSpPr txBox="1"/>
          <p:nvPr/>
        </p:nvSpPr>
        <p:spPr>
          <a:xfrm>
            <a:off x="2045000" y="2459250"/>
            <a:ext cx="8731800" cy="2678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400"/>
              <a:buFont typeface="Arial"/>
              <a:buNone/>
            </a:pPr>
            <a:r>
              <a:rPr b="1" lang="en-GB" sz="2400">
                <a:solidFill>
                  <a:schemeClr val="dk2"/>
                </a:solidFill>
              </a:rPr>
              <a:t>Carefully select a </a:t>
            </a:r>
            <a:r>
              <a:rPr b="1" lang="en-GB" sz="2400">
                <a:solidFill>
                  <a:schemeClr val="dk2"/>
                </a:solidFill>
              </a:rPr>
              <a:t>research</a:t>
            </a:r>
            <a:r>
              <a:rPr b="1" lang="en-GB" sz="2400">
                <a:solidFill>
                  <a:schemeClr val="dk2"/>
                </a:solidFill>
              </a:rPr>
              <a:t> </a:t>
            </a:r>
            <a:r>
              <a:rPr b="1" lang="en-GB" sz="2400">
                <a:solidFill>
                  <a:schemeClr val="dk2"/>
                </a:solidFill>
              </a:rPr>
              <a:t>methodology</a:t>
            </a:r>
            <a:r>
              <a:rPr b="1" lang="en-GB" sz="2400">
                <a:solidFill>
                  <a:schemeClr val="dk2"/>
                </a:solidFill>
              </a:rPr>
              <a:t> that is suitable for your RQ and sample. </a:t>
            </a:r>
            <a:endParaRPr b="1" sz="2400">
              <a:solidFill>
                <a:schemeClr val="dk2"/>
              </a:solidFill>
            </a:endParaRPr>
          </a:p>
          <a:p>
            <a:pPr indent="0" lvl="0" marL="0" marR="0" rtl="0" algn="ctr">
              <a:spcBef>
                <a:spcPts val="0"/>
              </a:spcBef>
              <a:spcAft>
                <a:spcPts val="0"/>
              </a:spcAft>
              <a:buClr>
                <a:schemeClr val="accent2"/>
              </a:buClr>
              <a:buSzPts val="2400"/>
              <a:buFont typeface="Arial"/>
              <a:buNone/>
            </a:pPr>
            <a:r>
              <a:t/>
            </a:r>
            <a:endParaRPr b="1" sz="2400">
              <a:solidFill>
                <a:schemeClr val="dk2"/>
              </a:solidFill>
            </a:endParaRPr>
          </a:p>
          <a:p>
            <a:pPr indent="0" lvl="0" marL="0" marR="0" rtl="0" algn="ctr">
              <a:spcBef>
                <a:spcPts val="0"/>
              </a:spcBef>
              <a:spcAft>
                <a:spcPts val="0"/>
              </a:spcAft>
              <a:buClr>
                <a:schemeClr val="accent2"/>
              </a:buClr>
              <a:buSzPts val="2400"/>
              <a:buFont typeface="Arial"/>
              <a:buNone/>
            </a:pPr>
            <a:r>
              <a:rPr b="1" lang="en-GB" sz="2400">
                <a:solidFill>
                  <a:schemeClr val="dk2"/>
                </a:solidFill>
              </a:rPr>
              <a:t>We would prefer a well-</a:t>
            </a:r>
            <a:r>
              <a:rPr b="1" lang="en-GB" sz="2400">
                <a:solidFill>
                  <a:schemeClr val="dk2"/>
                </a:solidFill>
              </a:rPr>
              <a:t>designed</a:t>
            </a:r>
            <a:r>
              <a:rPr b="1" lang="en-GB" sz="2400">
                <a:solidFill>
                  <a:schemeClr val="dk2"/>
                </a:solidFill>
              </a:rPr>
              <a:t> case study than a poorly </a:t>
            </a:r>
            <a:r>
              <a:rPr b="1" lang="en-GB" sz="2400">
                <a:solidFill>
                  <a:schemeClr val="dk2"/>
                </a:solidFill>
              </a:rPr>
              <a:t>designed</a:t>
            </a:r>
            <a:r>
              <a:rPr b="1" lang="en-GB" sz="2400">
                <a:solidFill>
                  <a:schemeClr val="dk2"/>
                </a:solidFill>
              </a:rPr>
              <a:t> RCT</a:t>
            </a:r>
            <a:endParaRPr b="1" sz="2400">
              <a:solidFill>
                <a:schemeClr val="dk2"/>
              </a:solidFill>
            </a:endParaRPr>
          </a:p>
          <a:p>
            <a:pPr indent="0" lvl="0" marL="0" marR="0" rtl="0" algn="l">
              <a:spcBef>
                <a:spcPts val="0"/>
              </a:spcBef>
              <a:spcAft>
                <a:spcPts val="0"/>
              </a:spcAft>
              <a:buClr>
                <a:schemeClr val="accent2"/>
              </a:buClr>
              <a:buSzPts val="2400"/>
              <a:buFont typeface="Arial"/>
              <a:buNone/>
            </a:pPr>
            <a:r>
              <a:t/>
            </a:r>
            <a:endParaRPr b="1" sz="2400">
              <a:solidFill>
                <a:schemeClr val="dk2"/>
              </a:solidFill>
            </a:endParaRPr>
          </a:p>
          <a:p>
            <a:pPr indent="0" lvl="0" marL="0" marR="0" rtl="0" algn="l">
              <a:spcBef>
                <a:spcPts val="0"/>
              </a:spcBef>
              <a:spcAft>
                <a:spcPts val="0"/>
              </a:spcAft>
              <a:buClr>
                <a:schemeClr val="accent2"/>
              </a:buClr>
              <a:buSzPts val="2400"/>
              <a:buFont typeface="Arial"/>
              <a:buNone/>
            </a:pPr>
            <a:r>
              <a:t/>
            </a:r>
            <a:endParaRPr b="1" sz="2400">
              <a:solidFill>
                <a:schemeClr val="dk2"/>
              </a:solidFill>
            </a:endParaRPr>
          </a:p>
        </p:txBody>
      </p:sp>
      <p:pic>
        <p:nvPicPr>
          <p:cNvPr descr="Questions" id="493" name="Google Shape;493;g105f775717a_0_689"/>
          <p:cNvPicPr preferRelativeResize="0"/>
          <p:nvPr/>
        </p:nvPicPr>
        <p:blipFill rotWithShape="1">
          <a:blip r:embed="rId3">
            <a:alphaModFix/>
          </a:blip>
          <a:srcRect b="0" l="0" r="0" t="0"/>
          <a:stretch/>
        </p:blipFill>
        <p:spPr>
          <a:xfrm>
            <a:off x="8" y="4540327"/>
            <a:ext cx="2281313" cy="22813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0"/>
          <p:cNvSpPr txBox="1"/>
          <p:nvPr>
            <p:ph type="ctrTitle"/>
          </p:nvPr>
        </p:nvSpPr>
        <p:spPr>
          <a:xfrm>
            <a:off x="452773" y="2015498"/>
            <a:ext cx="10382865"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GB" sz="4000"/>
              <a:t>Measure</a:t>
            </a:r>
            <a:endParaRPr/>
          </a:p>
        </p:txBody>
      </p:sp>
      <p:sp>
        <p:nvSpPr>
          <p:cNvPr id="500" name="Google Shape;500;p20"/>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1"/>
          <p:cNvSpPr txBox="1"/>
          <p:nvPr/>
        </p:nvSpPr>
        <p:spPr>
          <a:xfrm>
            <a:off x="0" y="928891"/>
            <a:ext cx="12191999" cy="702716"/>
          </a:xfrm>
          <a:prstGeom prst="rect">
            <a:avLst/>
          </a:prstGeom>
          <a:gradFill>
            <a:gsLst>
              <a:gs pos="0">
                <a:schemeClr val="accent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The evaluation cycle</a:t>
            </a:r>
            <a:endParaRPr/>
          </a:p>
        </p:txBody>
      </p:sp>
      <p:pic>
        <p:nvPicPr>
          <p:cNvPr id="507" name="Google Shape;507;p21"/>
          <p:cNvPicPr preferRelativeResize="0"/>
          <p:nvPr/>
        </p:nvPicPr>
        <p:blipFill rotWithShape="1">
          <a:blip r:embed="rId3">
            <a:alphaModFix/>
          </a:blip>
          <a:srcRect b="0" l="0" r="0" t="0"/>
          <a:stretch/>
        </p:blipFill>
        <p:spPr>
          <a:xfrm>
            <a:off x="2938059" y="2049455"/>
            <a:ext cx="5144359" cy="4275557"/>
          </a:xfrm>
          <a:prstGeom prst="rect">
            <a:avLst/>
          </a:prstGeom>
          <a:noFill/>
          <a:ln>
            <a:noFill/>
          </a:ln>
        </p:spPr>
      </p:pic>
      <p:sp>
        <p:nvSpPr>
          <p:cNvPr id="508" name="Google Shape;508;p21"/>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509" name="Google Shape;509;p21"/>
          <p:cNvSpPr/>
          <p:nvPr/>
        </p:nvSpPr>
        <p:spPr>
          <a:xfrm>
            <a:off x="4341838" y="4572000"/>
            <a:ext cx="2336800" cy="2286000"/>
          </a:xfrm>
          <a:prstGeom prst="ellipse">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106043e7e93_0_369"/>
          <p:cNvSpPr txBox="1"/>
          <p:nvPr>
            <p:ph type="title"/>
          </p:nvPr>
        </p:nvSpPr>
        <p:spPr>
          <a:xfrm>
            <a:off x="0" y="989971"/>
            <a:ext cx="12192000" cy="634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GB">
                <a:solidFill>
                  <a:schemeClr val="lt1"/>
                </a:solidFill>
              </a:rPr>
              <a:t>Data Collection – Where can we get data?</a:t>
            </a:r>
            <a:endParaRPr/>
          </a:p>
        </p:txBody>
      </p:sp>
      <p:sp>
        <p:nvSpPr>
          <p:cNvPr id="516" name="Google Shape;516;g106043e7e93_0_369"/>
          <p:cNvSpPr txBox="1"/>
          <p:nvPr>
            <p:ph idx="1" type="body"/>
          </p:nvPr>
        </p:nvSpPr>
        <p:spPr>
          <a:xfrm>
            <a:off x="133356" y="1793897"/>
            <a:ext cx="11214300" cy="4532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None/>
            </a:pPr>
            <a:r>
              <a:rPr b="1" lang="en-GB" sz="2400">
                <a:latin typeface="Arial"/>
                <a:ea typeface="Arial"/>
                <a:cs typeface="Arial"/>
                <a:sym typeface="Arial"/>
              </a:rPr>
              <a:t>From existing sources (</a:t>
            </a:r>
            <a:r>
              <a:rPr b="1" lang="en-GB" sz="2400">
                <a:solidFill>
                  <a:schemeClr val="accent1"/>
                </a:solidFill>
                <a:latin typeface="Arial"/>
                <a:ea typeface="Arial"/>
                <a:cs typeface="Arial"/>
                <a:sym typeface="Arial"/>
              </a:rPr>
              <a:t>Secondary Data</a:t>
            </a:r>
            <a:r>
              <a:rPr b="1" lang="en-GB" sz="2400">
                <a:latin typeface="Arial"/>
                <a:ea typeface="Arial"/>
                <a:cs typeface="Arial"/>
                <a:sym typeface="Arial"/>
              </a:rPr>
              <a:t>)</a:t>
            </a:r>
            <a:endParaRPr/>
          </a:p>
          <a:p>
            <a:pPr indent="-217169" lvl="1" marL="685800" rtl="0" algn="l">
              <a:lnSpc>
                <a:spcPct val="150000"/>
              </a:lnSpc>
              <a:spcBef>
                <a:spcPts val="500"/>
              </a:spcBef>
              <a:spcAft>
                <a:spcPts val="0"/>
              </a:spcAft>
              <a:buClr>
                <a:schemeClr val="dk1"/>
              </a:buClr>
              <a:buSzPct val="100000"/>
              <a:buFont typeface="Noto Sans Symbols"/>
              <a:buChar char="▪"/>
            </a:pPr>
            <a:r>
              <a:rPr lang="en-GB"/>
              <a:t>Publicly available data</a:t>
            </a:r>
            <a:endParaRPr/>
          </a:p>
          <a:p>
            <a:pPr indent="-217169" lvl="1" marL="685800" rtl="0" algn="l">
              <a:lnSpc>
                <a:spcPct val="150000"/>
              </a:lnSpc>
              <a:spcBef>
                <a:spcPts val="500"/>
              </a:spcBef>
              <a:spcAft>
                <a:spcPts val="0"/>
              </a:spcAft>
              <a:buClr>
                <a:schemeClr val="dk1"/>
              </a:buClr>
              <a:buSzPct val="100000"/>
              <a:buFont typeface="Noto Sans Symbols"/>
              <a:buChar char="▪"/>
            </a:pPr>
            <a:r>
              <a:rPr lang="en-GB"/>
              <a:t>Administrative data</a:t>
            </a:r>
            <a:endParaRPr/>
          </a:p>
          <a:p>
            <a:pPr indent="-217169" lvl="1" marL="685800" rtl="0" algn="l">
              <a:lnSpc>
                <a:spcPct val="150000"/>
              </a:lnSpc>
              <a:spcBef>
                <a:spcPts val="500"/>
              </a:spcBef>
              <a:spcAft>
                <a:spcPts val="0"/>
              </a:spcAft>
              <a:buClr>
                <a:schemeClr val="dk1"/>
              </a:buClr>
              <a:buSzPct val="100000"/>
              <a:buFont typeface="Noto Sans Symbols"/>
              <a:buChar char="▪"/>
            </a:pPr>
            <a:r>
              <a:rPr lang="en-GB"/>
              <a:t>Other secondary data</a:t>
            </a:r>
            <a:endParaRPr/>
          </a:p>
          <a:p>
            <a:pPr indent="0" lvl="0" marL="0" rtl="0" algn="l">
              <a:lnSpc>
                <a:spcPct val="150000"/>
              </a:lnSpc>
              <a:spcBef>
                <a:spcPts val="1000"/>
              </a:spcBef>
              <a:spcAft>
                <a:spcPts val="0"/>
              </a:spcAft>
              <a:buClr>
                <a:schemeClr val="dk1"/>
              </a:buClr>
              <a:buSzPct val="100000"/>
              <a:buNone/>
            </a:pPr>
            <a:r>
              <a:rPr b="1" lang="en-GB" sz="2400">
                <a:latin typeface="Arial"/>
                <a:ea typeface="Arial"/>
                <a:cs typeface="Arial"/>
                <a:sym typeface="Arial"/>
              </a:rPr>
              <a:t>Collected by researcher (</a:t>
            </a:r>
            <a:r>
              <a:rPr b="1" lang="en-GB" sz="2400">
                <a:solidFill>
                  <a:schemeClr val="accent1"/>
                </a:solidFill>
                <a:latin typeface="Arial"/>
                <a:ea typeface="Arial"/>
                <a:cs typeface="Arial"/>
                <a:sym typeface="Arial"/>
              </a:rPr>
              <a:t>Primary Data</a:t>
            </a:r>
            <a:r>
              <a:rPr b="1" lang="en-GB" sz="2400">
                <a:latin typeface="Arial"/>
                <a:ea typeface="Arial"/>
                <a:cs typeface="Arial"/>
                <a:sym typeface="Arial"/>
              </a:rPr>
              <a:t>)</a:t>
            </a:r>
            <a:endParaRPr/>
          </a:p>
          <a:p>
            <a:pPr indent="-217169" lvl="1" marL="685800" rtl="0" algn="l">
              <a:lnSpc>
                <a:spcPct val="150000"/>
              </a:lnSpc>
              <a:spcBef>
                <a:spcPts val="500"/>
              </a:spcBef>
              <a:spcAft>
                <a:spcPts val="0"/>
              </a:spcAft>
              <a:buClr>
                <a:schemeClr val="dk1"/>
              </a:buClr>
              <a:buSzPct val="100000"/>
              <a:buFont typeface="Noto Sans Symbols"/>
              <a:buChar char="▪"/>
            </a:pPr>
            <a:r>
              <a:rPr lang="en-GB"/>
              <a:t>Surveys</a:t>
            </a:r>
            <a:endParaRPr/>
          </a:p>
          <a:p>
            <a:pPr indent="-217169" lvl="1" marL="685800" rtl="0" algn="l">
              <a:lnSpc>
                <a:spcPct val="150000"/>
              </a:lnSpc>
              <a:spcBef>
                <a:spcPts val="500"/>
              </a:spcBef>
              <a:spcAft>
                <a:spcPts val="0"/>
              </a:spcAft>
              <a:buClr>
                <a:schemeClr val="dk1"/>
              </a:buClr>
              <a:buSzPct val="100000"/>
              <a:buFont typeface="Noto Sans Symbols"/>
              <a:buChar char="▪"/>
            </a:pPr>
            <a:r>
              <a:rPr lang="en-GB"/>
              <a:t>Non-survey methods</a:t>
            </a:r>
            <a:endParaRPr/>
          </a:p>
          <a:p>
            <a:pPr indent="-107950" lvl="0" marL="285750" rtl="0" algn="l">
              <a:lnSpc>
                <a:spcPct val="90000"/>
              </a:lnSpc>
              <a:spcBef>
                <a:spcPts val="1000"/>
              </a:spcBef>
              <a:spcAft>
                <a:spcPts val="0"/>
              </a:spcAft>
              <a:buClr>
                <a:schemeClr val="dk1"/>
              </a:buClr>
              <a:buSzPct val="100000"/>
              <a:buFont typeface="Arial"/>
              <a:buNone/>
            </a:pPr>
            <a:r>
              <a:t/>
            </a:r>
            <a:endParaRPr/>
          </a:p>
          <a:p>
            <a:pPr indent="-50800" lvl="0" marL="228600" rtl="0" algn="l">
              <a:lnSpc>
                <a:spcPct val="90000"/>
              </a:lnSpc>
              <a:spcBef>
                <a:spcPts val="1000"/>
              </a:spcBef>
              <a:spcAft>
                <a:spcPts val="0"/>
              </a:spcAft>
              <a:buClr>
                <a:schemeClr val="dk1"/>
              </a:buClr>
              <a:buSzPct val="100000"/>
              <a:buNone/>
            </a:pPr>
            <a:r>
              <a:t/>
            </a:r>
            <a:endParaRPr/>
          </a:p>
        </p:txBody>
      </p:sp>
      <p:sp>
        <p:nvSpPr>
          <p:cNvPr id="517" name="Google Shape;517;g106043e7e93_0_369"/>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descr="K-12 Education | Capti Education" id="518" name="Google Shape;518;g106043e7e93_0_369"/>
          <p:cNvPicPr preferRelativeResize="0"/>
          <p:nvPr/>
        </p:nvPicPr>
        <p:blipFill rotWithShape="1">
          <a:blip r:embed="rId3">
            <a:alphaModFix/>
          </a:blip>
          <a:srcRect b="0" l="0" r="0" t="0"/>
          <a:stretch/>
        </p:blipFill>
        <p:spPr>
          <a:xfrm>
            <a:off x="6485859" y="1780484"/>
            <a:ext cx="5518800" cy="408754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106043e7e93_1_1"/>
          <p:cNvSpPr txBox="1"/>
          <p:nvPr>
            <p:ph idx="1" type="body"/>
          </p:nvPr>
        </p:nvSpPr>
        <p:spPr>
          <a:xfrm>
            <a:off x="759125" y="1974479"/>
            <a:ext cx="4642200" cy="4532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Surveys</a:t>
            </a:r>
            <a:endParaRPr/>
          </a:p>
          <a:p>
            <a:pPr indent="-228600" lvl="0" marL="228600" rtl="0" algn="l">
              <a:lnSpc>
                <a:spcPct val="90000"/>
              </a:lnSpc>
              <a:spcBef>
                <a:spcPts val="1000"/>
              </a:spcBef>
              <a:spcAft>
                <a:spcPts val="0"/>
              </a:spcAft>
              <a:buClr>
                <a:schemeClr val="dk1"/>
              </a:buClr>
              <a:buSzPts val="2800"/>
              <a:buChar char="•"/>
            </a:pPr>
            <a:r>
              <a:rPr lang="en-GB"/>
              <a:t>Exams</a:t>
            </a:r>
            <a:endParaRPr/>
          </a:p>
          <a:p>
            <a:pPr indent="-228600" lvl="0" marL="228600" rtl="0" algn="l">
              <a:lnSpc>
                <a:spcPct val="90000"/>
              </a:lnSpc>
              <a:spcBef>
                <a:spcPts val="1000"/>
              </a:spcBef>
              <a:spcAft>
                <a:spcPts val="0"/>
              </a:spcAft>
              <a:buClr>
                <a:schemeClr val="dk1"/>
              </a:buClr>
              <a:buSzPts val="2800"/>
              <a:buChar char="•"/>
            </a:pPr>
            <a:r>
              <a:rPr lang="en-GB"/>
              <a:t>Games</a:t>
            </a:r>
            <a:endParaRPr/>
          </a:p>
          <a:p>
            <a:pPr indent="-228600" lvl="0" marL="228600" rtl="0" algn="l">
              <a:lnSpc>
                <a:spcPct val="90000"/>
              </a:lnSpc>
              <a:spcBef>
                <a:spcPts val="1000"/>
              </a:spcBef>
              <a:spcAft>
                <a:spcPts val="0"/>
              </a:spcAft>
              <a:buClr>
                <a:schemeClr val="dk1"/>
              </a:buClr>
              <a:buSzPts val="2800"/>
              <a:buChar char="•"/>
            </a:pPr>
            <a:r>
              <a:rPr lang="en-GB"/>
              <a:t>Direct observation</a:t>
            </a:r>
            <a:endParaRPr/>
          </a:p>
          <a:p>
            <a:pPr indent="-228600" lvl="0" marL="228600" rtl="0" algn="l">
              <a:lnSpc>
                <a:spcPct val="90000"/>
              </a:lnSpc>
              <a:spcBef>
                <a:spcPts val="1000"/>
              </a:spcBef>
              <a:spcAft>
                <a:spcPts val="0"/>
              </a:spcAft>
              <a:buClr>
                <a:schemeClr val="dk1"/>
              </a:buClr>
              <a:buSzPts val="2800"/>
              <a:buChar char="•"/>
            </a:pPr>
            <a:r>
              <a:rPr lang="en-GB"/>
              <a:t>Diaries</a:t>
            </a:r>
            <a:endParaRPr/>
          </a:p>
          <a:p>
            <a:pPr indent="-228600" lvl="0" marL="228600" rtl="0" algn="l">
              <a:lnSpc>
                <a:spcPct val="90000"/>
              </a:lnSpc>
              <a:spcBef>
                <a:spcPts val="1000"/>
              </a:spcBef>
              <a:spcAft>
                <a:spcPts val="0"/>
              </a:spcAft>
              <a:buClr>
                <a:schemeClr val="dk1"/>
              </a:buClr>
              <a:buSzPts val="2800"/>
              <a:buChar char="•"/>
            </a:pPr>
            <a:r>
              <a:rPr lang="en-GB"/>
              <a:t>Focus groups</a:t>
            </a:r>
            <a:endParaRPr/>
          </a:p>
          <a:p>
            <a:pPr indent="-228600" lvl="0" marL="228600" rtl="0" algn="l">
              <a:lnSpc>
                <a:spcPct val="90000"/>
              </a:lnSpc>
              <a:spcBef>
                <a:spcPts val="1000"/>
              </a:spcBef>
              <a:spcAft>
                <a:spcPts val="0"/>
              </a:spcAft>
              <a:buClr>
                <a:schemeClr val="dk1"/>
              </a:buClr>
              <a:buSzPts val="2800"/>
              <a:buChar char="•"/>
            </a:pPr>
            <a:r>
              <a:rPr lang="en-GB"/>
              <a:t>Interviews </a:t>
            </a:r>
            <a:endParaRPr/>
          </a:p>
        </p:txBody>
      </p:sp>
      <p:sp>
        <p:nvSpPr>
          <p:cNvPr id="525" name="Google Shape;525;g106043e7e93_1_1"/>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26" name="Google Shape;526;g106043e7e93_1_1"/>
          <p:cNvSpPr txBox="1"/>
          <p:nvPr/>
        </p:nvSpPr>
        <p:spPr>
          <a:xfrm>
            <a:off x="0" y="962826"/>
            <a:ext cx="12192000" cy="7602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sz="4400">
                <a:solidFill>
                  <a:schemeClr val="lt1"/>
                </a:solidFill>
                <a:latin typeface="Arial"/>
                <a:ea typeface="Arial"/>
                <a:cs typeface="Arial"/>
                <a:sym typeface="Arial"/>
              </a:rPr>
              <a:t> Primary data collection</a:t>
            </a:r>
            <a:endParaRPr/>
          </a:p>
        </p:txBody>
      </p:sp>
      <p:pic>
        <p:nvPicPr>
          <p:cNvPr descr="High School Science Class in Edmonton | Metro Continuing Education" id="527" name="Google Shape;527;g106043e7e93_1_1"/>
          <p:cNvPicPr preferRelativeResize="0"/>
          <p:nvPr/>
        </p:nvPicPr>
        <p:blipFill rotWithShape="1">
          <a:blip r:embed="rId3">
            <a:alphaModFix/>
          </a:blip>
          <a:srcRect b="0" l="0" r="0" t="0"/>
          <a:stretch/>
        </p:blipFill>
        <p:spPr>
          <a:xfrm>
            <a:off x="5618125" y="1995744"/>
            <a:ext cx="5526000" cy="3684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106043e7e93_0_440"/>
          <p:cNvSpPr txBox="1"/>
          <p:nvPr>
            <p:ph type="title"/>
          </p:nvPr>
        </p:nvSpPr>
        <p:spPr>
          <a:xfrm>
            <a:off x="759125" y="1056400"/>
            <a:ext cx="10594800" cy="63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Arial"/>
              <a:buNone/>
            </a:pPr>
            <a:r>
              <a:t/>
            </a:r>
            <a:endParaRPr/>
          </a:p>
        </p:txBody>
      </p:sp>
      <p:sp>
        <p:nvSpPr>
          <p:cNvPr id="534" name="Google Shape;534;g106043e7e93_0_440"/>
          <p:cNvSpPr txBox="1"/>
          <p:nvPr>
            <p:ph idx="1" type="body"/>
          </p:nvPr>
        </p:nvSpPr>
        <p:spPr>
          <a:xfrm>
            <a:off x="759125" y="1825624"/>
            <a:ext cx="11214300" cy="4532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GB" sz="2400"/>
              <a:t>The outcomes and metrics required for an evaluation may already be tracked by a government or organisation.</a:t>
            </a:r>
            <a:endParaRPr/>
          </a:p>
          <a:p>
            <a:pPr indent="0" lvl="0" marL="0" rtl="0" algn="l">
              <a:lnSpc>
                <a:spcPct val="90000"/>
              </a:lnSpc>
              <a:spcBef>
                <a:spcPts val="1000"/>
              </a:spcBef>
              <a:spcAft>
                <a:spcPts val="0"/>
              </a:spcAft>
              <a:buClr>
                <a:schemeClr val="dk1"/>
              </a:buClr>
              <a:buSzPts val="2400"/>
              <a:buNone/>
            </a:pPr>
            <a:r>
              <a:t/>
            </a:r>
            <a:endParaRPr b="1" sz="2400"/>
          </a:p>
          <a:p>
            <a:pPr indent="-228600" lvl="1" marL="685800" rtl="0" algn="l">
              <a:lnSpc>
                <a:spcPct val="150000"/>
              </a:lnSpc>
              <a:spcBef>
                <a:spcPts val="500"/>
              </a:spcBef>
              <a:spcAft>
                <a:spcPts val="0"/>
              </a:spcAft>
              <a:buClr>
                <a:schemeClr val="dk1"/>
              </a:buClr>
              <a:buSzPts val="2400"/>
              <a:buFont typeface="Noto Sans Symbols"/>
              <a:buChar char="▪"/>
            </a:pPr>
            <a:r>
              <a:rPr lang="en-GB"/>
              <a:t>Available retrospectively</a:t>
            </a:r>
            <a:endParaRPr/>
          </a:p>
          <a:p>
            <a:pPr indent="-228600" lvl="1" marL="685800" rtl="0" algn="l">
              <a:lnSpc>
                <a:spcPct val="150000"/>
              </a:lnSpc>
              <a:spcBef>
                <a:spcPts val="500"/>
              </a:spcBef>
              <a:spcAft>
                <a:spcPts val="0"/>
              </a:spcAft>
              <a:buClr>
                <a:schemeClr val="dk1"/>
              </a:buClr>
              <a:buSzPts val="2400"/>
              <a:buFont typeface="Noto Sans Symbols"/>
              <a:buChar char="▪"/>
            </a:pPr>
            <a:r>
              <a:rPr lang="en-GB"/>
              <a:t>Enable long-term follow-up</a:t>
            </a:r>
            <a:endParaRPr/>
          </a:p>
          <a:p>
            <a:pPr indent="-228600" lvl="1" marL="685800" rtl="0" algn="l">
              <a:lnSpc>
                <a:spcPct val="150000"/>
              </a:lnSpc>
              <a:spcBef>
                <a:spcPts val="500"/>
              </a:spcBef>
              <a:spcAft>
                <a:spcPts val="0"/>
              </a:spcAft>
              <a:buClr>
                <a:schemeClr val="dk1"/>
              </a:buClr>
              <a:buSzPts val="2400"/>
              <a:buFont typeface="Noto Sans Symbols"/>
              <a:buChar char="▪"/>
            </a:pPr>
            <a:r>
              <a:rPr lang="en-GB"/>
              <a:t>May include nearly all of your population</a:t>
            </a:r>
            <a:endParaRPr/>
          </a:p>
          <a:p>
            <a:pPr indent="-228600" lvl="1" marL="685800" rtl="0" algn="l">
              <a:lnSpc>
                <a:spcPct val="150000"/>
              </a:lnSpc>
              <a:spcBef>
                <a:spcPts val="500"/>
              </a:spcBef>
              <a:spcAft>
                <a:spcPts val="0"/>
              </a:spcAft>
              <a:buClr>
                <a:schemeClr val="dk1"/>
              </a:buClr>
              <a:buSzPts val="2400"/>
              <a:buFont typeface="Noto Sans Symbols"/>
              <a:buChar char="▪"/>
            </a:pPr>
            <a:r>
              <a:rPr lang="en-GB"/>
              <a:t>Reduce logistical burden and expenses</a:t>
            </a:r>
            <a:endParaRPr/>
          </a:p>
          <a:p>
            <a:pPr indent="-228600" lvl="1" marL="685800" rtl="0" algn="l">
              <a:lnSpc>
                <a:spcPct val="150000"/>
              </a:lnSpc>
              <a:spcBef>
                <a:spcPts val="500"/>
              </a:spcBef>
              <a:spcAft>
                <a:spcPts val="0"/>
              </a:spcAft>
              <a:buClr>
                <a:schemeClr val="dk1"/>
              </a:buClr>
              <a:buSzPts val="2400"/>
              <a:buFont typeface="Noto Sans Symbols"/>
              <a:buChar char="▪"/>
            </a:pPr>
            <a:r>
              <a:rPr lang="en-GB"/>
              <a:t>May reduce bias and error</a:t>
            </a:r>
            <a:endParaRPr/>
          </a:p>
        </p:txBody>
      </p:sp>
      <p:sp>
        <p:nvSpPr>
          <p:cNvPr id="535" name="Google Shape;535;g106043e7e93_0_440"/>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36" name="Google Shape;536;g106043e7e93_0_440"/>
          <p:cNvSpPr txBox="1"/>
          <p:nvPr/>
        </p:nvSpPr>
        <p:spPr>
          <a:xfrm>
            <a:off x="0" y="907504"/>
            <a:ext cx="12192000" cy="7800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sz="4400">
                <a:solidFill>
                  <a:schemeClr val="lt1"/>
                </a:solidFill>
                <a:latin typeface="Arial"/>
                <a:ea typeface="Arial"/>
                <a:cs typeface="Arial"/>
                <a:sym typeface="Arial"/>
              </a:rPr>
              <a:t>Administrative data</a:t>
            </a:r>
            <a:endParaRPr sz="4400">
              <a:solidFill>
                <a:schemeClr val="lt1"/>
              </a:solidFill>
              <a:latin typeface="Arial"/>
              <a:ea typeface="Arial"/>
              <a:cs typeface="Arial"/>
              <a:sym typeface="Arial"/>
            </a:endParaRPr>
          </a:p>
        </p:txBody>
      </p:sp>
      <p:pic>
        <p:nvPicPr>
          <p:cNvPr descr="Related image" id="537" name="Google Shape;537;g106043e7e93_0_440"/>
          <p:cNvPicPr preferRelativeResize="0"/>
          <p:nvPr/>
        </p:nvPicPr>
        <p:blipFill rotWithShape="1">
          <a:blip r:embed="rId3">
            <a:alphaModFix/>
          </a:blip>
          <a:srcRect b="13360" l="1908" r="10124" t="17272"/>
          <a:stretch/>
        </p:blipFill>
        <p:spPr>
          <a:xfrm>
            <a:off x="9703550" y="4439066"/>
            <a:ext cx="2412999" cy="634288"/>
          </a:xfrm>
          <a:prstGeom prst="rect">
            <a:avLst/>
          </a:prstGeom>
          <a:noFill/>
          <a:ln>
            <a:noFill/>
          </a:ln>
        </p:spPr>
      </p:pic>
      <p:pic>
        <p:nvPicPr>
          <p:cNvPr descr="Image result for HESA" id="538" name="Google Shape;538;g106043e7e93_0_440"/>
          <p:cNvPicPr preferRelativeResize="0"/>
          <p:nvPr/>
        </p:nvPicPr>
        <p:blipFill rotWithShape="1">
          <a:blip r:embed="rId4">
            <a:alphaModFix/>
          </a:blip>
          <a:srcRect b="0" l="0" r="0" t="0"/>
          <a:stretch/>
        </p:blipFill>
        <p:spPr>
          <a:xfrm>
            <a:off x="8290094" y="3257562"/>
            <a:ext cx="2074290" cy="823131"/>
          </a:xfrm>
          <a:prstGeom prst="rect">
            <a:avLst/>
          </a:prstGeom>
          <a:noFill/>
          <a:ln>
            <a:noFill/>
          </a:ln>
        </p:spPr>
      </p:pic>
      <p:sp>
        <p:nvSpPr>
          <p:cNvPr descr="Department for Education - Wikipedia" id="539" name="Google Shape;539;g106043e7e93_0_44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40" name="Google Shape;540;g106043e7e93_0_440"/>
          <p:cNvPicPr preferRelativeResize="0"/>
          <p:nvPr/>
        </p:nvPicPr>
        <p:blipFill rotWithShape="1">
          <a:blip r:embed="rId5">
            <a:alphaModFix/>
          </a:blip>
          <a:srcRect b="0" l="0" r="0" t="0"/>
          <a:stretch/>
        </p:blipFill>
        <p:spPr>
          <a:xfrm>
            <a:off x="7601680" y="4687166"/>
            <a:ext cx="2413000" cy="142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106043e7e93_0_361"/>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547" name="Google Shape;547;g106043e7e93_0_361"/>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Takeaway</a:t>
            </a:r>
            <a:endParaRPr/>
          </a:p>
        </p:txBody>
      </p:sp>
      <p:sp>
        <p:nvSpPr>
          <p:cNvPr id="548" name="Google Shape;548;g106043e7e93_0_361"/>
          <p:cNvSpPr txBox="1"/>
          <p:nvPr/>
        </p:nvSpPr>
        <p:spPr>
          <a:xfrm>
            <a:off x="2045000" y="2459250"/>
            <a:ext cx="87318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400"/>
              <a:buFont typeface="Arial"/>
              <a:buNone/>
            </a:pPr>
            <a:r>
              <a:rPr b="1" lang="en-GB" sz="2400">
                <a:solidFill>
                  <a:schemeClr val="dk2"/>
                </a:solidFill>
              </a:rPr>
              <a:t>Make use of administrative data where possible and use </a:t>
            </a:r>
            <a:r>
              <a:rPr b="1" lang="en-GB" sz="2400">
                <a:solidFill>
                  <a:schemeClr val="dk2"/>
                </a:solidFill>
              </a:rPr>
              <a:t>validated</a:t>
            </a:r>
            <a:r>
              <a:rPr b="1" lang="en-GB" sz="2400">
                <a:solidFill>
                  <a:schemeClr val="dk2"/>
                </a:solidFill>
              </a:rPr>
              <a:t> </a:t>
            </a:r>
            <a:r>
              <a:rPr b="1" lang="en-GB" sz="2400">
                <a:solidFill>
                  <a:schemeClr val="dk2"/>
                </a:solidFill>
              </a:rPr>
              <a:t>survey</a:t>
            </a:r>
            <a:r>
              <a:rPr b="1" lang="en-GB" sz="2400">
                <a:solidFill>
                  <a:schemeClr val="dk2"/>
                </a:solidFill>
              </a:rPr>
              <a:t> scales when collected your ow data</a:t>
            </a:r>
            <a:endParaRPr b="1" sz="2400">
              <a:solidFill>
                <a:schemeClr val="dk2"/>
              </a:solidFill>
            </a:endParaRPr>
          </a:p>
          <a:p>
            <a:pPr indent="0" lvl="0" marL="0" marR="0" rtl="0" algn="l">
              <a:spcBef>
                <a:spcPts val="0"/>
              </a:spcBef>
              <a:spcAft>
                <a:spcPts val="0"/>
              </a:spcAft>
              <a:buClr>
                <a:schemeClr val="accent2"/>
              </a:buClr>
              <a:buSzPts val="2400"/>
              <a:buFont typeface="Arial"/>
              <a:buNone/>
            </a:pPr>
            <a:r>
              <a:t/>
            </a:r>
            <a:endParaRPr b="1" sz="2400">
              <a:solidFill>
                <a:schemeClr val="dk2"/>
              </a:solidFill>
            </a:endParaRPr>
          </a:p>
          <a:p>
            <a:pPr indent="0" lvl="0" marL="0" marR="0" rtl="0" algn="l">
              <a:spcBef>
                <a:spcPts val="0"/>
              </a:spcBef>
              <a:spcAft>
                <a:spcPts val="0"/>
              </a:spcAft>
              <a:buClr>
                <a:schemeClr val="accent2"/>
              </a:buClr>
              <a:buSzPts val="2400"/>
              <a:buFont typeface="Arial"/>
              <a:buNone/>
            </a:pPr>
            <a:r>
              <a:t/>
            </a:r>
            <a:endParaRPr b="1" sz="2400">
              <a:solidFill>
                <a:schemeClr val="dk2"/>
              </a:solidFill>
            </a:endParaRPr>
          </a:p>
        </p:txBody>
      </p:sp>
      <p:pic>
        <p:nvPicPr>
          <p:cNvPr descr="Questions" id="549" name="Google Shape;549;g106043e7e93_0_361"/>
          <p:cNvPicPr preferRelativeResize="0"/>
          <p:nvPr/>
        </p:nvPicPr>
        <p:blipFill rotWithShape="1">
          <a:blip r:embed="rId3">
            <a:alphaModFix/>
          </a:blip>
          <a:srcRect b="0" l="0" r="0" t="0"/>
          <a:stretch/>
        </p:blipFill>
        <p:spPr>
          <a:xfrm>
            <a:off x="8" y="4540327"/>
            <a:ext cx="2281313" cy="228131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4"/>
          <p:cNvSpPr txBox="1"/>
          <p:nvPr>
            <p:ph type="ctrTitle"/>
          </p:nvPr>
        </p:nvSpPr>
        <p:spPr>
          <a:xfrm>
            <a:off x="452773" y="2015498"/>
            <a:ext cx="10382865"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GB" sz="4000"/>
              <a:t>Reflect</a:t>
            </a:r>
            <a:endParaRPr/>
          </a:p>
        </p:txBody>
      </p:sp>
      <p:sp>
        <p:nvSpPr>
          <p:cNvPr id="556" name="Google Shape;556;p24"/>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18" name="Google Shape;118;p3"/>
          <p:cNvSpPr txBox="1"/>
          <p:nvPr>
            <p:ph type="title"/>
          </p:nvPr>
        </p:nvSpPr>
        <p:spPr>
          <a:xfrm>
            <a:off x="1" y="956759"/>
            <a:ext cx="12191999" cy="991312"/>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Our vision and mission</a:t>
            </a:r>
            <a:endParaRPr/>
          </a:p>
        </p:txBody>
      </p:sp>
      <p:sp>
        <p:nvSpPr>
          <p:cNvPr id="119" name="Google Shape;119;p3"/>
          <p:cNvSpPr txBox="1"/>
          <p:nvPr/>
        </p:nvSpPr>
        <p:spPr>
          <a:xfrm>
            <a:off x="467283" y="2902158"/>
            <a:ext cx="6386515" cy="193899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Our vision is to eliminate equality gaps in higher education.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GB" sz="2400">
                <a:solidFill>
                  <a:schemeClr val="dk1"/>
                </a:solidFill>
                <a:latin typeface="Arial"/>
                <a:ea typeface="Arial"/>
                <a:cs typeface="Arial"/>
                <a:sym typeface="Arial"/>
              </a:rPr>
              <a:t>Our mission is to improve lives through evidence-informed practice.</a:t>
            </a:r>
            <a:endParaRPr/>
          </a:p>
        </p:txBody>
      </p:sp>
      <p:pic>
        <p:nvPicPr>
          <p:cNvPr descr="A group of people sitting at a table&#10;&#10;Description automatically generated" id="120" name="Google Shape;120;p3"/>
          <p:cNvPicPr preferRelativeResize="0"/>
          <p:nvPr/>
        </p:nvPicPr>
        <p:blipFill rotWithShape="1">
          <a:blip r:embed="rId3">
            <a:alphaModFix/>
          </a:blip>
          <a:srcRect b="0" l="3864" r="7264" t="0"/>
          <a:stretch/>
        </p:blipFill>
        <p:spPr>
          <a:xfrm>
            <a:off x="6853798" y="2467666"/>
            <a:ext cx="5119666" cy="35394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25"/>
          <p:cNvSpPr txBox="1"/>
          <p:nvPr/>
        </p:nvSpPr>
        <p:spPr>
          <a:xfrm>
            <a:off x="0" y="928891"/>
            <a:ext cx="12191999" cy="702716"/>
          </a:xfrm>
          <a:prstGeom prst="rect">
            <a:avLst/>
          </a:prstGeom>
          <a:gradFill>
            <a:gsLst>
              <a:gs pos="0">
                <a:schemeClr val="accent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lang="en-GB" sz="4000">
                <a:solidFill>
                  <a:schemeClr val="lt1"/>
                </a:solidFill>
                <a:latin typeface="Arial"/>
                <a:ea typeface="Arial"/>
                <a:cs typeface="Arial"/>
                <a:sym typeface="Arial"/>
              </a:rPr>
              <a:t>The evaluation cycle</a:t>
            </a:r>
            <a:endParaRPr/>
          </a:p>
        </p:txBody>
      </p:sp>
      <p:pic>
        <p:nvPicPr>
          <p:cNvPr id="563" name="Google Shape;563;p25"/>
          <p:cNvPicPr preferRelativeResize="0"/>
          <p:nvPr/>
        </p:nvPicPr>
        <p:blipFill rotWithShape="1">
          <a:blip r:embed="rId3">
            <a:alphaModFix/>
          </a:blip>
          <a:srcRect b="0" l="0" r="0" t="0"/>
          <a:stretch/>
        </p:blipFill>
        <p:spPr>
          <a:xfrm>
            <a:off x="2938059" y="2049455"/>
            <a:ext cx="5144359" cy="4275557"/>
          </a:xfrm>
          <a:prstGeom prst="rect">
            <a:avLst/>
          </a:prstGeom>
          <a:noFill/>
          <a:ln>
            <a:noFill/>
          </a:ln>
        </p:spPr>
      </p:pic>
      <p:sp>
        <p:nvSpPr>
          <p:cNvPr id="564" name="Google Shape;564;p25"/>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565" name="Google Shape;565;p25"/>
          <p:cNvSpPr/>
          <p:nvPr/>
        </p:nvSpPr>
        <p:spPr>
          <a:xfrm>
            <a:off x="2627338" y="3044233"/>
            <a:ext cx="2336800" cy="2286000"/>
          </a:xfrm>
          <a:prstGeom prst="ellipse">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106043e7e93_1_169"/>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72" name="Google Shape;572;g106043e7e93_1_169"/>
          <p:cNvSpPr/>
          <p:nvPr/>
        </p:nvSpPr>
        <p:spPr>
          <a:xfrm>
            <a:off x="0" y="932062"/>
            <a:ext cx="12192000" cy="7080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4000">
                <a:solidFill>
                  <a:schemeClr val="lt1"/>
                </a:solidFill>
                <a:latin typeface="Arial"/>
                <a:ea typeface="Arial"/>
                <a:cs typeface="Arial"/>
                <a:sym typeface="Arial"/>
              </a:rPr>
              <a:t>Knowledge Mobilisation: Capacity Building</a:t>
            </a:r>
            <a:endParaRPr/>
          </a:p>
        </p:txBody>
      </p:sp>
      <p:sp>
        <p:nvSpPr>
          <p:cNvPr id="573" name="Google Shape;573;g106043e7e93_1_169"/>
          <p:cNvSpPr/>
          <p:nvPr/>
        </p:nvSpPr>
        <p:spPr>
          <a:xfrm>
            <a:off x="6756850" y="4045687"/>
            <a:ext cx="3901373" cy="1863427"/>
          </a:xfrm>
          <a:custGeom>
            <a:rect b="b" l="l" r="r" t="t"/>
            <a:pathLst>
              <a:path extrusionOk="0" h="1868097" w="3911151">
                <a:moveTo>
                  <a:pt x="1873077" y="0"/>
                </a:moveTo>
                <a:lnTo>
                  <a:pt x="3911151" y="0"/>
                </a:lnTo>
                <a:lnTo>
                  <a:pt x="3911151" y="1868097"/>
                </a:lnTo>
                <a:lnTo>
                  <a:pt x="0" y="186809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4" name="Google Shape;574;g106043e7e93_1_169"/>
          <p:cNvSpPr/>
          <p:nvPr/>
        </p:nvSpPr>
        <p:spPr>
          <a:xfrm>
            <a:off x="1524002" y="4045687"/>
            <a:ext cx="3929215" cy="1868097"/>
          </a:xfrm>
          <a:custGeom>
            <a:rect b="b" l="l" r="r" t="t"/>
            <a:pathLst>
              <a:path extrusionOk="0" h="1868097" w="3929215">
                <a:moveTo>
                  <a:pt x="0" y="0"/>
                </a:moveTo>
                <a:lnTo>
                  <a:pt x="2061119" y="0"/>
                </a:lnTo>
                <a:lnTo>
                  <a:pt x="3929215" y="1868097"/>
                </a:lnTo>
                <a:lnTo>
                  <a:pt x="0" y="1868097"/>
                </a:lnTo>
                <a:close/>
              </a:path>
            </a:pathLst>
          </a:cu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5" name="Google Shape;575;g106043e7e93_1_169"/>
          <p:cNvSpPr/>
          <p:nvPr/>
        </p:nvSpPr>
        <p:spPr>
          <a:xfrm>
            <a:off x="6755117" y="2177592"/>
            <a:ext cx="3912882" cy="1868097"/>
          </a:xfrm>
          <a:custGeom>
            <a:rect b="b" l="l" r="r" t="t"/>
            <a:pathLst>
              <a:path extrusionOk="0" h="1868097" w="3912882">
                <a:moveTo>
                  <a:pt x="0" y="0"/>
                </a:moveTo>
                <a:lnTo>
                  <a:pt x="3912882" y="0"/>
                </a:lnTo>
                <a:lnTo>
                  <a:pt x="3912882" y="1868097"/>
                </a:lnTo>
                <a:lnTo>
                  <a:pt x="1874809" y="1868097"/>
                </a:lnTo>
                <a:lnTo>
                  <a:pt x="1874809" y="1868097"/>
                </a:lnTo>
                <a:lnTo>
                  <a:pt x="1868095" y="186809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6" name="Google Shape;576;g106043e7e93_1_169"/>
          <p:cNvSpPr/>
          <p:nvPr/>
        </p:nvSpPr>
        <p:spPr>
          <a:xfrm>
            <a:off x="1524000" y="2177592"/>
            <a:ext cx="3934198" cy="1868097"/>
          </a:xfrm>
          <a:custGeom>
            <a:rect b="b" l="l" r="r" t="t"/>
            <a:pathLst>
              <a:path extrusionOk="0" h="1868097" w="3934198">
                <a:moveTo>
                  <a:pt x="0" y="0"/>
                </a:moveTo>
                <a:lnTo>
                  <a:pt x="3934198" y="0"/>
                </a:lnTo>
                <a:lnTo>
                  <a:pt x="2061119" y="1868097"/>
                </a:lnTo>
                <a:lnTo>
                  <a:pt x="0" y="186809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7" name="Google Shape;577;g106043e7e93_1_169"/>
          <p:cNvSpPr/>
          <p:nvPr/>
        </p:nvSpPr>
        <p:spPr>
          <a:xfrm>
            <a:off x="6095022" y="4045686"/>
            <a:ext cx="1864680" cy="1865127"/>
          </a:xfrm>
          <a:custGeom>
            <a:rect b="b" l="l" r="r" t="t"/>
            <a:pathLst>
              <a:path extrusionOk="0" h="2162466" w="2168233">
                <a:moveTo>
                  <a:pt x="0" y="0"/>
                </a:moveTo>
                <a:lnTo>
                  <a:pt x="2168233" y="0"/>
                </a:lnTo>
                <a:lnTo>
                  <a:pt x="0" y="216246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8" name="Google Shape;578;g106043e7e93_1_169"/>
          <p:cNvSpPr/>
          <p:nvPr/>
        </p:nvSpPr>
        <p:spPr>
          <a:xfrm>
            <a:off x="6095022" y="2180312"/>
            <a:ext cx="1865127" cy="1865127"/>
          </a:xfrm>
          <a:custGeom>
            <a:rect b="b" l="l" r="r" t="t"/>
            <a:pathLst>
              <a:path extrusionOk="0" h="2162466" w="2162466">
                <a:moveTo>
                  <a:pt x="0" y="0"/>
                </a:moveTo>
                <a:lnTo>
                  <a:pt x="2162466" y="2162466"/>
                </a:lnTo>
                <a:lnTo>
                  <a:pt x="0" y="216246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9" name="Google Shape;579;g106043e7e93_1_169"/>
          <p:cNvSpPr/>
          <p:nvPr/>
        </p:nvSpPr>
        <p:spPr>
          <a:xfrm>
            <a:off x="4231602" y="4045686"/>
            <a:ext cx="1865127" cy="1865127"/>
          </a:xfrm>
          <a:custGeom>
            <a:rect b="b" l="l" r="r" t="t"/>
            <a:pathLst>
              <a:path extrusionOk="0" h="2162466" w="2162466">
                <a:moveTo>
                  <a:pt x="0" y="0"/>
                </a:moveTo>
                <a:lnTo>
                  <a:pt x="2162466" y="0"/>
                </a:lnTo>
                <a:lnTo>
                  <a:pt x="2162466" y="2162466"/>
                </a:lnTo>
                <a:close/>
              </a:path>
            </a:pathLst>
          </a:cu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80" name="Google Shape;580;g106043e7e93_1_169"/>
          <p:cNvSpPr/>
          <p:nvPr/>
        </p:nvSpPr>
        <p:spPr>
          <a:xfrm>
            <a:off x="4231602" y="2180312"/>
            <a:ext cx="1864680" cy="1865127"/>
          </a:xfrm>
          <a:custGeom>
            <a:rect b="b" l="l" r="r" t="t"/>
            <a:pathLst>
              <a:path extrusionOk="0" h="2162466" w="2168233">
                <a:moveTo>
                  <a:pt x="2168233" y="0"/>
                </a:moveTo>
                <a:lnTo>
                  <a:pt x="2168233" y="2162466"/>
                </a:lnTo>
                <a:lnTo>
                  <a:pt x="0" y="216246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81" name="Google Shape;581;g106043e7e93_1_169"/>
          <p:cNvSpPr txBox="1"/>
          <p:nvPr/>
        </p:nvSpPr>
        <p:spPr>
          <a:xfrm>
            <a:off x="8215485" y="4216197"/>
            <a:ext cx="2202900" cy="40020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Act on</a:t>
            </a:r>
            <a:endParaRPr/>
          </a:p>
        </p:txBody>
      </p:sp>
      <p:sp>
        <p:nvSpPr>
          <p:cNvPr id="582" name="Google Shape;582;g106043e7e93_1_169"/>
          <p:cNvSpPr txBox="1"/>
          <p:nvPr/>
        </p:nvSpPr>
        <p:spPr>
          <a:xfrm>
            <a:off x="1738296" y="4217543"/>
            <a:ext cx="2202900" cy="40020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Share</a:t>
            </a:r>
            <a:endParaRPr/>
          </a:p>
        </p:txBody>
      </p:sp>
      <p:sp>
        <p:nvSpPr>
          <p:cNvPr id="583" name="Google Shape;583;g106043e7e93_1_169"/>
          <p:cNvSpPr txBox="1"/>
          <p:nvPr/>
        </p:nvSpPr>
        <p:spPr>
          <a:xfrm>
            <a:off x="8221330" y="2270950"/>
            <a:ext cx="2202900" cy="40020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Understand</a:t>
            </a:r>
            <a:endParaRPr/>
          </a:p>
        </p:txBody>
      </p:sp>
      <p:grpSp>
        <p:nvGrpSpPr>
          <p:cNvPr id="584" name="Google Shape;584;g106043e7e93_1_169"/>
          <p:cNvGrpSpPr/>
          <p:nvPr/>
        </p:nvGrpSpPr>
        <p:grpSpPr>
          <a:xfrm>
            <a:off x="1779548" y="2270950"/>
            <a:ext cx="2202900" cy="1699693"/>
            <a:chOff x="255548" y="1266168"/>
            <a:chExt cx="2202900" cy="1699693"/>
          </a:xfrm>
        </p:grpSpPr>
        <p:sp>
          <p:nvSpPr>
            <p:cNvPr id="585" name="Google Shape;585;g106043e7e93_1_169"/>
            <p:cNvSpPr txBox="1"/>
            <p:nvPr/>
          </p:nvSpPr>
          <p:spPr>
            <a:xfrm>
              <a:off x="255548" y="1266168"/>
              <a:ext cx="2202900" cy="40020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Find</a:t>
              </a:r>
              <a:endParaRPr/>
            </a:p>
          </p:txBody>
        </p:sp>
        <p:sp>
          <p:nvSpPr>
            <p:cNvPr id="586" name="Google Shape;586;g106043e7e93_1_169"/>
            <p:cNvSpPr txBox="1"/>
            <p:nvPr/>
          </p:nvSpPr>
          <p:spPr>
            <a:xfrm>
              <a:off x="261394" y="1642261"/>
              <a:ext cx="2196900" cy="13236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b="1" lang="en-GB" sz="1000">
                  <a:solidFill>
                    <a:schemeClr val="lt1"/>
                  </a:solidFill>
                  <a:latin typeface="Arial"/>
                  <a:ea typeface="Arial"/>
                  <a:cs typeface="Arial"/>
                  <a:sym typeface="Arial"/>
                </a:rPr>
                <a:t>The capacity to access available research.</a:t>
              </a:r>
              <a:endParaRPr/>
            </a:p>
            <a:p>
              <a:pPr indent="-171450" lvl="0" marL="171450" marR="0" rtl="0" algn="just">
                <a:spcBef>
                  <a:spcPts val="0"/>
                </a:spcBef>
                <a:spcAft>
                  <a:spcPts val="0"/>
                </a:spcAft>
                <a:buClr>
                  <a:schemeClr val="lt1"/>
                </a:buClr>
                <a:buSzPts val="1000"/>
                <a:buFont typeface="Arial"/>
                <a:buChar char="•"/>
              </a:pPr>
              <a:r>
                <a:rPr lang="en-GB" sz="1000">
                  <a:solidFill>
                    <a:schemeClr val="lt1"/>
                  </a:solidFill>
                  <a:latin typeface="Arial"/>
                  <a:ea typeface="Arial"/>
                  <a:cs typeface="Arial"/>
                  <a:sym typeface="Arial"/>
                </a:rPr>
                <a:t>Capacity to identify a topic, problem or question</a:t>
              </a:r>
              <a:endParaRPr/>
            </a:p>
            <a:p>
              <a:pPr indent="-171450" lvl="0" marL="171450" marR="0" rtl="0" algn="just">
                <a:spcBef>
                  <a:spcPts val="0"/>
                </a:spcBef>
                <a:spcAft>
                  <a:spcPts val="0"/>
                </a:spcAft>
                <a:buClr>
                  <a:schemeClr val="lt1"/>
                </a:buClr>
                <a:buSzPts val="1000"/>
                <a:buFont typeface="Arial"/>
                <a:buChar char="•"/>
              </a:pPr>
              <a:r>
                <a:rPr lang="en-GB" sz="1000">
                  <a:solidFill>
                    <a:schemeClr val="lt1"/>
                  </a:solidFill>
                  <a:latin typeface="Arial"/>
                  <a:ea typeface="Arial"/>
                  <a:cs typeface="Arial"/>
                  <a:sym typeface="Arial"/>
                </a:rPr>
                <a:t>to start an evidence synthesis</a:t>
              </a:r>
              <a:endParaRPr/>
            </a:p>
            <a:p>
              <a:pPr indent="-171450" lvl="0" marL="171450" marR="0" rtl="0" algn="just">
                <a:spcBef>
                  <a:spcPts val="0"/>
                </a:spcBef>
                <a:spcAft>
                  <a:spcPts val="0"/>
                </a:spcAft>
                <a:buClr>
                  <a:schemeClr val="lt1"/>
                </a:buClr>
                <a:buSzPts val="1000"/>
                <a:buFont typeface="Arial"/>
                <a:buChar char="•"/>
              </a:pPr>
              <a:r>
                <a:rPr lang="en-GB" sz="1000">
                  <a:solidFill>
                    <a:schemeClr val="lt1"/>
                  </a:solidFill>
                  <a:latin typeface="Arial"/>
                  <a:ea typeface="Arial"/>
                  <a:cs typeface="Arial"/>
                  <a:sym typeface="Arial"/>
                </a:rPr>
                <a:t>to know where to search and how to access relevant evidence</a:t>
              </a:r>
              <a:endParaRPr/>
            </a:p>
            <a:p>
              <a:pPr indent="-171450" lvl="0" marL="171450" marR="0" rtl="0" algn="just">
                <a:spcBef>
                  <a:spcPts val="0"/>
                </a:spcBef>
                <a:spcAft>
                  <a:spcPts val="0"/>
                </a:spcAft>
                <a:buClr>
                  <a:schemeClr val="lt1"/>
                </a:buClr>
                <a:buSzPts val="1000"/>
                <a:buFont typeface="Arial"/>
                <a:buChar char="•"/>
              </a:pPr>
              <a:r>
                <a:rPr lang="en-GB" sz="1000">
                  <a:solidFill>
                    <a:schemeClr val="lt1"/>
                  </a:solidFill>
                  <a:latin typeface="Arial"/>
                  <a:ea typeface="Arial"/>
                  <a:cs typeface="Arial"/>
                  <a:sym typeface="Arial"/>
                </a:rPr>
                <a:t>How to review found evidence</a:t>
              </a:r>
              <a:endParaRPr/>
            </a:p>
          </p:txBody>
        </p:sp>
      </p:grpSp>
      <p:pic>
        <p:nvPicPr>
          <p:cNvPr id="587" name="Google Shape;587;g106043e7e93_1_169"/>
          <p:cNvPicPr preferRelativeResize="0"/>
          <p:nvPr/>
        </p:nvPicPr>
        <p:blipFill rotWithShape="1">
          <a:blip r:embed="rId3">
            <a:alphaModFix/>
          </a:blip>
          <a:srcRect b="0" l="0" r="0" t="0"/>
          <a:stretch/>
        </p:blipFill>
        <p:spPr>
          <a:xfrm>
            <a:off x="5153932" y="3118198"/>
            <a:ext cx="828000" cy="828000"/>
          </a:xfrm>
          <a:prstGeom prst="rect">
            <a:avLst/>
          </a:prstGeom>
          <a:noFill/>
          <a:ln>
            <a:noFill/>
          </a:ln>
        </p:spPr>
      </p:pic>
      <p:pic>
        <p:nvPicPr>
          <p:cNvPr id="588" name="Google Shape;588;g106043e7e93_1_169"/>
          <p:cNvPicPr preferRelativeResize="0"/>
          <p:nvPr/>
        </p:nvPicPr>
        <p:blipFill rotWithShape="1">
          <a:blip r:embed="rId4">
            <a:alphaModFix/>
          </a:blip>
          <a:srcRect b="0" l="0" r="0" t="0"/>
          <a:stretch/>
        </p:blipFill>
        <p:spPr>
          <a:xfrm>
            <a:off x="6301748" y="3144628"/>
            <a:ext cx="828000" cy="828000"/>
          </a:xfrm>
          <a:prstGeom prst="rect">
            <a:avLst/>
          </a:prstGeom>
          <a:noFill/>
          <a:ln>
            <a:noFill/>
          </a:ln>
        </p:spPr>
      </p:pic>
      <p:pic>
        <p:nvPicPr>
          <p:cNvPr id="589" name="Google Shape;589;g106043e7e93_1_169"/>
          <p:cNvPicPr preferRelativeResize="0"/>
          <p:nvPr/>
        </p:nvPicPr>
        <p:blipFill rotWithShape="1">
          <a:blip r:embed="rId5">
            <a:alphaModFix/>
          </a:blip>
          <a:srcRect b="0" l="0" r="0" t="0"/>
          <a:stretch/>
        </p:blipFill>
        <p:spPr>
          <a:xfrm>
            <a:off x="6319802" y="4156655"/>
            <a:ext cx="828000" cy="828000"/>
          </a:xfrm>
          <a:prstGeom prst="rect">
            <a:avLst/>
          </a:prstGeom>
          <a:noFill/>
          <a:ln>
            <a:noFill/>
          </a:ln>
        </p:spPr>
      </p:pic>
      <p:sp>
        <p:nvSpPr>
          <p:cNvPr id="590" name="Google Shape;590;g106043e7e93_1_169"/>
          <p:cNvSpPr txBox="1"/>
          <p:nvPr/>
        </p:nvSpPr>
        <p:spPr>
          <a:xfrm>
            <a:off x="8445578" y="2647043"/>
            <a:ext cx="2196900" cy="13236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b="1" lang="en-GB" sz="1000">
                <a:solidFill>
                  <a:schemeClr val="dk1"/>
                </a:solidFill>
                <a:latin typeface="Arial"/>
                <a:ea typeface="Arial"/>
                <a:cs typeface="Arial"/>
                <a:sym typeface="Arial"/>
              </a:rPr>
              <a:t>The capacity to understand and evaluate research evidence</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Research/Data Literacy</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Assess the quality/appropriateness of research</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Synthesis across different research</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Assess implications and utility for your context</a:t>
            </a:r>
            <a:endParaRPr/>
          </a:p>
        </p:txBody>
      </p:sp>
      <p:pic>
        <p:nvPicPr>
          <p:cNvPr id="591" name="Google Shape;591;g106043e7e93_1_169"/>
          <p:cNvPicPr preferRelativeResize="0"/>
          <p:nvPr/>
        </p:nvPicPr>
        <p:blipFill rotWithShape="1">
          <a:blip r:embed="rId6">
            <a:alphaModFix/>
          </a:blip>
          <a:srcRect b="0" l="0" r="0" t="0"/>
          <a:stretch/>
        </p:blipFill>
        <p:spPr>
          <a:xfrm>
            <a:off x="5153932" y="4120893"/>
            <a:ext cx="828000" cy="828000"/>
          </a:xfrm>
          <a:prstGeom prst="rect">
            <a:avLst/>
          </a:prstGeom>
          <a:noFill/>
          <a:ln>
            <a:noFill/>
          </a:ln>
        </p:spPr>
      </p:pic>
      <p:sp>
        <p:nvSpPr>
          <p:cNvPr id="592" name="Google Shape;592;g106043e7e93_1_169"/>
          <p:cNvSpPr txBox="1"/>
          <p:nvPr/>
        </p:nvSpPr>
        <p:spPr>
          <a:xfrm>
            <a:off x="1773699" y="4587048"/>
            <a:ext cx="2196900" cy="13236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b="1" lang="en-GB" sz="1000">
                <a:solidFill>
                  <a:schemeClr val="dk1"/>
                </a:solidFill>
                <a:latin typeface="Arial"/>
                <a:ea typeface="Arial"/>
                <a:cs typeface="Arial"/>
                <a:sym typeface="Arial"/>
              </a:rPr>
              <a:t>The capacity to communicate research evidence </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interpersonal sharing of research and professional knowledge</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to use research understanding in daily practices and routines</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to develop networks of sharing learning and developing practice </a:t>
            </a:r>
            <a:endParaRPr/>
          </a:p>
        </p:txBody>
      </p:sp>
      <p:sp>
        <p:nvSpPr>
          <p:cNvPr id="593" name="Google Shape;593;g106043e7e93_1_169"/>
          <p:cNvSpPr txBox="1"/>
          <p:nvPr/>
        </p:nvSpPr>
        <p:spPr>
          <a:xfrm>
            <a:off x="8342730" y="4587048"/>
            <a:ext cx="2196900" cy="1323600"/>
          </a:xfrm>
          <a:prstGeom prst="rect">
            <a:avLst/>
          </a:prstGeom>
          <a:noFill/>
          <a:ln>
            <a:noFill/>
          </a:ln>
        </p:spPr>
        <p:txBody>
          <a:bodyPr anchorCtr="0" anchor="t" bIns="45700" lIns="0" spcFirstLastPara="1" rIns="0" wrap="square" tIns="45700">
            <a:spAutoFit/>
          </a:bodyPr>
          <a:lstStyle/>
          <a:p>
            <a:pPr indent="0" lvl="0" marL="0" marR="0" rtl="0" algn="just">
              <a:spcBef>
                <a:spcPts val="0"/>
              </a:spcBef>
              <a:spcAft>
                <a:spcPts val="0"/>
              </a:spcAft>
              <a:buNone/>
            </a:pPr>
            <a:r>
              <a:rPr b="1" lang="en-GB" sz="1000">
                <a:solidFill>
                  <a:schemeClr val="dk1"/>
                </a:solidFill>
                <a:latin typeface="Arial"/>
                <a:ea typeface="Arial"/>
                <a:cs typeface="Arial"/>
                <a:sym typeface="Arial"/>
              </a:rPr>
              <a:t>The capacity to take action informed by evidence</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to inform changed in knowledge, skills, ideas, behaviours and practices (individual level)</a:t>
            </a:r>
            <a:endParaRPr/>
          </a:p>
          <a:p>
            <a:pPr indent="-171450" lvl="0" marL="171450" marR="0" rtl="0" algn="just">
              <a:spcBef>
                <a:spcPts val="0"/>
              </a:spcBef>
              <a:spcAft>
                <a:spcPts val="0"/>
              </a:spcAft>
              <a:buClr>
                <a:schemeClr val="dk1"/>
              </a:buClr>
              <a:buSzPts val="1000"/>
              <a:buFont typeface="Arial"/>
              <a:buChar char="•"/>
            </a:pPr>
            <a:r>
              <a:rPr lang="en-GB" sz="1000">
                <a:solidFill>
                  <a:schemeClr val="dk1"/>
                </a:solidFill>
                <a:latin typeface="Arial"/>
                <a:ea typeface="Arial"/>
                <a:cs typeface="Arial"/>
                <a:sym typeface="Arial"/>
              </a:rPr>
              <a:t>to inform larger changes in policy and practice (school, sector or local authority level)</a:t>
            </a:r>
            <a:endParaRPr/>
          </a:p>
        </p:txBody>
      </p:sp>
      <p:sp>
        <p:nvSpPr>
          <p:cNvPr id="594" name="Google Shape;594;g106043e7e93_1_169"/>
          <p:cNvSpPr txBox="1"/>
          <p:nvPr/>
        </p:nvSpPr>
        <p:spPr>
          <a:xfrm>
            <a:off x="141665" y="6237462"/>
            <a:ext cx="11419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More information on EEF’s approach to Knowledge Mobilisation at: </a:t>
            </a:r>
            <a:r>
              <a:rPr lang="en-GB" sz="1200" u="sng">
                <a:solidFill>
                  <a:schemeClr val="dk1"/>
                </a:solidFill>
                <a:latin typeface="Arial"/>
                <a:ea typeface="Arial"/>
                <a:cs typeface="Arial"/>
                <a:sym typeface="Arial"/>
                <a:hlinkClick r:id="rId7">
                  <a:extLst>
                    <a:ext uri="{A12FA001-AC4F-418D-AE19-62706E023703}">
                      <ahyp:hlinkClr val="tx"/>
                    </a:ext>
                  </a:extLst>
                </a:hlinkClick>
              </a:rPr>
              <a:t>https://educationendowmentfoundation.org.uk/eef-support-for-schools/supporting-schools-with-evidence-eef-timeline/</a:t>
            </a:r>
            <a:r>
              <a:rPr lang="en-GB" sz="1200">
                <a:solidFill>
                  <a:schemeClr val="dk1"/>
                </a:solidFill>
                <a:latin typeface="Arial"/>
                <a:ea typeface="Arial"/>
                <a:cs typeface="Arial"/>
                <a:sym typeface="Arial"/>
              </a:rPr>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106043e7e93_1_259"/>
          <p:cNvSpPr txBox="1"/>
          <p:nvPr>
            <p:ph idx="12" type="sldNum"/>
          </p:nvPr>
        </p:nvSpPr>
        <p:spPr>
          <a:xfrm>
            <a:off x="923026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01" name="Google Shape;601;g106043e7e93_1_259"/>
          <p:cNvSpPr/>
          <p:nvPr/>
        </p:nvSpPr>
        <p:spPr>
          <a:xfrm>
            <a:off x="0" y="932062"/>
            <a:ext cx="12192000" cy="708000"/>
          </a:xfrm>
          <a:prstGeom prst="rect">
            <a:avLst/>
          </a:prstGeom>
          <a:gradFill>
            <a:gsLst>
              <a:gs pos="0">
                <a:schemeClr val="dk2"/>
              </a:gs>
              <a:gs pos="12000">
                <a:schemeClr val="dk2"/>
              </a:gs>
              <a:gs pos="89000">
                <a:schemeClr val="accent1"/>
              </a:gs>
              <a:gs pos="100000">
                <a:schemeClr val="accent1"/>
              </a:gs>
            </a:gsLst>
            <a:lin ang="10800025"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4000">
                <a:solidFill>
                  <a:schemeClr val="lt1"/>
                </a:solidFill>
                <a:latin typeface="Arial"/>
                <a:ea typeface="Arial"/>
                <a:cs typeface="Arial"/>
                <a:sym typeface="Arial"/>
              </a:rPr>
              <a:t>Reporting on your findings (internally)</a:t>
            </a:r>
            <a:endParaRPr/>
          </a:p>
        </p:txBody>
      </p:sp>
      <p:grpSp>
        <p:nvGrpSpPr>
          <p:cNvPr id="602" name="Google Shape;602;g106043e7e93_1_259"/>
          <p:cNvGrpSpPr/>
          <p:nvPr/>
        </p:nvGrpSpPr>
        <p:grpSpPr>
          <a:xfrm>
            <a:off x="1706054" y="2021515"/>
            <a:ext cx="8926619" cy="4432057"/>
            <a:chOff x="1939969" y="2170370"/>
            <a:chExt cx="8926619" cy="4432057"/>
          </a:xfrm>
        </p:grpSpPr>
        <p:grpSp>
          <p:nvGrpSpPr>
            <p:cNvPr id="603" name="Google Shape;603;g106043e7e93_1_259"/>
            <p:cNvGrpSpPr/>
            <p:nvPr/>
          </p:nvGrpSpPr>
          <p:grpSpPr>
            <a:xfrm>
              <a:off x="1939970" y="2170370"/>
              <a:ext cx="8883579" cy="974409"/>
              <a:chOff x="628650" y="1298502"/>
              <a:chExt cx="7886700" cy="974409"/>
            </a:xfrm>
          </p:grpSpPr>
          <p:sp>
            <p:nvSpPr>
              <p:cNvPr id="604" name="Google Shape;604;g106043e7e93_1_259"/>
              <p:cNvSpPr/>
              <p:nvPr/>
            </p:nvSpPr>
            <p:spPr>
              <a:xfrm>
                <a:off x="628650" y="1298502"/>
                <a:ext cx="7886700" cy="9744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05" name="Google Shape;605;g106043e7e93_1_259"/>
              <p:cNvSpPr/>
              <p:nvPr/>
            </p:nvSpPr>
            <p:spPr>
              <a:xfrm rot="10800000">
                <a:off x="2277792" y="1298511"/>
                <a:ext cx="362700" cy="9744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06" name="Google Shape;606;g106043e7e93_1_259"/>
              <p:cNvSpPr/>
              <p:nvPr/>
            </p:nvSpPr>
            <p:spPr>
              <a:xfrm>
                <a:off x="1271890" y="1298502"/>
                <a:ext cx="362700" cy="9744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07" name="Google Shape;607;g106043e7e93_1_259"/>
              <p:cNvSpPr/>
              <p:nvPr/>
            </p:nvSpPr>
            <p:spPr>
              <a:xfrm>
                <a:off x="1540764" y="1298502"/>
                <a:ext cx="845700" cy="974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600">
                    <a:solidFill>
                      <a:srgbClr val="1C1A12"/>
                    </a:solidFill>
                    <a:latin typeface="Arial"/>
                    <a:ea typeface="Arial"/>
                    <a:cs typeface="Arial"/>
                    <a:sym typeface="Arial"/>
                  </a:rPr>
                  <a:t>01</a:t>
                </a:r>
                <a:endParaRPr/>
              </a:p>
            </p:txBody>
          </p:sp>
        </p:grpSp>
        <p:sp>
          <p:nvSpPr>
            <p:cNvPr id="608" name="Google Shape;608;g106043e7e93_1_259"/>
            <p:cNvSpPr/>
            <p:nvPr/>
          </p:nvSpPr>
          <p:spPr>
            <a:xfrm>
              <a:off x="3951842" y="2472907"/>
              <a:ext cx="49722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cap="none">
                  <a:solidFill>
                    <a:schemeClr val="lt1"/>
                  </a:solidFill>
                  <a:latin typeface="Arial"/>
                  <a:ea typeface="Arial"/>
                  <a:cs typeface="Arial"/>
                  <a:sym typeface="Arial"/>
                </a:rPr>
                <a:t>START WITH YOUR EVALUATION RESULTS</a:t>
              </a:r>
              <a:endParaRPr/>
            </a:p>
          </p:txBody>
        </p:sp>
        <p:grpSp>
          <p:nvGrpSpPr>
            <p:cNvPr id="609" name="Google Shape;609;g106043e7e93_1_259"/>
            <p:cNvGrpSpPr/>
            <p:nvPr/>
          </p:nvGrpSpPr>
          <p:grpSpPr>
            <a:xfrm>
              <a:off x="1939978" y="3123514"/>
              <a:ext cx="8926186" cy="1327800"/>
              <a:chOff x="558268" y="2231917"/>
              <a:chExt cx="8079459" cy="1327800"/>
            </a:xfrm>
          </p:grpSpPr>
          <p:sp>
            <p:nvSpPr>
              <p:cNvPr id="610" name="Google Shape;610;g106043e7e93_1_259"/>
              <p:cNvSpPr/>
              <p:nvPr/>
            </p:nvSpPr>
            <p:spPr>
              <a:xfrm>
                <a:off x="751027" y="2429787"/>
                <a:ext cx="7886700" cy="974400"/>
              </a:xfrm>
              <a:prstGeom prst="roundRect">
                <a:avLst>
                  <a:gd fmla="val 16667" name="adj"/>
                </a:avLst>
              </a:prstGeom>
              <a:solidFill>
                <a:srgbClr val="85A1D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1" name="Google Shape;611;g106043e7e93_1_259"/>
              <p:cNvSpPr/>
              <p:nvPr/>
            </p:nvSpPr>
            <p:spPr>
              <a:xfrm rot="10800000">
                <a:off x="2277792" y="2429796"/>
                <a:ext cx="362700" cy="974400"/>
              </a:xfrm>
              <a:prstGeom prst="rect">
                <a:avLst/>
              </a:prstGeom>
              <a:solidFill>
                <a:srgbClr val="85A1D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2" name="Google Shape;612;g106043e7e93_1_259"/>
              <p:cNvSpPr/>
              <p:nvPr/>
            </p:nvSpPr>
            <p:spPr>
              <a:xfrm>
                <a:off x="558268" y="2429787"/>
                <a:ext cx="415500" cy="974400"/>
              </a:xfrm>
              <a:prstGeom prst="roundRect">
                <a:avLst>
                  <a:gd fmla="val 16667" name="adj"/>
                </a:avLst>
              </a:prstGeom>
              <a:solidFill>
                <a:srgbClr val="85A1D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3" name="Google Shape;613;g106043e7e93_1_259"/>
              <p:cNvSpPr/>
              <p:nvPr/>
            </p:nvSpPr>
            <p:spPr>
              <a:xfrm>
                <a:off x="1494144" y="2231917"/>
                <a:ext cx="845700" cy="1327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600">
                    <a:solidFill>
                      <a:srgbClr val="1C1A12"/>
                    </a:solidFill>
                    <a:latin typeface="Arial"/>
                    <a:ea typeface="Arial"/>
                    <a:cs typeface="Arial"/>
                    <a:sym typeface="Arial"/>
                  </a:rPr>
                  <a:t>02</a:t>
                </a:r>
                <a:endParaRPr/>
              </a:p>
            </p:txBody>
          </p:sp>
        </p:grpSp>
        <p:sp>
          <p:nvSpPr>
            <p:cNvPr id="614" name="Google Shape;614;g106043e7e93_1_259"/>
            <p:cNvSpPr/>
            <p:nvPr/>
          </p:nvSpPr>
          <p:spPr>
            <a:xfrm>
              <a:off x="3951842" y="3625457"/>
              <a:ext cx="6648000" cy="369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cap="none">
                  <a:solidFill>
                    <a:schemeClr val="lt1"/>
                  </a:solidFill>
                  <a:latin typeface="Arial"/>
                  <a:ea typeface="Arial"/>
                  <a:cs typeface="Arial"/>
                  <a:sym typeface="Arial"/>
                </a:rPr>
                <a:t>DECIDE ON THE DATA YOU THINK NEEDS TO BE SHARED</a:t>
              </a:r>
              <a:endParaRPr/>
            </a:p>
          </p:txBody>
        </p:sp>
        <p:grpSp>
          <p:nvGrpSpPr>
            <p:cNvPr id="615" name="Google Shape;615;g106043e7e93_1_259"/>
            <p:cNvGrpSpPr/>
            <p:nvPr/>
          </p:nvGrpSpPr>
          <p:grpSpPr>
            <a:xfrm>
              <a:off x="1939970" y="4475469"/>
              <a:ext cx="8883579" cy="974409"/>
              <a:chOff x="628650" y="3603601"/>
              <a:chExt cx="7886700" cy="974409"/>
            </a:xfrm>
          </p:grpSpPr>
          <p:sp>
            <p:nvSpPr>
              <p:cNvPr id="616" name="Google Shape;616;g106043e7e93_1_259"/>
              <p:cNvSpPr/>
              <p:nvPr/>
            </p:nvSpPr>
            <p:spPr>
              <a:xfrm>
                <a:off x="628650" y="3603601"/>
                <a:ext cx="7886700" cy="974400"/>
              </a:xfrm>
              <a:prstGeom prst="roundRect">
                <a:avLst>
                  <a:gd fmla="val 16667" name="adj"/>
                </a:avLst>
              </a:prstGeom>
              <a:solidFill>
                <a:srgbClr val="ADC0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7" name="Google Shape;617;g106043e7e93_1_259"/>
              <p:cNvSpPr/>
              <p:nvPr/>
            </p:nvSpPr>
            <p:spPr>
              <a:xfrm rot="10800000">
                <a:off x="2277792" y="3603610"/>
                <a:ext cx="362700" cy="974400"/>
              </a:xfrm>
              <a:prstGeom prst="rect">
                <a:avLst/>
              </a:prstGeom>
              <a:solidFill>
                <a:srgbClr val="ADC0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8" name="Google Shape;618;g106043e7e93_1_259"/>
              <p:cNvSpPr/>
              <p:nvPr/>
            </p:nvSpPr>
            <p:spPr>
              <a:xfrm>
                <a:off x="1271890" y="3603601"/>
                <a:ext cx="362700" cy="974400"/>
              </a:xfrm>
              <a:prstGeom prst="rect">
                <a:avLst/>
              </a:prstGeom>
              <a:solidFill>
                <a:srgbClr val="ADC0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19" name="Google Shape;619;g106043e7e93_1_259"/>
              <p:cNvSpPr/>
              <p:nvPr/>
            </p:nvSpPr>
            <p:spPr>
              <a:xfrm>
                <a:off x="1540764" y="3603601"/>
                <a:ext cx="845700" cy="974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600">
                    <a:solidFill>
                      <a:srgbClr val="1C1A12"/>
                    </a:solidFill>
                    <a:latin typeface="Arial"/>
                    <a:ea typeface="Arial"/>
                    <a:cs typeface="Arial"/>
                    <a:sym typeface="Arial"/>
                  </a:rPr>
                  <a:t>03</a:t>
                </a:r>
                <a:endParaRPr/>
              </a:p>
            </p:txBody>
          </p:sp>
        </p:grpSp>
        <p:sp>
          <p:nvSpPr>
            <p:cNvPr id="620" name="Google Shape;620;g106043e7e93_1_259"/>
            <p:cNvSpPr/>
            <p:nvPr/>
          </p:nvSpPr>
          <p:spPr>
            <a:xfrm>
              <a:off x="3945888" y="4501350"/>
              <a:ext cx="6920700" cy="92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cap="none">
                  <a:solidFill>
                    <a:srgbClr val="1C1A12"/>
                  </a:solidFill>
                  <a:latin typeface="Arial"/>
                  <a:ea typeface="Arial"/>
                  <a:cs typeface="Arial"/>
                  <a:sym typeface="Arial"/>
                </a:rPr>
                <a:t>SHARE RESULTS WITH INTERNAL STAKEHOLDERS AND WORK TOGETHER TO CREATE REALISTIC PROGRAMME IMPROVEMENTS</a:t>
              </a:r>
              <a:endParaRPr/>
            </a:p>
          </p:txBody>
        </p:sp>
        <p:grpSp>
          <p:nvGrpSpPr>
            <p:cNvPr id="621" name="Google Shape;621;g106043e7e93_1_259"/>
            <p:cNvGrpSpPr/>
            <p:nvPr/>
          </p:nvGrpSpPr>
          <p:grpSpPr>
            <a:xfrm>
              <a:off x="1939969" y="5628018"/>
              <a:ext cx="8883579" cy="974409"/>
              <a:chOff x="628650" y="4756150"/>
              <a:chExt cx="7886700" cy="974409"/>
            </a:xfrm>
          </p:grpSpPr>
          <p:sp>
            <p:nvSpPr>
              <p:cNvPr id="622" name="Google Shape;622;g106043e7e93_1_259"/>
              <p:cNvSpPr/>
              <p:nvPr/>
            </p:nvSpPr>
            <p:spPr>
              <a:xfrm>
                <a:off x="628650" y="4756150"/>
                <a:ext cx="7886700" cy="974400"/>
              </a:xfrm>
              <a:prstGeom prst="roundRect">
                <a:avLst>
                  <a:gd fmla="val 16667" name="adj"/>
                </a:avLst>
              </a:prstGeom>
              <a:solidFill>
                <a:srgbClr val="D5DF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23" name="Google Shape;623;g106043e7e93_1_259"/>
              <p:cNvSpPr/>
              <p:nvPr/>
            </p:nvSpPr>
            <p:spPr>
              <a:xfrm rot="10800000">
                <a:off x="2277792" y="4756159"/>
                <a:ext cx="362700" cy="974400"/>
              </a:xfrm>
              <a:prstGeom prst="rect">
                <a:avLst/>
              </a:prstGeom>
              <a:solidFill>
                <a:srgbClr val="D5DF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24" name="Google Shape;624;g106043e7e93_1_259"/>
              <p:cNvSpPr/>
              <p:nvPr/>
            </p:nvSpPr>
            <p:spPr>
              <a:xfrm>
                <a:off x="1271890" y="4756150"/>
                <a:ext cx="362700" cy="974400"/>
              </a:xfrm>
              <a:prstGeom prst="rect">
                <a:avLst/>
              </a:prstGeom>
              <a:solidFill>
                <a:srgbClr val="D5DF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625" name="Google Shape;625;g106043e7e93_1_259"/>
              <p:cNvSpPr/>
              <p:nvPr/>
            </p:nvSpPr>
            <p:spPr>
              <a:xfrm>
                <a:off x="1540764" y="4756150"/>
                <a:ext cx="845700" cy="974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600">
                    <a:solidFill>
                      <a:srgbClr val="1C1A12"/>
                    </a:solidFill>
                    <a:latin typeface="Arial"/>
                    <a:ea typeface="Arial"/>
                    <a:cs typeface="Arial"/>
                    <a:sym typeface="Arial"/>
                  </a:rPr>
                  <a:t>04</a:t>
                </a:r>
                <a:endParaRPr/>
              </a:p>
            </p:txBody>
          </p:sp>
        </p:grpSp>
        <p:sp>
          <p:nvSpPr>
            <p:cNvPr id="626" name="Google Shape;626;g106043e7e93_1_259"/>
            <p:cNvSpPr/>
            <p:nvPr/>
          </p:nvSpPr>
          <p:spPr>
            <a:xfrm>
              <a:off x="3903358" y="5912416"/>
              <a:ext cx="6920700" cy="646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cap="none">
                  <a:solidFill>
                    <a:schemeClr val="dk1"/>
                  </a:solidFill>
                  <a:latin typeface="Arial"/>
                  <a:ea typeface="Arial"/>
                  <a:cs typeface="Arial"/>
                  <a:sym typeface="Arial"/>
                </a:rPr>
                <a:t>REVISE YOUR EVALUATION PLAN AND RE-EVALUATE</a:t>
              </a:r>
              <a:endParaRPr/>
            </a:p>
            <a:p>
              <a:pPr indent="0" lvl="0" marL="0" marR="0" rtl="0" algn="l">
                <a:spcBef>
                  <a:spcPts val="0"/>
                </a:spcBef>
                <a:spcAft>
                  <a:spcPts val="0"/>
                </a:spcAft>
                <a:buNone/>
              </a:pPr>
              <a:r>
                <a:t/>
              </a:r>
              <a:endParaRPr b="1" sz="1800" cap="none">
                <a:solidFill>
                  <a:schemeClr val="lt1"/>
                </a:solidFill>
                <a:latin typeface="Arial"/>
                <a:ea typeface="Arial"/>
                <a:cs typeface="Arial"/>
                <a:sym typeface="Arial"/>
              </a:endParaRPr>
            </a:p>
          </p:txBody>
        </p:sp>
        <p:pic>
          <p:nvPicPr>
            <p:cNvPr id="627" name="Google Shape;627;g106043e7e93_1_259"/>
            <p:cNvPicPr preferRelativeResize="0"/>
            <p:nvPr/>
          </p:nvPicPr>
          <p:blipFill rotWithShape="1">
            <a:blip r:embed="rId3">
              <a:alphaModFix/>
            </a:blip>
            <a:srcRect b="0" l="0" r="0" t="0"/>
            <a:stretch/>
          </p:blipFill>
          <p:spPr>
            <a:xfrm>
              <a:off x="2147614" y="2338369"/>
              <a:ext cx="648000" cy="648000"/>
            </a:xfrm>
            <a:prstGeom prst="rect">
              <a:avLst/>
            </a:prstGeom>
            <a:noFill/>
            <a:ln>
              <a:noFill/>
            </a:ln>
          </p:spPr>
        </p:pic>
        <p:pic>
          <p:nvPicPr>
            <p:cNvPr id="628" name="Google Shape;628;g106043e7e93_1_259"/>
            <p:cNvPicPr preferRelativeResize="0"/>
            <p:nvPr/>
          </p:nvPicPr>
          <p:blipFill rotWithShape="1">
            <a:blip r:embed="rId4">
              <a:alphaModFix/>
            </a:blip>
            <a:srcRect b="0" l="0" r="0" t="0"/>
            <a:stretch/>
          </p:blipFill>
          <p:spPr>
            <a:xfrm>
              <a:off x="2114227" y="3438168"/>
              <a:ext cx="720000" cy="720000"/>
            </a:xfrm>
            <a:prstGeom prst="rect">
              <a:avLst/>
            </a:prstGeom>
            <a:noFill/>
            <a:ln>
              <a:noFill/>
            </a:ln>
          </p:spPr>
        </p:pic>
        <p:pic>
          <p:nvPicPr>
            <p:cNvPr id="629" name="Google Shape;629;g106043e7e93_1_259"/>
            <p:cNvPicPr preferRelativeResize="0"/>
            <p:nvPr/>
          </p:nvPicPr>
          <p:blipFill rotWithShape="1">
            <a:blip r:embed="rId5">
              <a:alphaModFix/>
            </a:blip>
            <a:srcRect b="0" l="0" r="0" t="0"/>
            <a:stretch/>
          </p:blipFill>
          <p:spPr>
            <a:xfrm>
              <a:off x="2114227" y="4593112"/>
              <a:ext cx="720000" cy="720000"/>
            </a:xfrm>
            <a:prstGeom prst="rect">
              <a:avLst/>
            </a:prstGeom>
            <a:noFill/>
            <a:ln>
              <a:noFill/>
            </a:ln>
          </p:spPr>
        </p:pic>
        <p:pic>
          <p:nvPicPr>
            <p:cNvPr id="630" name="Google Shape;630;g106043e7e93_1_259"/>
            <p:cNvPicPr preferRelativeResize="0"/>
            <p:nvPr/>
          </p:nvPicPr>
          <p:blipFill rotWithShape="1">
            <a:blip r:embed="rId6">
              <a:alphaModFix/>
            </a:blip>
            <a:srcRect b="0" l="0" r="0" t="0"/>
            <a:stretch/>
          </p:blipFill>
          <p:spPr>
            <a:xfrm>
              <a:off x="2114227" y="5754426"/>
              <a:ext cx="720000" cy="72000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106043e7e93_1_72"/>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37" name="Google Shape;637;g106043e7e93_1_72"/>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Takeaway</a:t>
            </a:r>
            <a:endParaRPr/>
          </a:p>
        </p:txBody>
      </p:sp>
      <p:sp>
        <p:nvSpPr>
          <p:cNvPr id="638" name="Google Shape;638;g106043e7e93_1_72"/>
          <p:cNvSpPr txBox="1"/>
          <p:nvPr/>
        </p:nvSpPr>
        <p:spPr>
          <a:xfrm>
            <a:off x="2061875" y="2644050"/>
            <a:ext cx="87318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400"/>
              <a:buFont typeface="Arial"/>
              <a:buNone/>
            </a:pPr>
            <a:r>
              <a:rPr b="1" lang="en-GB" sz="2400">
                <a:solidFill>
                  <a:schemeClr val="dk2"/>
                </a:solidFill>
              </a:rPr>
              <a:t>Knowing is not enough, it is important that we share our findings and revise our </a:t>
            </a:r>
            <a:r>
              <a:rPr b="1" lang="en-GB" sz="2400">
                <a:solidFill>
                  <a:schemeClr val="dk2"/>
                </a:solidFill>
              </a:rPr>
              <a:t>activities</a:t>
            </a:r>
            <a:r>
              <a:rPr b="1" lang="en-GB" sz="2400">
                <a:solidFill>
                  <a:schemeClr val="dk2"/>
                </a:solidFill>
              </a:rPr>
              <a:t> based on these </a:t>
            </a:r>
            <a:r>
              <a:rPr b="1" lang="en-GB" sz="2400">
                <a:solidFill>
                  <a:schemeClr val="dk2"/>
                </a:solidFill>
              </a:rPr>
              <a:t>findings</a:t>
            </a:r>
            <a:r>
              <a:rPr b="1" lang="en-GB" sz="2400">
                <a:solidFill>
                  <a:schemeClr val="dk2"/>
                </a:solidFill>
              </a:rPr>
              <a:t> </a:t>
            </a:r>
            <a:endParaRPr b="1" sz="2400">
              <a:solidFill>
                <a:schemeClr val="dk2"/>
              </a:solidFill>
            </a:endParaRPr>
          </a:p>
          <a:p>
            <a:pPr indent="0" lvl="0" marL="0" marR="0" rtl="0" algn="l">
              <a:spcBef>
                <a:spcPts val="0"/>
              </a:spcBef>
              <a:spcAft>
                <a:spcPts val="0"/>
              </a:spcAft>
              <a:buClr>
                <a:schemeClr val="accent2"/>
              </a:buClr>
              <a:buSzPts val="2400"/>
              <a:buFont typeface="Arial"/>
              <a:buNone/>
            </a:pPr>
            <a:r>
              <a:t/>
            </a:r>
            <a:endParaRPr b="1" sz="2400">
              <a:solidFill>
                <a:schemeClr val="dk2"/>
              </a:solidFill>
            </a:endParaRPr>
          </a:p>
          <a:p>
            <a:pPr indent="0" lvl="0" marL="0" marR="0" rtl="0" algn="l">
              <a:spcBef>
                <a:spcPts val="0"/>
              </a:spcBef>
              <a:spcAft>
                <a:spcPts val="0"/>
              </a:spcAft>
              <a:buClr>
                <a:schemeClr val="accent2"/>
              </a:buClr>
              <a:buSzPts val="2400"/>
              <a:buFont typeface="Arial"/>
              <a:buNone/>
            </a:pPr>
            <a:r>
              <a:t/>
            </a:r>
            <a:endParaRPr b="1" sz="2400">
              <a:solidFill>
                <a:schemeClr val="dk2"/>
              </a:solidFill>
            </a:endParaRPr>
          </a:p>
        </p:txBody>
      </p:sp>
      <p:pic>
        <p:nvPicPr>
          <p:cNvPr descr="Questions" id="639" name="Google Shape;639;g106043e7e93_1_72"/>
          <p:cNvPicPr preferRelativeResize="0"/>
          <p:nvPr/>
        </p:nvPicPr>
        <p:blipFill rotWithShape="1">
          <a:blip r:embed="rId3">
            <a:alphaModFix/>
          </a:blip>
          <a:srcRect b="0" l="0" r="0" t="0"/>
          <a:stretch/>
        </p:blipFill>
        <p:spPr>
          <a:xfrm>
            <a:off x="8" y="4540327"/>
            <a:ext cx="2281313" cy="228131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106043e7e93_1_356"/>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45" name="Google Shape;645;g106043e7e93_1_356"/>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Evaluation guidance</a:t>
            </a:r>
            <a:endParaRPr/>
          </a:p>
        </p:txBody>
      </p:sp>
      <p:sp>
        <p:nvSpPr>
          <p:cNvPr id="646" name="Google Shape;646;g106043e7e93_1_356"/>
          <p:cNvSpPr/>
          <p:nvPr/>
        </p:nvSpPr>
        <p:spPr>
          <a:xfrm>
            <a:off x="846338" y="2529951"/>
            <a:ext cx="6096000" cy="2554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Guidance on our website: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chemeClr val="dk1"/>
              </a:buClr>
              <a:buSzPts val="2400"/>
              <a:buFont typeface="Courier New"/>
              <a:buChar char="o"/>
            </a:pPr>
            <a:r>
              <a:rPr b="0" i="0" lang="en-GB" sz="2400" u="none" cap="none" strike="noStrike">
                <a:solidFill>
                  <a:schemeClr val="dk1"/>
                </a:solidFill>
                <a:latin typeface="Arial"/>
                <a:ea typeface="Arial"/>
                <a:cs typeface="Arial"/>
                <a:sym typeface="Arial"/>
              </a:rPr>
              <a:t>Diagnose</a:t>
            </a:r>
            <a:endParaRPr b="0" i="0" sz="2400" u="none" cap="none" strike="noStrike">
              <a:solidFill>
                <a:schemeClr val="dk1"/>
              </a:solidFill>
              <a:latin typeface="Arial"/>
              <a:ea typeface="Arial"/>
              <a:cs typeface="Arial"/>
              <a:sym typeface="Arial"/>
            </a:endParaRPr>
          </a:p>
          <a:p>
            <a:pPr indent="-342900" lvl="1" marL="800100" marR="0" rtl="0" algn="l">
              <a:lnSpc>
                <a:spcPct val="100000"/>
              </a:lnSpc>
              <a:spcBef>
                <a:spcPts val="1200"/>
              </a:spcBef>
              <a:spcAft>
                <a:spcPts val="0"/>
              </a:spcAft>
              <a:buClr>
                <a:schemeClr val="dk1"/>
              </a:buClr>
              <a:buSzPts val="2400"/>
              <a:buFont typeface="Courier New"/>
              <a:buChar char="o"/>
            </a:pPr>
            <a:r>
              <a:rPr b="0" i="0" lang="en-GB" sz="2400" u="none" cap="none" strike="noStrike">
                <a:solidFill>
                  <a:schemeClr val="dk1"/>
                </a:solidFill>
                <a:latin typeface="Arial"/>
                <a:ea typeface="Arial"/>
                <a:cs typeface="Arial"/>
                <a:sym typeface="Arial"/>
              </a:rPr>
              <a:t>Plan</a:t>
            </a:r>
            <a:endParaRPr b="0" i="0" sz="2400" u="none" cap="none" strike="noStrike">
              <a:solidFill>
                <a:schemeClr val="dk1"/>
              </a:solidFill>
              <a:latin typeface="Arial"/>
              <a:ea typeface="Arial"/>
              <a:cs typeface="Arial"/>
              <a:sym typeface="Arial"/>
            </a:endParaRPr>
          </a:p>
          <a:p>
            <a:pPr indent="-342900" lvl="1" marL="800100" marR="0" rtl="0" algn="l">
              <a:lnSpc>
                <a:spcPct val="100000"/>
              </a:lnSpc>
              <a:spcBef>
                <a:spcPts val="1200"/>
              </a:spcBef>
              <a:spcAft>
                <a:spcPts val="0"/>
              </a:spcAft>
              <a:buClr>
                <a:schemeClr val="dk1"/>
              </a:buClr>
              <a:buSzPts val="2400"/>
              <a:buFont typeface="Courier New"/>
              <a:buChar char="o"/>
            </a:pPr>
            <a:r>
              <a:rPr b="0" i="0" lang="en-GB" sz="2400" u="none" cap="none" strike="noStrike">
                <a:solidFill>
                  <a:schemeClr val="dk1"/>
                </a:solidFill>
                <a:latin typeface="Arial"/>
                <a:ea typeface="Arial"/>
                <a:cs typeface="Arial"/>
                <a:sym typeface="Arial"/>
              </a:rPr>
              <a:t>Measure</a:t>
            </a:r>
            <a:endParaRPr b="0" i="0" sz="2400" u="none" cap="none" strike="noStrike">
              <a:solidFill>
                <a:schemeClr val="dk1"/>
              </a:solidFill>
              <a:latin typeface="Arial"/>
              <a:ea typeface="Arial"/>
              <a:cs typeface="Arial"/>
              <a:sym typeface="Arial"/>
            </a:endParaRPr>
          </a:p>
          <a:p>
            <a:pPr indent="-342900" lvl="1" marL="800100" marR="0" rtl="0" algn="l">
              <a:lnSpc>
                <a:spcPct val="100000"/>
              </a:lnSpc>
              <a:spcBef>
                <a:spcPts val="1200"/>
              </a:spcBef>
              <a:spcAft>
                <a:spcPts val="0"/>
              </a:spcAft>
              <a:buClr>
                <a:schemeClr val="dk1"/>
              </a:buClr>
              <a:buSzPts val="2400"/>
              <a:buFont typeface="Courier New"/>
              <a:buChar char="o"/>
            </a:pPr>
            <a:r>
              <a:rPr b="0" i="0" lang="en-GB" sz="2400" u="none" cap="none" strike="noStrike">
                <a:solidFill>
                  <a:schemeClr val="dk1"/>
                </a:solidFill>
                <a:latin typeface="Arial"/>
                <a:ea typeface="Arial"/>
                <a:cs typeface="Arial"/>
                <a:sym typeface="Arial"/>
              </a:rPr>
              <a:t>Reflect </a:t>
            </a:r>
            <a:endParaRPr b="0" i="0" sz="2400" u="none" cap="none" strike="noStrike">
              <a:solidFill>
                <a:schemeClr val="dk1"/>
              </a:solidFill>
              <a:latin typeface="Arial"/>
              <a:ea typeface="Arial"/>
              <a:cs typeface="Arial"/>
              <a:sym typeface="Arial"/>
            </a:endParaRPr>
          </a:p>
        </p:txBody>
      </p:sp>
      <p:pic>
        <p:nvPicPr>
          <p:cNvPr descr="A close up of a logo&#10;&#10;Description automatically generated" id="647" name="Google Shape;647;g106043e7e93_1_356"/>
          <p:cNvPicPr preferRelativeResize="0"/>
          <p:nvPr/>
        </p:nvPicPr>
        <p:blipFill rotWithShape="1">
          <a:blip r:embed="rId3">
            <a:alphaModFix/>
          </a:blip>
          <a:srcRect b="13948" l="0" r="0" t="0"/>
          <a:stretch/>
        </p:blipFill>
        <p:spPr>
          <a:xfrm>
            <a:off x="6906827" y="2345458"/>
            <a:ext cx="4361289" cy="375284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g106043e7e93_1_486"/>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53" name="Google Shape;653;g106043e7e93_1_486"/>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Evaluation webinars </a:t>
            </a:r>
            <a:endParaRPr/>
          </a:p>
        </p:txBody>
      </p:sp>
      <p:pic>
        <p:nvPicPr>
          <p:cNvPr descr="A close up of a logo&#10;&#10;Description automatically generated" id="654" name="Google Shape;654;g106043e7e93_1_486"/>
          <p:cNvPicPr preferRelativeResize="0"/>
          <p:nvPr/>
        </p:nvPicPr>
        <p:blipFill rotWithShape="1">
          <a:blip r:embed="rId3">
            <a:alphaModFix/>
          </a:blip>
          <a:srcRect b="13948" l="0" r="0" t="0"/>
          <a:stretch/>
        </p:blipFill>
        <p:spPr>
          <a:xfrm>
            <a:off x="508730" y="2748096"/>
            <a:ext cx="3319551" cy="2691026"/>
          </a:xfrm>
          <a:prstGeom prst="rect">
            <a:avLst/>
          </a:prstGeom>
          <a:noFill/>
          <a:ln>
            <a:noFill/>
          </a:ln>
        </p:spPr>
      </p:pic>
      <p:pic>
        <p:nvPicPr>
          <p:cNvPr descr="A close up of a logo&#10;&#10;Description automatically generated" id="655" name="Google Shape;655;g106043e7e93_1_486"/>
          <p:cNvPicPr preferRelativeResize="0"/>
          <p:nvPr/>
        </p:nvPicPr>
        <p:blipFill rotWithShape="1">
          <a:blip r:embed="rId3">
            <a:alphaModFix/>
          </a:blip>
          <a:srcRect b="13948" l="0" r="0" t="0"/>
          <a:stretch/>
        </p:blipFill>
        <p:spPr>
          <a:xfrm>
            <a:off x="4402630" y="2748096"/>
            <a:ext cx="3319550" cy="2691026"/>
          </a:xfrm>
          <a:prstGeom prst="rect">
            <a:avLst/>
          </a:prstGeom>
          <a:noFill/>
          <a:ln>
            <a:noFill/>
          </a:ln>
        </p:spPr>
      </p:pic>
      <p:pic>
        <p:nvPicPr>
          <p:cNvPr descr="A close up of a logo&#10;&#10;Description automatically generated" id="656" name="Google Shape;656;g106043e7e93_1_486"/>
          <p:cNvPicPr preferRelativeResize="0"/>
          <p:nvPr/>
        </p:nvPicPr>
        <p:blipFill rotWithShape="1">
          <a:blip r:embed="rId3">
            <a:alphaModFix/>
          </a:blip>
          <a:srcRect b="13948" l="0" r="0" t="0"/>
          <a:stretch/>
        </p:blipFill>
        <p:spPr>
          <a:xfrm>
            <a:off x="8296530" y="2748096"/>
            <a:ext cx="3319551" cy="2691026"/>
          </a:xfrm>
          <a:prstGeom prst="rect">
            <a:avLst/>
          </a:prstGeom>
          <a:noFill/>
          <a:ln>
            <a:noFill/>
          </a:ln>
        </p:spPr>
      </p:pic>
      <p:sp>
        <p:nvSpPr>
          <p:cNvPr id="657" name="Google Shape;657;g106043e7e93_1_486"/>
          <p:cNvSpPr/>
          <p:nvPr/>
        </p:nvSpPr>
        <p:spPr>
          <a:xfrm>
            <a:off x="851800" y="3173750"/>
            <a:ext cx="2633400" cy="9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2400">
                <a:solidFill>
                  <a:schemeClr val="dk1"/>
                </a:solidFill>
              </a:rPr>
              <a:t>Survey design &amp; validation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p:txBody>
      </p:sp>
      <p:sp>
        <p:nvSpPr>
          <p:cNvPr id="658" name="Google Shape;658;g106043e7e93_1_486"/>
          <p:cNvSpPr/>
          <p:nvPr/>
        </p:nvSpPr>
        <p:spPr>
          <a:xfrm>
            <a:off x="4745700" y="3173750"/>
            <a:ext cx="2633400" cy="9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2400">
                <a:solidFill>
                  <a:schemeClr val="dk1"/>
                </a:solidFill>
              </a:rPr>
              <a:t>Correlation versus causation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p:txBody>
      </p:sp>
      <p:sp>
        <p:nvSpPr>
          <p:cNvPr id="659" name="Google Shape;659;g106043e7e93_1_486"/>
          <p:cNvSpPr/>
          <p:nvPr/>
        </p:nvSpPr>
        <p:spPr>
          <a:xfrm>
            <a:off x="8639600" y="3173750"/>
            <a:ext cx="2633400" cy="99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GB" sz="2400">
                <a:solidFill>
                  <a:schemeClr val="dk1"/>
                </a:solidFill>
              </a:rPr>
              <a:t>Pre and post-test design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g106043e7e93_1_420"/>
          <p:cNvPicPr preferRelativeResize="0"/>
          <p:nvPr/>
        </p:nvPicPr>
        <p:blipFill rotWithShape="1">
          <a:blip r:embed="rId3">
            <a:alphaModFix/>
          </a:blip>
          <a:srcRect b="0" l="0" r="0" t="0"/>
          <a:stretch/>
        </p:blipFill>
        <p:spPr>
          <a:xfrm>
            <a:off x="2952773" y="2338027"/>
            <a:ext cx="4979386" cy="2800904"/>
          </a:xfrm>
          <a:prstGeom prst="rect">
            <a:avLst/>
          </a:prstGeom>
          <a:noFill/>
          <a:ln>
            <a:noFill/>
          </a:ln>
        </p:spPr>
      </p:pic>
      <p:sp>
        <p:nvSpPr>
          <p:cNvPr id="665" name="Google Shape;665;g106043e7e93_1_420"/>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66" name="Google Shape;666;g106043e7e93_1_420"/>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Evidence toolkit</a:t>
            </a:r>
            <a:endParaRPr/>
          </a:p>
        </p:txBody>
      </p:sp>
      <p:pic>
        <p:nvPicPr>
          <p:cNvPr descr="A close up of a logo&#10;&#10;Description automatically generated" id="667" name="Google Shape;667;g106043e7e93_1_420"/>
          <p:cNvPicPr preferRelativeResize="0"/>
          <p:nvPr/>
        </p:nvPicPr>
        <p:blipFill rotWithShape="1">
          <a:blip r:embed="rId4">
            <a:alphaModFix/>
          </a:blip>
          <a:srcRect b="13948" l="0" r="0" t="0"/>
          <a:stretch/>
        </p:blipFill>
        <p:spPr>
          <a:xfrm>
            <a:off x="2518836" y="2021740"/>
            <a:ext cx="5965794" cy="4836260"/>
          </a:xfrm>
          <a:prstGeom prst="rect">
            <a:avLst/>
          </a:prstGeom>
          <a:noFill/>
          <a:ln>
            <a:noFill/>
          </a:ln>
        </p:spPr>
      </p:pic>
      <p:sp>
        <p:nvSpPr>
          <p:cNvPr id="668" name="Google Shape;668;g106043e7e93_1_420"/>
          <p:cNvSpPr txBox="1"/>
          <p:nvPr/>
        </p:nvSpPr>
        <p:spPr>
          <a:xfrm>
            <a:off x="5982856" y="5175640"/>
            <a:ext cx="3180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taso.org.uk </a:t>
            </a:r>
            <a:endParaRPr b="0" i="0" sz="1400" u="none" cap="none" strike="noStrike">
              <a:solidFill>
                <a:srgbClr val="000000"/>
              </a:solidFill>
              <a:latin typeface="Arial"/>
              <a:ea typeface="Arial"/>
              <a:cs typeface="Arial"/>
              <a:sym typeface="Arial"/>
            </a:endParaRPr>
          </a:p>
        </p:txBody>
      </p:sp>
      <p:sp>
        <p:nvSpPr>
          <p:cNvPr id="669" name="Google Shape;669;g106043e7e93_1_420"/>
          <p:cNvSpPr txBox="1"/>
          <p:nvPr/>
        </p:nvSpPr>
        <p:spPr>
          <a:xfrm>
            <a:off x="3028580" y="5184143"/>
            <a:ext cx="3067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Evidence toolkit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9"/>
          <p:cNvSpPr txBox="1"/>
          <p:nvPr>
            <p:ph type="title"/>
          </p:nvPr>
        </p:nvSpPr>
        <p:spPr>
          <a:xfrm>
            <a:off x="1" y="1715787"/>
            <a:ext cx="12191999" cy="1713213"/>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Questions? </a:t>
            </a:r>
            <a:endParaRPr/>
          </a:p>
        </p:txBody>
      </p:sp>
      <p:sp>
        <p:nvSpPr>
          <p:cNvPr id="675" name="Google Shape;675;p29"/>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Questions" id="676" name="Google Shape;676;p29"/>
          <p:cNvPicPr preferRelativeResize="0"/>
          <p:nvPr/>
        </p:nvPicPr>
        <p:blipFill rotWithShape="1">
          <a:blip r:embed="rId3">
            <a:alphaModFix/>
          </a:blip>
          <a:srcRect b="0" l="0" r="0" t="0"/>
          <a:stretch/>
        </p:blipFill>
        <p:spPr>
          <a:xfrm>
            <a:off x="4513383" y="3685702"/>
            <a:ext cx="2281313" cy="22813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ctrTitle"/>
          </p:nvPr>
        </p:nvSpPr>
        <p:spPr>
          <a:xfrm>
            <a:off x="452773" y="2015498"/>
            <a:ext cx="10382865"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GB" sz="4000"/>
              <a:t>Why evaluate? </a:t>
            </a:r>
            <a:endParaRPr/>
          </a:p>
        </p:txBody>
      </p:sp>
      <p:sp>
        <p:nvSpPr>
          <p:cNvPr id="127" name="Google Shape;127;p4"/>
          <p:cNvSpPr txBox="1"/>
          <p:nvPr>
            <p:ph idx="12" type="sldNum"/>
          </p:nvPr>
        </p:nvSpPr>
        <p:spPr>
          <a:xfrm>
            <a:off x="923026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05f775717a_0_146"/>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34" name="Google Shape;134;g105f775717a_0_146"/>
          <p:cNvSpPr txBox="1"/>
          <p:nvPr>
            <p:ph type="title"/>
          </p:nvPr>
        </p:nvSpPr>
        <p:spPr>
          <a:xfrm>
            <a:off x="1" y="956759"/>
            <a:ext cx="12192000" cy="9912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What we really want to know</a:t>
            </a:r>
            <a:endParaRPr/>
          </a:p>
        </p:txBody>
      </p:sp>
      <p:sp>
        <p:nvSpPr>
          <p:cNvPr id="135" name="Google Shape;135;g105f775717a_0_146"/>
          <p:cNvSpPr txBox="1"/>
          <p:nvPr/>
        </p:nvSpPr>
        <p:spPr>
          <a:xfrm>
            <a:off x="2585438" y="5811308"/>
            <a:ext cx="6094500" cy="104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1" lang="en-GB" sz="2400" u="none" cap="none" strike="noStrike">
                <a:solidFill>
                  <a:schemeClr val="dk2"/>
                </a:solidFill>
                <a:latin typeface="Arial"/>
                <a:ea typeface="Arial"/>
                <a:cs typeface="Arial"/>
                <a:sym typeface="Arial"/>
              </a:rPr>
              <a:t>What are the best ways addressing inequality in access and success?</a:t>
            </a:r>
            <a:endParaRPr b="0" i="1"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nsplash 6" id="136" name="Google Shape;136;g105f775717a_0_146"/>
          <p:cNvPicPr preferRelativeResize="0"/>
          <p:nvPr/>
        </p:nvPicPr>
        <p:blipFill rotWithShape="1">
          <a:blip r:embed="rId3">
            <a:alphaModFix/>
          </a:blip>
          <a:srcRect b="0" l="0" r="0" t="0"/>
          <a:stretch/>
        </p:blipFill>
        <p:spPr>
          <a:xfrm>
            <a:off x="3080551" y="2247428"/>
            <a:ext cx="4873840" cy="3390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idx="12" type="sldNum"/>
          </p:nvPr>
        </p:nvSpPr>
        <p:spPr>
          <a:xfrm>
            <a:off x="8196594" y="6495691"/>
            <a:ext cx="2743200" cy="22578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42" name="Google Shape;142;p6"/>
          <p:cNvSpPr txBox="1"/>
          <p:nvPr>
            <p:ph type="title"/>
          </p:nvPr>
        </p:nvSpPr>
        <p:spPr>
          <a:xfrm>
            <a:off x="1" y="956759"/>
            <a:ext cx="12191999" cy="991312"/>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rmAutofit/>
          </a:bodyPr>
          <a:lstStyle/>
          <a:p>
            <a:pPr indent="0" lvl="0" marL="631825" rtl="0" algn="l">
              <a:lnSpc>
                <a:spcPct val="90000"/>
              </a:lnSpc>
              <a:spcBef>
                <a:spcPts val="0"/>
              </a:spcBef>
              <a:spcAft>
                <a:spcPts val="0"/>
              </a:spcAft>
              <a:buClr>
                <a:schemeClr val="accent6"/>
              </a:buClr>
              <a:buSzPts val="4400"/>
              <a:buFont typeface="Arial"/>
              <a:buNone/>
            </a:pPr>
            <a:r>
              <a:rPr lang="en-GB"/>
              <a:t>Inequality is high </a:t>
            </a:r>
            <a:endParaRPr/>
          </a:p>
        </p:txBody>
      </p:sp>
      <p:pic>
        <p:nvPicPr>
          <p:cNvPr descr="Chart showing progression to higher education by Free School Meal status, Gender and Ethnic Group" id="143" name="Google Shape;143;p6"/>
          <p:cNvPicPr preferRelativeResize="0"/>
          <p:nvPr/>
        </p:nvPicPr>
        <p:blipFill rotWithShape="1">
          <a:blip r:embed="rId3">
            <a:alphaModFix/>
          </a:blip>
          <a:srcRect b="0" l="0" r="0" t="0"/>
          <a:stretch/>
        </p:blipFill>
        <p:spPr>
          <a:xfrm>
            <a:off x="898505" y="2454888"/>
            <a:ext cx="9612477" cy="3925095"/>
          </a:xfrm>
          <a:prstGeom prst="rect">
            <a:avLst/>
          </a:prstGeom>
          <a:noFill/>
          <a:ln>
            <a:noFill/>
          </a:ln>
        </p:spPr>
      </p:pic>
      <p:sp>
        <p:nvSpPr>
          <p:cNvPr id="144" name="Google Shape;144;p6"/>
          <p:cNvSpPr txBox="1"/>
          <p:nvPr/>
        </p:nvSpPr>
        <p:spPr>
          <a:xfrm>
            <a:off x="0" y="6608583"/>
            <a:ext cx="103727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Source: https://explore-education-statistics.service.gov.uk/find-statistics/widening-participation-in-higher-education</a:t>
            </a:r>
            <a:endParaRPr/>
          </a:p>
        </p:txBody>
      </p:sp>
      <p:sp>
        <p:nvSpPr>
          <p:cNvPr id="145" name="Google Shape;145;p6"/>
          <p:cNvSpPr txBox="1"/>
          <p:nvPr/>
        </p:nvSpPr>
        <p:spPr>
          <a:xfrm>
            <a:off x="0" y="2120035"/>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a:solidFill>
                  <a:srgbClr val="0B0C0C"/>
                </a:solidFill>
                <a:latin typeface="Arial"/>
                <a:ea typeface="Arial"/>
                <a:cs typeface="Arial"/>
                <a:sym typeface="Arial"/>
              </a:rPr>
              <a:t>Progression to HE by age 19 by FSM Status, Gender and Ethnic Group - 2018/19 </a:t>
            </a:r>
            <a:r>
              <a:rPr b="1" lang="en-GB" sz="1200">
                <a:solidFill>
                  <a:schemeClr val="dk1"/>
                </a:solidFill>
                <a:latin typeface="Arial"/>
                <a:ea typeface="Arial"/>
                <a:cs typeface="Arial"/>
                <a:sym typeface="Arial"/>
              </a:rPr>
              <a:t>(DfE, 2020)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05f775717a_0_216"/>
          <p:cNvSpPr txBox="1"/>
          <p:nvPr>
            <p:ph idx="12" type="sldNum"/>
          </p:nvPr>
        </p:nvSpPr>
        <p:spPr>
          <a:xfrm>
            <a:off x="8196594" y="6495691"/>
            <a:ext cx="2743200" cy="225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151" name="Google Shape;151;g105f775717a_0_216"/>
          <p:cNvPicPr preferRelativeResize="0"/>
          <p:nvPr/>
        </p:nvPicPr>
        <p:blipFill>
          <a:blip r:embed="rId3">
            <a:alphaModFix/>
          </a:blip>
          <a:stretch>
            <a:fillRect/>
          </a:stretch>
        </p:blipFill>
        <p:spPr>
          <a:xfrm>
            <a:off x="3986800" y="2627875"/>
            <a:ext cx="3334851" cy="3334851"/>
          </a:xfrm>
          <a:prstGeom prst="rect">
            <a:avLst/>
          </a:prstGeom>
          <a:noFill/>
          <a:ln>
            <a:noFill/>
          </a:ln>
        </p:spPr>
      </p:pic>
      <p:sp>
        <p:nvSpPr>
          <p:cNvPr id="152" name="Google Shape;152;g105f775717a_0_216"/>
          <p:cNvSpPr txBox="1"/>
          <p:nvPr/>
        </p:nvSpPr>
        <p:spPr>
          <a:xfrm>
            <a:off x="1573154" y="2402686"/>
            <a:ext cx="6097500" cy="523200"/>
          </a:xfrm>
          <a:prstGeom prst="rect">
            <a:avLst/>
          </a:prstGeom>
          <a:noFill/>
          <a:ln>
            <a:noFill/>
          </a:ln>
        </p:spPr>
        <p:txBody>
          <a:bodyPr anchorCtr="0" anchor="t" bIns="45700" lIns="91425" spcFirstLastPara="1" rIns="91425" wrap="square" tIns="45700">
            <a:spAutoFit/>
          </a:bodyPr>
          <a:lstStyle/>
          <a:p>
            <a:pPr indent="0" lvl="1" marL="457200" marR="0" rtl="0" algn="l">
              <a:lnSpc>
                <a:spcPct val="115000"/>
              </a:lnSpc>
              <a:spcBef>
                <a:spcPts val="0"/>
              </a:spcBef>
              <a:spcAft>
                <a:spcPts val="0"/>
              </a:spcAft>
              <a:buClr>
                <a:srgbClr val="000000"/>
              </a:buClr>
              <a:buSzPts val="2800"/>
              <a:buFont typeface="Arial"/>
              <a:buNone/>
            </a:pPr>
            <a:r>
              <a:rPr lang="en-GB" sz="2800">
                <a:solidFill>
                  <a:srgbClr val="3B66BC"/>
                </a:solidFill>
              </a:rPr>
              <a:t>Summer school </a:t>
            </a:r>
            <a:endParaRPr b="0" i="0" sz="2800" u="none" cap="none" strike="noStrike">
              <a:solidFill>
                <a:srgbClr val="3B66BC"/>
              </a:solidFill>
              <a:latin typeface="Arial"/>
              <a:ea typeface="Arial"/>
              <a:cs typeface="Arial"/>
              <a:sym typeface="Arial"/>
            </a:endParaRPr>
          </a:p>
        </p:txBody>
      </p:sp>
      <p:sp>
        <p:nvSpPr>
          <p:cNvPr id="153" name="Google Shape;153;g105f775717a_0_216"/>
          <p:cNvSpPr txBox="1"/>
          <p:nvPr/>
        </p:nvSpPr>
        <p:spPr>
          <a:xfrm>
            <a:off x="627604" y="3932361"/>
            <a:ext cx="6097500" cy="523200"/>
          </a:xfrm>
          <a:prstGeom prst="rect">
            <a:avLst/>
          </a:prstGeom>
          <a:noFill/>
          <a:ln>
            <a:noFill/>
          </a:ln>
        </p:spPr>
        <p:txBody>
          <a:bodyPr anchorCtr="0" anchor="t" bIns="45700" lIns="91425" spcFirstLastPara="1" rIns="91425" wrap="square" tIns="45700">
            <a:spAutoFit/>
          </a:bodyPr>
          <a:lstStyle/>
          <a:p>
            <a:pPr indent="0" lvl="1" marL="457200" marR="0" rtl="0" algn="l">
              <a:lnSpc>
                <a:spcPct val="115000"/>
              </a:lnSpc>
              <a:spcBef>
                <a:spcPts val="0"/>
              </a:spcBef>
              <a:spcAft>
                <a:spcPts val="0"/>
              </a:spcAft>
              <a:buClr>
                <a:srgbClr val="000000"/>
              </a:buClr>
              <a:buSzPts val="2800"/>
              <a:buFont typeface="Arial"/>
              <a:buNone/>
            </a:pPr>
            <a:r>
              <a:rPr lang="en-GB" sz="2800">
                <a:solidFill>
                  <a:srgbClr val="3B66BC"/>
                </a:solidFill>
              </a:rPr>
              <a:t>Tutoring </a:t>
            </a:r>
            <a:endParaRPr b="0" i="0" sz="2800" u="none" cap="none" strike="noStrike">
              <a:solidFill>
                <a:srgbClr val="3B66BC"/>
              </a:solidFill>
              <a:latin typeface="Arial"/>
              <a:ea typeface="Arial"/>
              <a:cs typeface="Arial"/>
              <a:sym typeface="Arial"/>
            </a:endParaRPr>
          </a:p>
        </p:txBody>
      </p:sp>
      <p:sp>
        <p:nvSpPr>
          <p:cNvPr id="154" name="Google Shape;154;g105f775717a_0_216"/>
          <p:cNvSpPr txBox="1"/>
          <p:nvPr/>
        </p:nvSpPr>
        <p:spPr>
          <a:xfrm>
            <a:off x="307054" y="5462036"/>
            <a:ext cx="6097500" cy="523200"/>
          </a:xfrm>
          <a:prstGeom prst="rect">
            <a:avLst/>
          </a:prstGeom>
          <a:noFill/>
          <a:ln>
            <a:noFill/>
          </a:ln>
        </p:spPr>
        <p:txBody>
          <a:bodyPr anchorCtr="0" anchor="t" bIns="45700" lIns="91425" spcFirstLastPara="1" rIns="91425" wrap="square" tIns="45700">
            <a:spAutoFit/>
          </a:bodyPr>
          <a:lstStyle/>
          <a:p>
            <a:pPr indent="0" lvl="1" marL="457200" marR="0" rtl="0" algn="l">
              <a:lnSpc>
                <a:spcPct val="115000"/>
              </a:lnSpc>
              <a:spcBef>
                <a:spcPts val="0"/>
              </a:spcBef>
              <a:spcAft>
                <a:spcPts val="0"/>
              </a:spcAft>
              <a:buClr>
                <a:srgbClr val="000000"/>
              </a:buClr>
              <a:buSzPts val="2800"/>
              <a:buFont typeface="Arial"/>
              <a:buNone/>
            </a:pPr>
            <a:r>
              <a:rPr lang="en-GB" sz="2800">
                <a:solidFill>
                  <a:srgbClr val="3B66BC"/>
                </a:solidFill>
              </a:rPr>
              <a:t>UCAS application</a:t>
            </a:r>
            <a:r>
              <a:rPr lang="en-GB" sz="2800">
                <a:solidFill>
                  <a:srgbClr val="3B66BC"/>
                </a:solidFill>
              </a:rPr>
              <a:t> </a:t>
            </a:r>
            <a:endParaRPr b="0" i="0" sz="2800" u="none" cap="none" strike="noStrike">
              <a:solidFill>
                <a:srgbClr val="3B66BC"/>
              </a:solidFill>
              <a:latin typeface="Arial"/>
              <a:ea typeface="Arial"/>
              <a:cs typeface="Arial"/>
              <a:sym typeface="Arial"/>
            </a:endParaRPr>
          </a:p>
        </p:txBody>
      </p:sp>
      <p:sp>
        <p:nvSpPr>
          <p:cNvPr id="155" name="Google Shape;155;g105f775717a_0_216"/>
          <p:cNvSpPr txBox="1"/>
          <p:nvPr/>
        </p:nvSpPr>
        <p:spPr>
          <a:xfrm>
            <a:off x="7321654" y="2333611"/>
            <a:ext cx="6097500" cy="523200"/>
          </a:xfrm>
          <a:prstGeom prst="rect">
            <a:avLst/>
          </a:prstGeom>
          <a:noFill/>
          <a:ln>
            <a:noFill/>
          </a:ln>
        </p:spPr>
        <p:txBody>
          <a:bodyPr anchorCtr="0" anchor="t" bIns="45700" lIns="91425" spcFirstLastPara="1" rIns="91425" wrap="square" tIns="45700">
            <a:spAutoFit/>
          </a:bodyPr>
          <a:lstStyle/>
          <a:p>
            <a:pPr indent="0" lvl="1" marL="457200" marR="0" rtl="0" algn="l">
              <a:lnSpc>
                <a:spcPct val="115000"/>
              </a:lnSpc>
              <a:spcBef>
                <a:spcPts val="0"/>
              </a:spcBef>
              <a:spcAft>
                <a:spcPts val="0"/>
              </a:spcAft>
              <a:buClr>
                <a:srgbClr val="000000"/>
              </a:buClr>
              <a:buSzPts val="2800"/>
              <a:buFont typeface="Arial"/>
              <a:buNone/>
            </a:pPr>
            <a:r>
              <a:rPr lang="en-GB" sz="2800">
                <a:solidFill>
                  <a:srgbClr val="3B66BC"/>
                </a:solidFill>
              </a:rPr>
              <a:t>Campus visit </a:t>
            </a:r>
            <a:endParaRPr b="0" i="0" sz="2800" u="none" cap="none" strike="noStrike">
              <a:solidFill>
                <a:srgbClr val="3B66BC"/>
              </a:solidFill>
              <a:latin typeface="Arial"/>
              <a:ea typeface="Arial"/>
              <a:cs typeface="Arial"/>
              <a:sym typeface="Arial"/>
            </a:endParaRPr>
          </a:p>
        </p:txBody>
      </p:sp>
      <p:sp>
        <p:nvSpPr>
          <p:cNvPr id="156" name="Google Shape;156;g105f775717a_0_216"/>
          <p:cNvSpPr txBox="1"/>
          <p:nvPr/>
        </p:nvSpPr>
        <p:spPr>
          <a:xfrm>
            <a:off x="7201254" y="3932348"/>
            <a:ext cx="6097500" cy="523200"/>
          </a:xfrm>
          <a:prstGeom prst="rect">
            <a:avLst/>
          </a:prstGeom>
          <a:noFill/>
          <a:ln>
            <a:noFill/>
          </a:ln>
        </p:spPr>
        <p:txBody>
          <a:bodyPr anchorCtr="0" anchor="t" bIns="45700" lIns="91425" spcFirstLastPara="1" rIns="91425" wrap="square" tIns="45700">
            <a:spAutoFit/>
          </a:bodyPr>
          <a:lstStyle/>
          <a:p>
            <a:pPr indent="0" lvl="1" marL="457200" marR="0" rtl="0" algn="l">
              <a:lnSpc>
                <a:spcPct val="115000"/>
              </a:lnSpc>
              <a:spcBef>
                <a:spcPts val="0"/>
              </a:spcBef>
              <a:spcAft>
                <a:spcPts val="0"/>
              </a:spcAft>
              <a:buClr>
                <a:srgbClr val="000000"/>
              </a:buClr>
              <a:buSzPts val="2800"/>
              <a:buFont typeface="Arial"/>
              <a:buNone/>
            </a:pPr>
            <a:r>
              <a:rPr lang="en-GB" sz="2800">
                <a:solidFill>
                  <a:srgbClr val="3B66BC"/>
                </a:solidFill>
              </a:rPr>
              <a:t>Entry to HE</a:t>
            </a:r>
            <a:endParaRPr b="0" i="0" sz="2800" u="none" cap="none" strike="noStrike">
              <a:solidFill>
                <a:srgbClr val="3B66BC"/>
              </a:solidFill>
              <a:latin typeface="Arial"/>
              <a:ea typeface="Arial"/>
              <a:cs typeface="Arial"/>
              <a:sym typeface="Arial"/>
            </a:endParaRPr>
          </a:p>
        </p:txBody>
      </p:sp>
      <p:sp>
        <p:nvSpPr>
          <p:cNvPr id="157" name="Google Shape;157;g105f775717a_0_216"/>
          <p:cNvSpPr txBox="1"/>
          <p:nvPr/>
        </p:nvSpPr>
        <p:spPr>
          <a:xfrm>
            <a:off x="7201254" y="5462036"/>
            <a:ext cx="6097500" cy="523200"/>
          </a:xfrm>
          <a:prstGeom prst="rect">
            <a:avLst/>
          </a:prstGeom>
          <a:noFill/>
          <a:ln>
            <a:noFill/>
          </a:ln>
        </p:spPr>
        <p:txBody>
          <a:bodyPr anchorCtr="0" anchor="t" bIns="45700" lIns="91425" spcFirstLastPara="1" rIns="91425" wrap="square" tIns="45700">
            <a:spAutoFit/>
          </a:bodyPr>
          <a:lstStyle/>
          <a:p>
            <a:pPr indent="0" lvl="1" marL="457200" marR="0" rtl="0" algn="l">
              <a:lnSpc>
                <a:spcPct val="115000"/>
              </a:lnSpc>
              <a:spcBef>
                <a:spcPts val="0"/>
              </a:spcBef>
              <a:spcAft>
                <a:spcPts val="0"/>
              </a:spcAft>
              <a:buClr>
                <a:srgbClr val="000000"/>
              </a:buClr>
              <a:buSzPts val="2800"/>
              <a:buFont typeface="Arial"/>
              <a:buNone/>
            </a:pPr>
            <a:r>
              <a:rPr lang="en-GB" sz="2800">
                <a:solidFill>
                  <a:srgbClr val="3B66BC"/>
                </a:solidFill>
              </a:rPr>
              <a:t>Progression to second year </a:t>
            </a:r>
            <a:endParaRPr b="0" i="0" sz="2800" u="none" cap="none" strike="noStrike">
              <a:solidFill>
                <a:srgbClr val="3B66BC"/>
              </a:solidFill>
              <a:latin typeface="Arial"/>
              <a:ea typeface="Arial"/>
              <a:cs typeface="Arial"/>
              <a:sym typeface="Arial"/>
            </a:endParaRPr>
          </a:p>
        </p:txBody>
      </p:sp>
      <p:sp>
        <p:nvSpPr>
          <p:cNvPr id="158" name="Google Shape;158;g105f775717a_0_216"/>
          <p:cNvSpPr txBox="1"/>
          <p:nvPr/>
        </p:nvSpPr>
        <p:spPr>
          <a:xfrm>
            <a:off x="0" y="942501"/>
            <a:ext cx="12192000" cy="9999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4400">
                <a:solidFill>
                  <a:schemeClr val="lt1"/>
                </a:solidFill>
              </a:rPr>
              <a:t> </a:t>
            </a:r>
            <a:r>
              <a:rPr lang="en-GB" sz="4400">
                <a:solidFill>
                  <a:schemeClr val="lt1"/>
                </a:solidFill>
              </a:rPr>
              <a:t>But where do we start?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05f775717a_0_304"/>
          <p:cNvSpPr/>
          <p:nvPr/>
        </p:nvSpPr>
        <p:spPr>
          <a:xfrm>
            <a:off x="1523999" y="2136272"/>
            <a:ext cx="2541600" cy="3986700"/>
          </a:xfrm>
          <a:prstGeom prst="rect">
            <a:avLst/>
          </a:prstGeom>
          <a:noFill/>
          <a:ln cap="flat" cmpd="sng" w="12700">
            <a:solidFill>
              <a:srgbClr val="5D6C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g105f775717a_0_304"/>
          <p:cNvSpPr/>
          <p:nvPr/>
        </p:nvSpPr>
        <p:spPr>
          <a:xfrm>
            <a:off x="1523999" y="2136272"/>
            <a:ext cx="2541600" cy="444900"/>
          </a:xfrm>
          <a:prstGeom prst="rect">
            <a:avLst/>
          </a:prstGeom>
          <a:solidFill>
            <a:schemeClr val="accent1"/>
          </a:solidFill>
          <a:ln cap="flat" cmpd="sng" w="12700">
            <a:solidFill>
              <a:srgbClr val="059F8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rPr>
              <a:t>Activities</a:t>
            </a:r>
            <a:r>
              <a:rPr lang="en-GB" sz="1800">
                <a:solidFill>
                  <a:schemeClr val="lt1"/>
                </a:solidFill>
                <a:latin typeface="Arial"/>
                <a:ea typeface="Arial"/>
                <a:cs typeface="Arial"/>
                <a:sym typeface="Arial"/>
              </a:rPr>
              <a:t> </a:t>
            </a:r>
            <a:endParaRPr/>
          </a:p>
        </p:txBody>
      </p:sp>
      <p:sp>
        <p:nvSpPr>
          <p:cNvPr id="166" name="Google Shape;166;g105f775717a_0_304"/>
          <p:cNvSpPr txBox="1"/>
          <p:nvPr/>
        </p:nvSpPr>
        <p:spPr>
          <a:xfrm>
            <a:off x="1853400" y="3264375"/>
            <a:ext cx="2212200" cy="198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100">
                <a:solidFill>
                  <a:schemeClr val="dk2"/>
                </a:solidFill>
              </a:rPr>
              <a:t>Summer school </a:t>
            </a:r>
            <a:endParaRPr sz="2100">
              <a:solidFill>
                <a:schemeClr val="dk2"/>
              </a:solidFill>
            </a:endParaRPr>
          </a:p>
          <a:p>
            <a:pPr indent="0" lvl="0" marL="0" marR="0" rtl="0" algn="l">
              <a:spcBef>
                <a:spcPts val="0"/>
              </a:spcBef>
              <a:spcAft>
                <a:spcPts val="0"/>
              </a:spcAft>
              <a:buNone/>
            </a:pPr>
            <a:r>
              <a:t/>
            </a:r>
            <a:endParaRPr sz="2100">
              <a:solidFill>
                <a:schemeClr val="dk2"/>
              </a:solidFill>
            </a:endParaRPr>
          </a:p>
          <a:p>
            <a:pPr indent="0" lvl="0" marL="0" marR="0" rtl="0" algn="l">
              <a:spcBef>
                <a:spcPts val="0"/>
              </a:spcBef>
              <a:spcAft>
                <a:spcPts val="0"/>
              </a:spcAft>
              <a:buNone/>
            </a:pPr>
            <a:r>
              <a:rPr lang="en-GB" sz="2100">
                <a:solidFill>
                  <a:schemeClr val="dk2"/>
                </a:solidFill>
              </a:rPr>
              <a:t>Campus visit </a:t>
            </a:r>
            <a:endParaRPr sz="2100">
              <a:solidFill>
                <a:schemeClr val="dk2"/>
              </a:solidFill>
            </a:endParaRPr>
          </a:p>
          <a:p>
            <a:pPr indent="0" lvl="0" marL="0" marR="0" rtl="0" algn="l">
              <a:spcBef>
                <a:spcPts val="0"/>
              </a:spcBef>
              <a:spcAft>
                <a:spcPts val="0"/>
              </a:spcAft>
              <a:buNone/>
            </a:pPr>
            <a:r>
              <a:t/>
            </a:r>
            <a:endParaRPr sz="2100">
              <a:solidFill>
                <a:schemeClr val="dk2"/>
              </a:solidFill>
            </a:endParaRPr>
          </a:p>
          <a:p>
            <a:pPr indent="0" lvl="0" marL="0" marR="0" rtl="0" algn="l">
              <a:spcBef>
                <a:spcPts val="0"/>
              </a:spcBef>
              <a:spcAft>
                <a:spcPts val="0"/>
              </a:spcAft>
              <a:buNone/>
            </a:pPr>
            <a:r>
              <a:rPr lang="en-GB" sz="2100">
                <a:solidFill>
                  <a:schemeClr val="dk2"/>
                </a:solidFill>
              </a:rPr>
              <a:t>Tutoring </a:t>
            </a:r>
            <a:r>
              <a:rPr lang="en-GB" sz="2100">
                <a:solidFill>
                  <a:schemeClr val="dk2"/>
                </a:solidFill>
                <a:latin typeface="Arial"/>
                <a:ea typeface="Arial"/>
                <a:cs typeface="Arial"/>
                <a:sym typeface="Arial"/>
              </a:rPr>
              <a:t>​</a:t>
            </a:r>
            <a:endParaRPr sz="1700">
              <a:solidFill>
                <a:schemeClr val="dk2"/>
              </a:solidFill>
            </a:endParaRPr>
          </a:p>
          <a:p>
            <a:pPr indent="0" lvl="0" marL="0" marR="0" rtl="0" algn="l">
              <a:spcBef>
                <a:spcPts val="0"/>
              </a:spcBef>
              <a:spcAft>
                <a:spcPts val="0"/>
              </a:spcAft>
              <a:buNone/>
            </a:pPr>
            <a:r>
              <a:t/>
            </a:r>
            <a:endParaRPr b="1" sz="1800">
              <a:solidFill>
                <a:srgbClr val="5D6C78"/>
              </a:solidFill>
              <a:latin typeface="Arial"/>
              <a:ea typeface="Arial"/>
              <a:cs typeface="Arial"/>
              <a:sym typeface="Arial"/>
            </a:endParaRPr>
          </a:p>
        </p:txBody>
      </p:sp>
      <p:sp>
        <p:nvSpPr>
          <p:cNvPr id="167" name="Google Shape;167;g105f775717a_0_304"/>
          <p:cNvSpPr/>
          <p:nvPr/>
        </p:nvSpPr>
        <p:spPr>
          <a:xfrm>
            <a:off x="8126439" y="2136272"/>
            <a:ext cx="2581500" cy="444900"/>
          </a:xfrm>
          <a:prstGeom prst="rect">
            <a:avLst/>
          </a:prstGeom>
          <a:solidFill>
            <a:schemeClr val="accent1"/>
          </a:solidFill>
          <a:ln cap="flat" cmpd="sng" w="12700">
            <a:solidFill>
              <a:srgbClr val="059F8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rPr>
              <a:t>Outcomes </a:t>
            </a:r>
            <a:endParaRPr b="1"/>
          </a:p>
        </p:txBody>
      </p:sp>
      <p:sp>
        <p:nvSpPr>
          <p:cNvPr id="168" name="Google Shape;168;g105f775717a_0_304"/>
          <p:cNvSpPr/>
          <p:nvPr/>
        </p:nvSpPr>
        <p:spPr>
          <a:xfrm>
            <a:off x="8126439" y="2107622"/>
            <a:ext cx="2581500" cy="4044000"/>
          </a:xfrm>
          <a:prstGeom prst="rect">
            <a:avLst/>
          </a:prstGeom>
          <a:noFill/>
          <a:ln cap="flat" cmpd="sng" w="12700">
            <a:solidFill>
              <a:srgbClr val="5D6C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g105f775717a_0_304"/>
          <p:cNvSpPr txBox="1"/>
          <p:nvPr/>
        </p:nvSpPr>
        <p:spPr>
          <a:xfrm>
            <a:off x="8390825" y="3136775"/>
            <a:ext cx="2317200" cy="263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100">
                <a:solidFill>
                  <a:schemeClr val="dk2"/>
                </a:solidFill>
              </a:rPr>
              <a:t>UCAS application</a:t>
            </a:r>
            <a:endParaRPr sz="2100">
              <a:solidFill>
                <a:schemeClr val="dk2"/>
              </a:solidFill>
            </a:endParaRPr>
          </a:p>
          <a:p>
            <a:pPr indent="0" lvl="0" marL="0" marR="0" rtl="0" algn="l">
              <a:spcBef>
                <a:spcPts val="0"/>
              </a:spcBef>
              <a:spcAft>
                <a:spcPts val="0"/>
              </a:spcAft>
              <a:buNone/>
            </a:pPr>
            <a:r>
              <a:t/>
            </a:r>
            <a:endParaRPr sz="2100">
              <a:solidFill>
                <a:schemeClr val="dk2"/>
              </a:solidFill>
            </a:endParaRPr>
          </a:p>
          <a:p>
            <a:pPr indent="0" lvl="0" marL="0" marR="0" rtl="0" algn="l">
              <a:spcBef>
                <a:spcPts val="0"/>
              </a:spcBef>
              <a:spcAft>
                <a:spcPts val="0"/>
              </a:spcAft>
              <a:buNone/>
            </a:pPr>
            <a:r>
              <a:rPr lang="en-GB" sz="2100">
                <a:solidFill>
                  <a:schemeClr val="dk2"/>
                </a:solidFill>
              </a:rPr>
              <a:t>Entry to HE</a:t>
            </a:r>
            <a:endParaRPr sz="2100">
              <a:solidFill>
                <a:schemeClr val="dk2"/>
              </a:solidFill>
            </a:endParaRPr>
          </a:p>
          <a:p>
            <a:pPr indent="0" lvl="0" marL="0" marR="0" rtl="0" algn="l">
              <a:spcBef>
                <a:spcPts val="0"/>
              </a:spcBef>
              <a:spcAft>
                <a:spcPts val="0"/>
              </a:spcAft>
              <a:buNone/>
            </a:pPr>
            <a:r>
              <a:t/>
            </a:r>
            <a:endParaRPr sz="2100">
              <a:solidFill>
                <a:schemeClr val="dk2"/>
              </a:solidFill>
            </a:endParaRPr>
          </a:p>
          <a:p>
            <a:pPr indent="0" lvl="0" marL="0" marR="0" rtl="0" algn="l">
              <a:spcBef>
                <a:spcPts val="0"/>
              </a:spcBef>
              <a:spcAft>
                <a:spcPts val="0"/>
              </a:spcAft>
              <a:buNone/>
            </a:pPr>
            <a:r>
              <a:rPr lang="en-GB" sz="2100">
                <a:solidFill>
                  <a:schemeClr val="dk2"/>
                </a:solidFill>
              </a:rPr>
              <a:t>Progression to 2nd year</a:t>
            </a:r>
            <a:endParaRPr sz="2100">
              <a:solidFill>
                <a:schemeClr val="dk2"/>
              </a:solidFill>
            </a:endParaRPr>
          </a:p>
          <a:p>
            <a:pPr indent="0" lvl="0" marL="0" marR="0" rtl="0" algn="l">
              <a:spcBef>
                <a:spcPts val="0"/>
              </a:spcBef>
              <a:spcAft>
                <a:spcPts val="0"/>
              </a:spcAft>
              <a:buNone/>
            </a:pPr>
            <a:r>
              <a:t/>
            </a:r>
            <a:endParaRPr sz="2100">
              <a:solidFill>
                <a:schemeClr val="dk2"/>
              </a:solidFill>
            </a:endParaRPr>
          </a:p>
          <a:p>
            <a:pPr indent="0" lvl="0" marL="0" marR="0" rtl="0" algn="l">
              <a:spcBef>
                <a:spcPts val="0"/>
              </a:spcBef>
              <a:spcAft>
                <a:spcPts val="0"/>
              </a:spcAft>
              <a:buNone/>
            </a:pPr>
            <a:r>
              <a:t/>
            </a:r>
            <a:endParaRPr b="1" sz="1800">
              <a:solidFill>
                <a:srgbClr val="5D6C78"/>
              </a:solidFill>
              <a:latin typeface="Arial"/>
              <a:ea typeface="Arial"/>
              <a:cs typeface="Arial"/>
              <a:sym typeface="Arial"/>
            </a:endParaRPr>
          </a:p>
        </p:txBody>
      </p:sp>
      <p:cxnSp>
        <p:nvCxnSpPr>
          <p:cNvPr id="170" name="Google Shape;170;g105f775717a_0_304"/>
          <p:cNvCxnSpPr/>
          <p:nvPr/>
        </p:nvCxnSpPr>
        <p:spPr>
          <a:xfrm>
            <a:off x="5048832" y="4129636"/>
            <a:ext cx="2015400" cy="0"/>
          </a:xfrm>
          <a:prstGeom prst="straightConnector1">
            <a:avLst/>
          </a:prstGeom>
          <a:noFill/>
          <a:ln cap="flat" cmpd="sng" w="57150">
            <a:solidFill>
              <a:srgbClr val="07DBB3"/>
            </a:solidFill>
            <a:prstDash val="solid"/>
            <a:miter lim="800000"/>
            <a:headEnd len="sm" w="sm" type="none"/>
            <a:tailEnd len="med" w="med" type="triangle"/>
          </a:ln>
        </p:spPr>
      </p:cxnSp>
      <p:pic>
        <p:nvPicPr>
          <p:cNvPr id="171" name="Google Shape;171;g105f775717a_0_304"/>
          <p:cNvPicPr preferRelativeResize="0"/>
          <p:nvPr/>
        </p:nvPicPr>
        <p:blipFill>
          <a:blip r:embed="rId3">
            <a:alphaModFix/>
          </a:blip>
          <a:stretch>
            <a:fillRect/>
          </a:stretch>
        </p:blipFill>
        <p:spPr>
          <a:xfrm>
            <a:off x="4670075" y="2743175"/>
            <a:ext cx="2772900" cy="2772900"/>
          </a:xfrm>
          <a:prstGeom prst="rect">
            <a:avLst/>
          </a:prstGeom>
          <a:noFill/>
          <a:ln>
            <a:noFill/>
          </a:ln>
        </p:spPr>
      </p:pic>
      <p:sp>
        <p:nvSpPr>
          <p:cNvPr id="172" name="Google Shape;172;g105f775717a_0_304"/>
          <p:cNvSpPr txBox="1"/>
          <p:nvPr/>
        </p:nvSpPr>
        <p:spPr>
          <a:xfrm>
            <a:off x="0" y="942501"/>
            <a:ext cx="12192000" cy="999900"/>
          </a:xfrm>
          <a:prstGeom prst="rect">
            <a:avLst/>
          </a:prstGeom>
          <a:gradFill>
            <a:gsLst>
              <a:gs pos="0">
                <a:schemeClr val="accent1"/>
              </a:gs>
              <a:gs pos="100000">
                <a:schemeClr val="dk2"/>
              </a:gs>
            </a:gsLst>
            <a:lin ang="0" scaled="0"/>
          </a:gra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4400">
                <a:solidFill>
                  <a:schemeClr val="lt1"/>
                </a:solidFill>
              </a:rPr>
              <a:t>We form research questions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1000"/>
                                        <p:tgtEl>
                                          <p:spTgt spid="1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ASO">
      <a:dk1>
        <a:srgbClr val="000000"/>
      </a:dk1>
      <a:lt1>
        <a:srgbClr val="FFFFFF"/>
      </a:lt1>
      <a:dk2>
        <a:srgbClr val="3B66BC"/>
      </a:dk2>
      <a:lt2>
        <a:srgbClr val="EDEBE3"/>
      </a:lt2>
      <a:accent1>
        <a:srgbClr val="07DBB3"/>
      </a:accent1>
      <a:accent2>
        <a:srgbClr val="F9466C"/>
      </a:accent2>
      <a:accent3>
        <a:srgbClr val="3B66BC"/>
      </a:accent3>
      <a:accent4>
        <a:srgbClr val="EDEBE3"/>
      </a:accent4>
      <a:accent5>
        <a:srgbClr val="000000"/>
      </a:accent5>
      <a:accent6>
        <a:srgbClr val="FFFFFF"/>
      </a:accent6>
      <a:hlink>
        <a:srgbClr val="F9466C"/>
      </a:hlink>
      <a:folHlink>
        <a:srgbClr val="07DB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2020-01-28T12:05:21Z</dcterms:created>
  <dc:creator>Kozman, Eliza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0x010100CFFB2645B4192C469F8306416C22C8A4</vt:lpwstr>
  </property>
</Properties>
</file>