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4" r:id="rId3"/>
  </p:sldMasterIdLst>
  <p:notesMasterIdLst>
    <p:notesMasterId r:id="rId20"/>
  </p:notesMasterIdLst>
  <p:sldIdLst>
    <p:sldId id="256" r:id="rId4"/>
    <p:sldId id="347" r:id="rId5"/>
    <p:sldId id="260" r:id="rId6"/>
    <p:sldId id="258" r:id="rId7"/>
    <p:sldId id="364" r:id="rId8"/>
    <p:sldId id="356" r:id="rId9"/>
    <p:sldId id="357" r:id="rId10"/>
    <p:sldId id="358" r:id="rId11"/>
    <p:sldId id="359" r:id="rId12"/>
    <p:sldId id="293" r:id="rId13"/>
    <p:sldId id="331" r:id="rId14"/>
    <p:sldId id="333" r:id="rId15"/>
    <p:sldId id="361" r:id="rId16"/>
    <p:sldId id="362" r:id="rId17"/>
    <p:sldId id="302" r:id="rId18"/>
    <p:sldId id="34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6" autoAdjust="0"/>
    <p:restoredTop sz="90897" autoAdjust="0"/>
  </p:normalViewPr>
  <p:slideViewPr>
    <p:cSldViewPr snapToGrid="0">
      <p:cViewPr varScale="1">
        <p:scale>
          <a:sx n="57" d="100"/>
          <a:sy n="57" d="100"/>
        </p:scale>
        <p:origin x="98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5709CA-7065-441B-BDF6-1940D10931FA}" type="datetimeFigureOut">
              <a:rPr lang="en-GB" smtClean="0"/>
              <a:t>11/01/2022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6E9AE6-B3FA-46C0-9756-14C31235DAB6}" type="slidenum">
              <a:rPr lang="en-GB" smtClean="0"/>
              <a:t>‹#›</a:t>
            </a:fld>
            <a:endParaRPr lang="en-GB"/>
          </a:p>
        </p:txBody>
      </p:sp>
    </p:spTree>
    <p:extLst>
      <p:ext uri="{BB962C8B-B14F-4D97-AF65-F5344CB8AC3E}">
        <p14:creationId xmlns:p14="http://schemas.microsoft.com/office/powerpoint/2010/main" val="3960945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925b70253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925b7025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00255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925b70253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925b7025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dirty="0">
                <a:solidFill>
                  <a:schemeClr val="tx1"/>
                </a:solidFill>
                <a:latin typeface="Open sans "/>
              </a:rPr>
              <a:t>Think about alternative sessions not just the standards ones, can there be more subject tasters, more careers and soft skills focused workshops? What are the school career gaps in the school? Set joint objectives with the school, reflect on whether these were achieved. </a:t>
            </a:r>
          </a:p>
        </p:txBody>
      </p:sp>
    </p:spTree>
    <p:extLst>
      <p:ext uri="{BB962C8B-B14F-4D97-AF65-F5344CB8AC3E}">
        <p14:creationId xmlns:p14="http://schemas.microsoft.com/office/powerpoint/2010/main" val="3029494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925b70253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925b7025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dirty="0">
                <a:solidFill>
                  <a:schemeClr val="tx1"/>
                </a:solidFill>
                <a:latin typeface="Open sans "/>
              </a:rPr>
              <a:t>Teachers want more parent and carer engagement, could resources be made available for them? Making everything interactive will help students take ownership and build investment, support them in making goals in the session and share these with their form tutor or parent </a:t>
            </a:r>
            <a:r>
              <a:rPr lang="en-GB" sz="1200" dirty="0" err="1">
                <a:solidFill>
                  <a:schemeClr val="tx1"/>
                </a:solidFill>
                <a:latin typeface="Open sans "/>
              </a:rPr>
              <a:t>ect</a:t>
            </a:r>
            <a:r>
              <a:rPr lang="en-GB" sz="1200" dirty="0">
                <a:solidFill>
                  <a:schemeClr val="tx1"/>
                </a:solidFill>
                <a:latin typeface="Open sans "/>
              </a:rPr>
              <a:t>. </a:t>
            </a:r>
          </a:p>
        </p:txBody>
      </p:sp>
    </p:spTree>
    <p:extLst>
      <p:ext uri="{BB962C8B-B14F-4D97-AF65-F5344CB8AC3E}">
        <p14:creationId xmlns:p14="http://schemas.microsoft.com/office/powerpoint/2010/main" val="4016610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925b70253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925b7025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dirty="0">
                <a:solidFill>
                  <a:schemeClr val="tx1"/>
                </a:solidFill>
                <a:latin typeface="Open sans "/>
              </a:rPr>
              <a:t>Use surveys for staff and students. Give teachers feedback on how the session went that is both qualitative and quantitative. </a:t>
            </a:r>
          </a:p>
        </p:txBody>
      </p:sp>
    </p:spTree>
    <p:extLst>
      <p:ext uri="{BB962C8B-B14F-4D97-AF65-F5344CB8AC3E}">
        <p14:creationId xmlns:p14="http://schemas.microsoft.com/office/powerpoint/2010/main" val="3954729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925b70253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925b7025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 typeface="Arial" panose="020B0604020202020204" pitchFamily="34" charset="0"/>
              <a:buNone/>
            </a:pPr>
            <a:endParaRPr dirty="0"/>
          </a:p>
        </p:txBody>
      </p:sp>
    </p:spTree>
    <p:extLst>
      <p:ext uri="{BB962C8B-B14F-4D97-AF65-F5344CB8AC3E}">
        <p14:creationId xmlns:p14="http://schemas.microsoft.com/office/powerpoint/2010/main" val="3488100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8E001E-845A-E14A-9592-D550F75CF1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6562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38AFD9-D5DB-4A47-A4BE-251B4DF1413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60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925b70253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925b7025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40180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https://www.careersandenterprise.co.uk/our-evidence/evidence-and-reports/trends-in-careers-education-2021/</a:t>
            </a:r>
          </a:p>
        </p:txBody>
      </p:sp>
      <p:sp>
        <p:nvSpPr>
          <p:cNvPr id="4" name="Slide Number Placeholder 3"/>
          <p:cNvSpPr>
            <a:spLocks noGrp="1"/>
          </p:cNvSpPr>
          <p:nvPr>
            <p:ph type="sldNum" sz="quarter" idx="5"/>
          </p:nvPr>
        </p:nvSpPr>
        <p:spPr/>
        <p:txBody>
          <a:bodyPr/>
          <a:lstStyle/>
          <a:p>
            <a:fld id="{C26E9AE6-B3FA-46C0-9756-14C31235DAB6}" type="slidenum">
              <a:rPr lang="en-GB" smtClean="0"/>
              <a:t>7</a:t>
            </a:fld>
            <a:endParaRPr lang="en-GB"/>
          </a:p>
        </p:txBody>
      </p:sp>
    </p:spTree>
    <p:extLst>
      <p:ext uri="{BB962C8B-B14F-4D97-AF65-F5344CB8AC3E}">
        <p14:creationId xmlns:p14="http://schemas.microsoft.com/office/powerpoint/2010/main" val="1718954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Apprenticeship info – 46% all students, 38% - majority of students</a:t>
            </a:r>
          </a:p>
          <a:p>
            <a:r>
              <a:rPr lang="en-GB" dirty="0"/>
              <a:t>HE visits – 14% all students, 28% majority of students (75% to 99%), 18% most students (50% to 75%), 18% some students (25% to 50%), 22% few or none. </a:t>
            </a:r>
          </a:p>
        </p:txBody>
      </p:sp>
      <p:sp>
        <p:nvSpPr>
          <p:cNvPr id="4" name="Slide Number Placeholder 3"/>
          <p:cNvSpPr>
            <a:spLocks noGrp="1"/>
          </p:cNvSpPr>
          <p:nvPr>
            <p:ph type="sldNum" sz="quarter" idx="5"/>
          </p:nvPr>
        </p:nvSpPr>
        <p:spPr/>
        <p:txBody>
          <a:bodyPr/>
          <a:lstStyle/>
          <a:p>
            <a:fld id="{C26E9AE6-B3FA-46C0-9756-14C31235DAB6}" type="slidenum">
              <a:rPr lang="en-GB" smtClean="0"/>
              <a:t>8</a:t>
            </a:fld>
            <a:endParaRPr lang="en-GB"/>
          </a:p>
        </p:txBody>
      </p:sp>
    </p:spTree>
    <p:extLst>
      <p:ext uri="{BB962C8B-B14F-4D97-AF65-F5344CB8AC3E}">
        <p14:creationId xmlns:p14="http://schemas.microsoft.com/office/powerpoint/2010/main" val="53243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dirty="0">
                <a:solidFill>
                  <a:schemeClr val="tx1"/>
                </a:solidFill>
                <a:latin typeface="+mj-lt"/>
                <a:ea typeface="Times New Roman" panose="02020603050405020304" pitchFamily="18" charset="0"/>
                <a:cs typeface="Times New Roman" panose="02020603050405020304" pitchFamily="18" charset="0"/>
              </a:rPr>
              <a:t>Start HE e</a:t>
            </a:r>
            <a:r>
              <a:rPr lang="en-GB" sz="1200" dirty="0">
                <a:solidFill>
                  <a:schemeClr val="tx1"/>
                </a:solidFill>
                <a:effectLst/>
                <a:latin typeface="+mj-lt"/>
                <a:ea typeface="Times New Roman" panose="02020603050405020304" pitchFamily="18" charset="0"/>
                <a:cs typeface="Times New Roman" panose="02020603050405020304" pitchFamily="18" charset="0"/>
              </a:rPr>
              <a:t>ngagement as early as possible – get them familiar with what </a:t>
            </a:r>
            <a:r>
              <a:rPr lang="en-GB" sz="1200" dirty="0" err="1">
                <a:solidFill>
                  <a:schemeClr val="tx1"/>
                </a:solidFill>
                <a:effectLst/>
                <a:latin typeface="+mj-lt"/>
                <a:ea typeface="Times New Roman" panose="02020603050405020304" pitchFamily="18" charset="0"/>
                <a:cs typeface="Times New Roman" panose="02020603050405020304" pitchFamily="18" charset="0"/>
              </a:rPr>
              <a:t>uni</a:t>
            </a:r>
            <a:r>
              <a:rPr lang="en-GB" sz="1200" dirty="0">
                <a:solidFill>
                  <a:schemeClr val="tx1"/>
                </a:solidFill>
                <a:effectLst/>
                <a:latin typeface="+mj-lt"/>
                <a:ea typeface="Times New Roman" panose="02020603050405020304" pitchFamily="18" charset="0"/>
                <a:cs typeface="Times New Roman" panose="02020603050405020304" pitchFamily="18" charset="0"/>
              </a:rPr>
              <a:t> is and it benefits from Y7 onwards. Optimum time to inspire before they get a </a:t>
            </a:r>
            <a:r>
              <a:rPr lang="en-GB" sz="1200" dirty="0" err="1">
                <a:solidFill>
                  <a:schemeClr val="tx1"/>
                </a:solidFill>
                <a:effectLst/>
                <a:latin typeface="+mj-lt"/>
                <a:ea typeface="Times New Roman" panose="02020603050405020304" pitchFamily="18" charset="0"/>
                <a:cs typeface="Times New Roman" panose="02020603050405020304" pitchFamily="18" charset="0"/>
              </a:rPr>
              <a:t>apth</a:t>
            </a:r>
            <a:r>
              <a:rPr lang="en-GB" sz="1200" dirty="0">
                <a:solidFill>
                  <a:schemeClr val="tx1"/>
                </a:solidFill>
                <a:effectLst/>
                <a:latin typeface="+mj-lt"/>
                <a:ea typeface="Times New Roman" panose="02020603050405020304" pitchFamily="18" charset="0"/>
                <a:cs typeface="Times New Roman" panose="02020603050405020304" pitchFamily="18" charset="0"/>
              </a:rPr>
              <a:t> fixed in their head. Start building their knowledge and aspiration. Teachers have found that some students get to sixth form and still don’t know the basics, what is a gap year, placement year</a:t>
            </a:r>
          </a:p>
          <a:p>
            <a:pPr>
              <a:lnSpc>
                <a:spcPct val="107000"/>
              </a:lnSpc>
              <a:spcAft>
                <a:spcPts val="800"/>
              </a:spcAft>
            </a:pPr>
            <a:endParaRPr lang="en-GB" sz="12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chemeClr val="tx1"/>
                </a:solidFill>
                <a:effectLst/>
                <a:latin typeface="+mj-lt"/>
                <a:ea typeface="Times New Roman" panose="02020603050405020304" pitchFamily="18" charset="0"/>
                <a:cs typeface="Times New Roman" panose="02020603050405020304" pitchFamily="18" charset="0"/>
              </a:rPr>
              <a:t>Tailor engagement to the school and the needs of its students – adapt the sessions and presentations delivered to suit the demographics of the school and student. Consider demographics, is the school high PP, what is the HE progressions rate? Ask the teachers how best to engage the students ahead of time, what format will respond best to? Identify the knowledge and skills gaps by asking students questions in the session. </a:t>
            </a:r>
          </a:p>
          <a:p>
            <a:pPr>
              <a:lnSpc>
                <a:spcPct val="107000"/>
              </a:lnSpc>
              <a:spcAft>
                <a:spcPts val="800"/>
              </a:spcAft>
            </a:pPr>
            <a:endParaRPr lang="en-GB" sz="12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chemeClr val="tx1"/>
                </a:solidFill>
                <a:effectLst/>
                <a:latin typeface="+mj-lt"/>
                <a:ea typeface="Times New Roman" panose="02020603050405020304" pitchFamily="18" charset="0"/>
                <a:cs typeface="Times New Roman" panose="02020603050405020304" pitchFamily="18" charset="0"/>
              </a:rPr>
              <a:t>Make workshops practical and deliver more taster style sessions – where suitable, make every engagement activity interactive and don’t just deliver a presentation, even lecture tasters. One teacher does a Problem Solving session with 5 different subjects, students rotate and have practical problems to solve for each.</a:t>
            </a:r>
          </a:p>
          <a:p>
            <a:pPr>
              <a:lnSpc>
                <a:spcPct val="107000"/>
              </a:lnSpc>
              <a:spcAft>
                <a:spcPts val="800"/>
              </a:spcAft>
            </a:pPr>
            <a:endParaRPr lang="en-GB" sz="1200" dirty="0">
              <a:solidFill>
                <a:schemeClr val="tx1"/>
              </a:solidFill>
              <a:effectLst/>
              <a:latin typeface="+mj-lt"/>
              <a:ea typeface="Times New Roman" panose="02020603050405020304" pitchFamily="18" charset="0"/>
              <a:cs typeface="Times New Roman" panose="02020603050405020304" pitchFamily="18" charset="0"/>
            </a:endParaRPr>
          </a:p>
          <a:p>
            <a:pPr>
              <a:lnSpc>
                <a:spcPct val="107000"/>
              </a:lnSpc>
              <a:spcAft>
                <a:spcPts val="800"/>
              </a:spcAft>
            </a:pPr>
            <a:r>
              <a:rPr lang="en-GB" sz="1200" dirty="0">
                <a:solidFill>
                  <a:schemeClr val="tx1"/>
                </a:solidFill>
                <a:effectLst/>
                <a:latin typeface="+mj-lt"/>
                <a:ea typeface="Times New Roman" panose="02020603050405020304" pitchFamily="18" charset="0"/>
                <a:cs typeface="Times New Roman" panose="02020603050405020304" pitchFamily="18" charset="0"/>
              </a:rPr>
              <a:t>Link all the activity you deliver to careers – at every stage tie content to careers, think about subjects as a whole journey, what can a student do with a degree in… Got a passion in this area? Help them figure out where this can lead them. </a:t>
            </a:r>
          </a:p>
          <a:p>
            <a:pPr>
              <a:lnSpc>
                <a:spcPct val="107000"/>
              </a:lnSpc>
              <a:spcAft>
                <a:spcPts val="800"/>
              </a:spcAft>
            </a:pPr>
            <a:endParaRPr lang="en-GB" sz="12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chemeClr val="tx1"/>
                </a:solidFill>
                <a:effectLst/>
                <a:latin typeface="+mj-lt"/>
                <a:ea typeface="Times New Roman" panose="02020603050405020304" pitchFamily="18" charset="0"/>
                <a:cs typeface="Times New Roman" panose="02020603050405020304" pitchFamily="18" charset="0"/>
              </a:rPr>
              <a:t>Incorporate student voices, ideally from the school’s local area – this will help students visualise themselves at </a:t>
            </a:r>
            <a:r>
              <a:rPr lang="en-GB" sz="1200" dirty="0" err="1">
                <a:solidFill>
                  <a:schemeClr val="tx1"/>
                </a:solidFill>
                <a:effectLst/>
                <a:latin typeface="+mj-lt"/>
                <a:ea typeface="Times New Roman" panose="02020603050405020304" pitchFamily="18" charset="0"/>
                <a:cs typeface="Times New Roman" panose="02020603050405020304" pitchFamily="18" charset="0"/>
              </a:rPr>
              <a:t>uni</a:t>
            </a:r>
            <a:r>
              <a:rPr lang="en-GB" sz="1200" dirty="0">
                <a:solidFill>
                  <a:schemeClr val="tx1"/>
                </a:solidFill>
                <a:effectLst/>
                <a:latin typeface="+mj-lt"/>
                <a:ea typeface="Times New Roman" panose="02020603050405020304" pitchFamily="18" charset="0"/>
                <a:cs typeface="Times New Roman" panose="02020603050405020304" pitchFamily="18" charset="0"/>
              </a:rPr>
              <a:t> and hearing from a peer is more meaningful. Schools Said ideally find an ex student of their or someone who at least comes from the local area. </a:t>
            </a:r>
            <a:endParaRPr lang="en-GB" sz="12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200" dirty="0">
              <a:solidFill>
                <a:schemeClr val="tx1"/>
              </a:solidFill>
              <a:effectLst/>
              <a:latin typeface="+mj-lt"/>
              <a:ea typeface="Times New Roman" panose="02020603050405020304" pitchFamily="18" charset="0"/>
              <a:cs typeface="Times New Roman" panose="02020603050405020304" pitchFamily="18" charset="0"/>
            </a:endParaRPr>
          </a:p>
          <a:p>
            <a:pPr>
              <a:lnSpc>
                <a:spcPct val="107000"/>
              </a:lnSpc>
              <a:spcAft>
                <a:spcPts val="800"/>
              </a:spcAft>
            </a:pPr>
            <a:endParaRPr lang="en-GB" sz="12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chemeClr val="tx1"/>
                </a:solidFill>
                <a:effectLst/>
                <a:latin typeface="+mj-lt"/>
                <a:ea typeface="Times New Roman" panose="02020603050405020304" pitchFamily="18" charset="0"/>
                <a:cs typeface="Times New Roman" panose="02020603050405020304" pitchFamily="18" charset="0"/>
              </a:rPr>
              <a:t>Link all the activity you deliver to careers</a:t>
            </a:r>
          </a:p>
          <a:p>
            <a:pPr>
              <a:lnSpc>
                <a:spcPct val="107000"/>
              </a:lnSpc>
              <a:spcAft>
                <a:spcPts val="800"/>
              </a:spcAft>
            </a:pPr>
            <a:endParaRPr lang="en-GB" sz="12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chemeClr val="tx1"/>
                </a:solidFill>
                <a:effectLst/>
                <a:latin typeface="+mj-lt"/>
                <a:ea typeface="Times New Roman" panose="02020603050405020304" pitchFamily="18" charset="0"/>
                <a:cs typeface="Times New Roman" panose="02020603050405020304" pitchFamily="18" charset="0"/>
              </a:rPr>
              <a:t>Incorporate student voices, ideally from the school’s local area </a:t>
            </a:r>
            <a:endParaRPr lang="en-GB" sz="1200" dirty="0">
              <a:solidFill>
                <a:schemeClr val="tx1"/>
              </a:solidFill>
              <a:effectLst/>
              <a:latin typeface="+mj-lt"/>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26E9AE6-B3FA-46C0-9756-14C31235DAB6}" type="slidenum">
              <a:rPr lang="en-GB" smtClean="0"/>
              <a:t>9</a:t>
            </a:fld>
            <a:endParaRPr lang="en-GB"/>
          </a:p>
        </p:txBody>
      </p:sp>
    </p:spTree>
    <p:extLst>
      <p:ext uri="{BB962C8B-B14F-4D97-AF65-F5344CB8AC3E}">
        <p14:creationId xmlns:p14="http://schemas.microsoft.com/office/powerpoint/2010/main" val="3051563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925b70253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925b7025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 typeface="Arial" panose="020B0604020202020204" pitchFamily="34" charset="0"/>
              <a:buNone/>
            </a:pPr>
            <a:endParaRPr lang="en-GB" dirty="0"/>
          </a:p>
        </p:txBody>
      </p:sp>
    </p:spTree>
    <p:extLst>
      <p:ext uri="{BB962C8B-B14F-4D97-AF65-F5344CB8AC3E}">
        <p14:creationId xmlns:p14="http://schemas.microsoft.com/office/powerpoint/2010/main" val="1556589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E2D28-35C2-47BF-B7E2-062B4B15B5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6CA6B1-3597-4F18-BC28-2F012651C6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E7C0EA2-B63B-4107-8FB1-A587E1F991AE}"/>
              </a:ext>
            </a:extLst>
          </p:cNvPr>
          <p:cNvSpPr>
            <a:spLocks noGrp="1"/>
          </p:cNvSpPr>
          <p:nvPr>
            <p:ph type="dt" sz="half" idx="10"/>
          </p:nvPr>
        </p:nvSpPr>
        <p:spPr/>
        <p:txBody>
          <a:bodyPr/>
          <a:lstStyle/>
          <a:p>
            <a:fld id="{E96F7B77-7035-4A38-8FE4-E51AE0DDF559}" type="datetimeFigureOut">
              <a:rPr lang="en-GB" smtClean="0"/>
              <a:t>11/01/2022</a:t>
            </a:fld>
            <a:endParaRPr lang="en-GB"/>
          </a:p>
        </p:txBody>
      </p:sp>
      <p:sp>
        <p:nvSpPr>
          <p:cNvPr id="5" name="Footer Placeholder 4">
            <a:extLst>
              <a:ext uri="{FF2B5EF4-FFF2-40B4-BE49-F238E27FC236}">
                <a16:creationId xmlns:a16="http://schemas.microsoft.com/office/drawing/2014/main" id="{17AFCF26-B34D-4A6B-B176-030E5CDADE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C9FE85-9866-4269-B378-A1E79881D9A2}"/>
              </a:ext>
            </a:extLst>
          </p:cNvPr>
          <p:cNvSpPr>
            <a:spLocks noGrp="1"/>
          </p:cNvSpPr>
          <p:nvPr>
            <p:ph type="sldNum" sz="quarter" idx="12"/>
          </p:nvPr>
        </p:nvSpPr>
        <p:spPr/>
        <p:txBody>
          <a:bodyPr/>
          <a:lstStyle/>
          <a:p>
            <a:fld id="{5E3B1A04-410E-4942-BF40-300F050871E5}" type="slidenum">
              <a:rPr lang="en-GB" smtClean="0"/>
              <a:t>‹#›</a:t>
            </a:fld>
            <a:endParaRPr lang="en-GB"/>
          </a:p>
        </p:txBody>
      </p:sp>
    </p:spTree>
    <p:extLst>
      <p:ext uri="{BB962C8B-B14F-4D97-AF65-F5344CB8AC3E}">
        <p14:creationId xmlns:p14="http://schemas.microsoft.com/office/powerpoint/2010/main" val="2561341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432BC-DBDF-472F-8645-ED31AA15563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35893E-8FBC-41A7-83E7-796957EFE6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B4650B-92F8-4124-B009-35A663895B59}"/>
              </a:ext>
            </a:extLst>
          </p:cNvPr>
          <p:cNvSpPr>
            <a:spLocks noGrp="1"/>
          </p:cNvSpPr>
          <p:nvPr>
            <p:ph type="dt" sz="half" idx="10"/>
          </p:nvPr>
        </p:nvSpPr>
        <p:spPr/>
        <p:txBody>
          <a:bodyPr/>
          <a:lstStyle/>
          <a:p>
            <a:fld id="{E96F7B77-7035-4A38-8FE4-E51AE0DDF559}" type="datetimeFigureOut">
              <a:rPr lang="en-GB" smtClean="0"/>
              <a:t>11/01/2022</a:t>
            </a:fld>
            <a:endParaRPr lang="en-GB"/>
          </a:p>
        </p:txBody>
      </p:sp>
      <p:sp>
        <p:nvSpPr>
          <p:cNvPr id="5" name="Footer Placeholder 4">
            <a:extLst>
              <a:ext uri="{FF2B5EF4-FFF2-40B4-BE49-F238E27FC236}">
                <a16:creationId xmlns:a16="http://schemas.microsoft.com/office/drawing/2014/main" id="{26AE68E9-BF13-4E65-AD38-D481636D4E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08F812-011F-4910-A095-4DE16A0EE73F}"/>
              </a:ext>
            </a:extLst>
          </p:cNvPr>
          <p:cNvSpPr>
            <a:spLocks noGrp="1"/>
          </p:cNvSpPr>
          <p:nvPr>
            <p:ph type="sldNum" sz="quarter" idx="12"/>
          </p:nvPr>
        </p:nvSpPr>
        <p:spPr/>
        <p:txBody>
          <a:bodyPr/>
          <a:lstStyle/>
          <a:p>
            <a:fld id="{5E3B1A04-410E-4942-BF40-300F050871E5}" type="slidenum">
              <a:rPr lang="en-GB" smtClean="0"/>
              <a:t>‹#›</a:t>
            </a:fld>
            <a:endParaRPr lang="en-GB"/>
          </a:p>
        </p:txBody>
      </p:sp>
    </p:spTree>
    <p:extLst>
      <p:ext uri="{BB962C8B-B14F-4D97-AF65-F5344CB8AC3E}">
        <p14:creationId xmlns:p14="http://schemas.microsoft.com/office/powerpoint/2010/main" val="634614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63EA90-75E1-45D2-89CF-BD752B2A10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D3A674-DB41-4D7A-B323-1C2AFB8407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9EF8C0-B4E6-4F7B-B39D-510EC878F44D}"/>
              </a:ext>
            </a:extLst>
          </p:cNvPr>
          <p:cNvSpPr>
            <a:spLocks noGrp="1"/>
          </p:cNvSpPr>
          <p:nvPr>
            <p:ph type="dt" sz="half" idx="10"/>
          </p:nvPr>
        </p:nvSpPr>
        <p:spPr/>
        <p:txBody>
          <a:bodyPr/>
          <a:lstStyle/>
          <a:p>
            <a:fld id="{E96F7B77-7035-4A38-8FE4-E51AE0DDF559}" type="datetimeFigureOut">
              <a:rPr lang="en-GB" smtClean="0"/>
              <a:t>11/01/2022</a:t>
            </a:fld>
            <a:endParaRPr lang="en-GB"/>
          </a:p>
        </p:txBody>
      </p:sp>
      <p:sp>
        <p:nvSpPr>
          <p:cNvPr id="5" name="Footer Placeholder 4">
            <a:extLst>
              <a:ext uri="{FF2B5EF4-FFF2-40B4-BE49-F238E27FC236}">
                <a16:creationId xmlns:a16="http://schemas.microsoft.com/office/drawing/2014/main" id="{31D965F9-2D8B-4582-B8D6-C53BB97B56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356C34-5ECE-4B2B-83FC-4E8E97D30258}"/>
              </a:ext>
            </a:extLst>
          </p:cNvPr>
          <p:cNvSpPr>
            <a:spLocks noGrp="1"/>
          </p:cNvSpPr>
          <p:nvPr>
            <p:ph type="sldNum" sz="quarter" idx="12"/>
          </p:nvPr>
        </p:nvSpPr>
        <p:spPr/>
        <p:txBody>
          <a:bodyPr/>
          <a:lstStyle/>
          <a:p>
            <a:fld id="{5E3B1A04-410E-4942-BF40-300F050871E5}" type="slidenum">
              <a:rPr lang="en-GB" smtClean="0"/>
              <a:t>‹#›</a:t>
            </a:fld>
            <a:endParaRPr lang="en-GB"/>
          </a:p>
        </p:txBody>
      </p:sp>
    </p:spTree>
    <p:extLst>
      <p:ext uri="{BB962C8B-B14F-4D97-AF65-F5344CB8AC3E}">
        <p14:creationId xmlns:p14="http://schemas.microsoft.com/office/powerpoint/2010/main" val="2752074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838419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011954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865408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290219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256900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203606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241044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03091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36CEE-5401-4DE1-8B76-6E6B486E2F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3E5788-0C75-4D2D-9E96-E187E0C3C7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5A07E0-BA4B-4909-BB51-E21F0CDB8995}"/>
              </a:ext>
            </a:extLst>
          </p:cNvPr>
          <p:cNvSpPr>
            <a:spLocks noGrp="1"/>
          </p:cNvSpPr>
          <p:nvPr>
            <p:ph type="dt" sz="half" idx="10"/>
          </p:nvPr>
        </p:nvSpPr>
        <p:spPr/>
        <p:txBody>
          <a:bodyPr/>
          <a:lstStyle/>
          <a:p>
            <a:fld id="{E96F7B77-7035-4A38-8FE4-E51AE0DDF559}" type="datetimeFigureOut">
              <a:rPr lang="en-GB" smtClean="0"/>
              <a:t>11/01/2022</a:t>
            </a:fld>
            <a:endParaRPr lang="en-GB"/>
          </a:p>
        </p:txBody>
      </p:sp>
      <p:sp>
        <p:nvSpPr>
          <p:cNvPr id="5" name="Footer Placeholder 4">
            <a:extLst>
              <a:ext uri="{FF2B5EF4-FFF2-40B4-BE49-F238E27FC236}">
                <a16:creationId xmlns:a16="http://schemas.microsoft.com/office/drawing/2014/main" id="{F87BCAFD-DDEC-4D25-97E5-B82A85D92C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A13F8C-E655-4184-B9CA-8106D835EA00}"/>
              </a:ext>
            </a:extLst>
          </p:cNvPr>
          <p:cNvSpPr>
            <a:spLocks noGrp="1"/>
          </p:cNvSpPr>
          <p:nvPr>
            <p:ph type="sldNum" sz="quarter" idx="12"/>
          </p:nvPr>
        </p:nvSpPr>
        <p:spPr/>
        <p:txBody>
          <a:bodyPr/>
          <a:lstStyle/>
          <a:p>
            <a:fld id="{5E3B1A04-410E-4942-BF40-300F050871E5}" type="slidenum">
              <a:rPr lang="en-GB" smtClean="0"/>
              <a:t>‹#›</a:t>
            </a:fld>
            <a:endParaRPr lang="en-GB"/>
          </a:p>
        </p:txBody>
      </p:sp>
    </p:spTree>
    <p:extLst>
      <p:ext uri="{BB962C8B-B14F-4D97-AF65-F5344CB8AC3E}">
        <p14:creationId xmlns:p14="http://schemas.microsoft.com/office/powerpoint/2010/main" val="3794870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54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99B59-238B-49A3-ADAC-42AE804B58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815BDC0-BFF6-4AB1-AA1D-8A4EF1A425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18660C7-4CF4-467E-9148-B0D7CC66139C}"/>
              </a:ext>
            </a:extLst>
          </p:cNvPr>
          <p:cNvSpPr>
            <a:spLocks noGrp="1"/>
          </p:cNvSpPr>
          <p:nvPr>
            <p:ph type="dt" sz="half" idx="10"/>
          </p:nvPr>
        </p:nvSpPr>
        <p:spPr/>
        <p:txBody>
          <a:bodyPr/>
          <a:lstStyle/>
          <a:p>
            <a:fld id="{5DB29BF4-4D38-4BB1-9B00-28882CAFDC60}" type="datetimeFigureOut">
              <a:rPr lang="en-GB" smtClean="0"/>
              <a:t>11/01/2022</a:t>
            </a:fld>
            <a:endParaRPr lang="en-GB"/>
          </a:p>
        </p:txBody>
      </p:sp>
      <p:sp>
        <p:nvSpPr>
          <p:cNvPr id="5" name="Footer Placeholder 4">
            <a:extLst>
              <a:ext uri="{FF2B5EF4-FFF2-40B4-BE49-F238E27FC236}">
                <a16:creationId xmlns:a16="http://schemas.microsoft.com/office/drawing/2014/main" id="{04538DB6-00FB-462F-866A-49C19A283C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BD91F9-25BA-4CA2-A4C9-F134B3C20DF7}"/>
              </a:ext>
            </a:extLst>
          </p:cNvPr>
          <p:cNvSpPr>
            <a:spLocks noGrp="1"/>
          </p:cNvSpPr>
          <p:nvPr>
            <p:ph type="sldNum" sz="quarter" idx="12"/>
          </p:nvPr>
        </p:nvSpPr>
        <p:spPr/>
        <p:txBody>
          <a:bodyPr/>
          <a:lstStyle/>
          <a:p>
            <a:fld id="{1CAC802E-9C0A-45B0-A15C-749B261F8FE7}" type="slidenum">
              <a:rPr lang="en-GB" smtClean="0"/>
              <a:t>‹#›</a:t>
            </a:fld>
            <a:endParaRPr lang="en-GB"/>
          </a:p>
        </p:txBody>
      </p:sp>
    </p:spTree>
    <p:extLst>
      <p:ext uri="{BB962C8B-B14F-4D97-AF65-F5344CB8AC3E}">
        <p14:creationId xmlns:p14="http://schemas.microsoft.com/office/powerpoint/2010/main" val="545538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4FE39-5D26-4BED-9485-5AB4F4ADF0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C9392D-AEB8-4170-B9C1-5D6BA7EFE91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3F0187-7F6A-4656-8E83-2645D9B3B407}"/>
              </a:ext>
            </a:extLst>
          </p:cNvPr>
          <p:cNvSpPr>
            <a:spLocks noGrp="1"/>
          </p:cNvSpPr>
          <p:nvPr>
            <p:ph type="dt" sz="half" idx="10"/>
          </p:nvPr>
        </p:nvSpPr>
        <p:spPr/>
        <p:txBody>
          <a:bodyPr/>
          <a:lstStyle/>
          <a:p>
            <a:fld id="{5DB29BF4-4D38-4BB1-9B00-28882CAFDC60}" type="datetimeFigureOut">
              <a:rPr lang="en-GB" smtClean="0"/>
              <a:t>11/01/2022</a:t>
            </a:fld>
            <a:endParaRPr lang="en-GB"/>
          </a:p>
        </p:txBody>
      </p:sp>
      <p:sp>
        <p:nvSpPr>
          <p:cNvPr id="5" name="Footer Placeholder 4">
            <a:extLst>
              <a:ext uri="{FF2B5EF4-FFF2-40B4-BE49-F238E27FC236}">
                <a16:creationId xmlns:a16="http://schemas.microsoft.com/office/drawing/2014/main" id="{6EDB70CA-7599-401F-B488-5635FDDE36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734402-5472-437B-8AFB-88972B76B073}"/>
              </a:ext>
            </a:extLst>
          </p:cNvPr>
          <p:cNvSpPr>
            <a:spLocks noGrp="1"/>
          </p:cNvSpPr>
          <p:nvPr>
            <p:ph type="sldNum" sz="quarter" idx="12"/>
          </p:nvPr>
        </p:nvSpPr>
        <p:spPr/>
        <p:txBody>
          <a:bodyPr/>
          <a:lstStyle/>
          <a:p>
            <a:fld id="{1CAC802E-9C0A-45B0-A15C-749B261F8FE7}" type="slidenum">
              <a:rPr lang="en-GB" smtClean="0"/>
              <a:t>‹#›</a:t>
            </a:fld>
            <a:endParaRPr lang="en-GB"/>
          </a:p>
        </p:txBody>
      </p:sp>
    </p:spTree>
    <p:extLst>
      <p:ext uri="{BB962C8B-B14F-4D97-AF65-F5344CB8AC3E}">
        <p14:creationId xmlns:p14="http://schemas.microsoft.com/office/powerpoint/2010/main" val="1376564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F2350-591D-42F5-AFD8-9511066300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F9E250-5C21-4A7A-883A-1B0A6F46A3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04FD99E-F2FC-4DE9-8750-450C3C35A96D}"/>
              </a:ext>
            </a:extLst>
          </p:cNvPr>
          <p:cNvSpPr>
            <a:spLocks noGrp="1"/>
          </p:cNvSpPr>
          <p:nvPr>
            <p:ph type="dt" sz="half" idx="10"/>
          </p:nvPr>
        </p:nvSpPr>
        <p:spPr/>
        <p:txBody>
          <a:bodyPr/>
          <a:lstStyle/>
          <a:p>
            <a:fld id="{5DB29BF4-4D38-4BB1-9B00-28882CAFDC60}" type="datetimeFigureOut">
              <a:rPr lang="en-GB" smtClean="0"/>
              <a:t>11/01/2022</a:t>
            </a:fld>
            <a:endParaRPr lang="en-GB"/>
          </a:p>
        </p:txBody>
      </p:sp>
      <p:sp>
        <p:nvSpPr>
          <p:cNvPr id="5" name="Footer Placeholder 4">
            <a:extLst>
              <a:ext uri="{FF2B5EF4-FFF2-40B4-BE49-F238E27FC236}">
                <a16:creationId xmlns:a16="http://schemas.microsoft.com/office/drawing/2014/main" id="{B3B01A67-06E5-428C-81D0-9BB6C676EA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BF0245-D73B-4430-9CDC-71841B84B784}"/>
              </a:ext>
            </a:extLst>
          </p:cNvPr>
          <p:cNvSpPr>
            <a:spLocks noGrp="1"/>
          </p:cNvSpPr>
          <p:nvPr>
            <p:ph type="sldNum" sz="quarter" idx="12"/>
          </p:nvPr>
        </p:nvSpPr>
        <p:spPr/>
        <p:txBody>
          <a:bodyPr/>
          <a:lstStyle/>
          <a:p>
            <a:fld id="{1CAC802E-9C0A-45B0-A15C-749B261F8FE7}" type="slidenum">
              <a:rPr lang="en-GB" smtClean="0"/>
              <a:t>‹#›</a:t>
            </a:fld>
            <a:endParaRPr lang="en-GB"/>
          </a:p>
        </p:txBody>
      </p:sp>
    </p:spTree>
    <p:extLst>
      <p:ext uri="{BB962C8B-B14F-4D97-AF65-F5344CB8AC3E}">
        <p14:creationId xmlns:p14="http://schemas.microsoft.com/office/powerpoint/2010/main" val="24039768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16BD7-7693-4615-9F92-40F61C1E22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FCDA6B-01A8-4DE2-811B-FBD8C6ECCB6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B8B95D1-EC1E-4E67-9460-64C33B4DEB2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937DCF-31B8-42DB-987F-140C661A6B3F}"/>
              </a:ext>
            </a:extLst>
          </p:cNvPr>
          <p:cNvSpPr>
            <a:spLocks noGrp="1"/>
          </p:cNvSpPr>
          <p:nvPr>
            <p:ph type="dt" sz="half" idx="10"/>
          </p:nvPr>
        </p:nvSpPr>
        <p:spPr/>
        <p:txBody>
          <a:bodyPr/>
          <a:lstStyle/>
          <a:p>
            <a:fld id="{5DB29BF4-4D38-4BB1-9B00-28882CAFDC60}" type="datetimeFigureOut">
              <a:rPr lang="en-GB" smtClean="0"/>
              <a:t>11/01/2022</a:t>
            </a:fld>
            <a:endParaRPr lang="en-GB"/>
          </a:p>
        </p:txBody>
      </p:sp>
      <p:sp>
        <p:nvSpPr>
          <p:cNvPr id="6" name="Footer Placeholder 5">
            <a:extLst>
              <a:ext uri="{FF2B5EF4-FFF2-40B4-BE49-F238E27FC236}">
                <a16:creationId xmlns:a16="http://schemas.microsoft.com/office/drawing/2014/main" id="{CEF48C78-3F3F-4C95-BC15-E83254AD6C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21A202-05C6-497D-9D6A-EDC41C3EF45F}"/>
              </a:ext>
            </a:extLst>
          </p:cNvPr>
          <p:cNvSpPr>
            <a:spLocks noGrp="1"/>
          </p:cNvSpPr>
          <p:nvPr>
            <p:ph type="sldNum" sz="quarter" idx="12"/>
          </p:nvPr>
        </p:nvSpPr>
        <p:spPr/>
        <p:txBody>
          <a:bodyPr/>
          <a:lstStyle/>
          <a:p>
            <a:fld id="{1CAC802E-9C0A-45B0-A15C-749B261F8FE7}" type="slidenum">
              <a:rPr lang="en-GB" smtClean="0"/>
              <a:t>‹#›</a:t>
            </a:fld>
            <a:endParaRPr lang="en-GB"/>
          </a:p>
        </p:txBody>
      </p:sp>
    </p:spTree>
    <p:extLst>
      <p:ext uri="{BB962C8B-B14F-4D97-AF65-F5344CB8AC3E}">
        <p14:creationId xmlns:p14="http://schemas.microsoft.com/office/powerpoint/2010/main" val="32485582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841FB-C17E-45E5-BE80-E73C8C438F5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59C9B8-FF0F-4693-BF57-65CB98533C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C11A54A-6A9A-4AC7-A803-450C9E9C59A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AD2AEC-3943-45AD-B37E-F3601DDCAC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F636B10-A8A8-4334-9F3B-5B03741D566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712FE97-9FF9-4032-A935-555B6FE7B668}"/>
              </a:ext>
            </a:extLst>
          </p:cNvPr>
          <p:cNvSpPr>
            <a:spLocks noGrp="1"/>
          </p:cNvSpPr>
          <p:nvPr>
            <p:ph type="dt" sz="half" idx="10"/>
          </p:nvPr>
        </p:nvSpPr>
        <p:spPr/>
        <p:txBody>
          <a:bodyPr/>
          <a:lstStyle/>
          <a:p>
            <a:fld id="{5DB29BF4-4D38-4BB1-9B00-28882CAFDC60}" type="datetimeFigureOut">
              <a:rPr lang="en-GB" smtClean="0"/>
              <a:t>11/01/2022</a:t>
            </a:fld>
            <a:endParaRPr lang="en-GB"/>
          </a:p>
        </p:txBody>
      </p:sp>
      <p:sp>
        <p:nvSpPr>
          <p:cNvPr id="8" name="Footer Placeholder 7">
            <a:extLst>
              <a:ext uri="{FF2B5EF4-FFF2-40B4-BE49-F238E27FC236}">
                <a16:creationId xmlns:a16="http://schemas.microsoft.com/office/drawing/2014/main" id="{0FED5DC6-8323-4633-823A-07EF414F936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7B59CE-C43C-47C5-ADA8-14E5FA644910}"/>
              </a:ext>
            </a:extLst>
          </p:cNvPr>
          <p:cNvSpPr>
            <a:spLocks noGrp="1"/>
          </p:cNvSpPr>
          <p:nvPr>
            <p:ph type="sldNum" sz="quarter" idx="12"/>
          </p:nvPr>
        </p:nvSpPr>
        <p:spPr/>
        <p:txBody>
          <a:bodyPr/>
          <a:lstStyle/>
          <a:p>
            <a:fld id="{1CAC802E-9C0A-45B0-A15C-749B261F8FE7}" type="slidenum">
              <a:rPr lang="en-GB" smtClean="0"/>
              <a:t>‹#›</a:t>
            </a:fld>
            <a:endParaRPr lang="en-GB"/>
          </a:p>
        </p:txBody>
      </p:sp>
    </p:spTree>
    <p:extLst>
      <p:ext uri="{BB962C8B-B14F-4D97-AF65-F5344CB8AC3E}">
        <p14:creationId xmlns:p14="http://schemas.microsoft.com/office/powerpoint/2010/main" val="1872715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6B8AF-B9A9-41E0-BD68-1C9C2E85C9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311BEE2-AF26-4344-A0B0-3CA47DF0013D}"/>
              </a:ext>
            </a:extLst>
          </p:cNvPr>
          <p:cNvSpPr>
            <a:spLocks noGrp="1"/>
          </p:cNvSpPr>
          <p:nvPr>
            <p:ph type="dt" sz="half" idx="10"/>
          </p:nvPr>
        </p:nvSpPr>
        <p:spPr/>
        <p:txBody>
          <a:bodyPr/>
          <a:lstStyle/>
          <a:p>
            <a:fld id="{5DB29BF4-4D38-4BB1-9B00-28882CAFDC60}" type="datetimeFigureOut">
              <a:rPr lang="en-GB" smtClean="0"/>
              <a:t>11/01/2022</a:t>
            </a:fld>
            <a:endParaRPr lang="en-GB"/>
          </a:p>
        </p:txBody>
      </p:sp>
      <p:sp>
        <p:nvSpPr>
          <p:cNvPr id="4" name="Footer Placeholder 3">
            <a:extLst>
              <a:ext uri="{FF2B5EF4-FFF2-40B4-BE49-F238E27FC236}">
                <a16:creationId xmlns:a16="http://schemas.microsoft.com/office/drawing/2014/main" id="{0C83DAE8-FD5E-4417-9FBF-8070E203C8C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F271E3A-D8DF-4FC0-9BB1-1AF41C018752}"/>
              </a:ext>
            </a:extLst>
          </p:cNvPr>
          <p:cNvSpPr>
            <a:spLocks noGrp="1"/>
          </p:cNvSpPr>
          <p:nvPr>
            <p:ph type="sldNum" sz="quarter" idx="12"/>
          </p:nvPr>
        </p:nvSpPr>
        <p:spPr/>
        <p:txBody>
          <a:bodyPr/>
          <a:lstStyle/>
          <a:p>
            <a:fld id="{1CAC802E-9C0A-45B0-A15C-749B261F8FE7}" type="slidenum">
              <a:rPr lang="en-GB" smtClean="0"/>
              <a:t>‹#›</a:t>
            </a:fld>
            <a:endParaRPr lang="en-GB"/>
          </a:p>
        </p:txBody>
      </p:sp>
    </p:spTree>
    <p:extLst>
      <p:ext uri="{BB962C8B-B14F-4D97-AF65-F5344CB8AC3E}">
        <p14:creationId xmlns:p14="http://schemas.microsoft.com/office/powerpoint/2010/main" val="28575439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C1DD07-066D-4884-B22F-6BB40FDEDC18}"/>
              </a:ext>
            </a:extLst>
          </p:cNvPr>
          <p:cNvSpPr>
            <a:spLocks noGrp="1"/>
          </p:cNvSpPr>
          <p:nvPr>
            <p:ph type="dt" sz="half" idx="10"/>
          </p:nvPr>
        </p:nvSpPr>
        <p:spPr/>
        <p:txBody>
          <a:bodyPr/>
          <a:lstStyle/>
          <a:p>
            <a:fld id="{5DB29BF4-4D38-4BB1-9B00-28882CAFDC60}" type="datetimeFigureOut">
              <a:rPr lang="en-GB" smtClean="0"/>
              <a:t>11/01/2022</a:t>
            </a:fld>
            <a:endParaRPr lang="en-GB"/>
          </a:p>
        </p:txBody>
      </p:sp>
      <p:sp>
        <p:nvSpPr>
          <p:cNvPr id="3" name="Footer Placeholder 2">
            <a:extLst>
              <a:ext uri="{FF2B5EF4-FFF2-40B4-BE49-F238E27FC236}">
                <a16:creationId xmlns:a16="http://schemas.microsoft.com/office/drawing/2014/main" id="{5B2E5496-8D25-479D-A104-4604F600859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BD1807-4ADB-4140-8D01-FD8BA062FCD4}"/>
              </a:ext>
            </a:extLst>
          </p:cNvPr>
          <p:cNvSpPr>
            <a:spLocks noGrp="1"/>
          </p:cNvSpPr>
          <p:nvPr>
            <p:ph type="sldNum" sz="quarter" idx="12"/>
          </p:nvPr>
        </p:nvSpPr>
        <p:spPr/>
        <p:txBody>
          <a:bodyPr/>
          <a:lstStyle/>
          <a:p>
            <a:fld id="{1CAC802E-9C0A-45B0-A15C-749B261F8FE7}" type="slidenum">
              <a:rPr lang="en-GB" smtClean="0"/>
              <a:t>‹#›</a:t>
            </a:fld>
            <a:endParaRPr lang="en-GB"/>
          </a:p>
        </p:txBody>
      </p:sp>
    </p:spTree>
    <p:extLst>
      <p:ext uri="{BB962C8B-B14F-4D97-AF65-F5344CB8AC3E}">
        <p14:creationId xmlns:p14="http://schemas.microsoft.com/office/powerpoint/2010/main" val="21349136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ED0BE-1F9C-4E10-821D-F7502C181B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8257A83-0411-4403-89DA-387F9AE78B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63E1A15-C565-4E96-B385-9E04C490D6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6A14CB-4387-4876-9A0E-BC2099F24A9B}"/>
              </a:ext>
            </a:extLst>
          </p:cNvPr>
          <p:cNvSpPr>
            <a:spLocks noGrp="1"/>
          </p:cNvSpPr>
          <p:nvPr>
            <p:ph type="dt" sz="half" idx="10"/>
          </p:nvPr>
        </p:nvSpPr>
        <p:spPr/>
        <p:txBody>
          <a:bodyPr/>
          <a:lstStyle/>
          <a:p>
            <a:fld id="{5DB29BF4-4D38-4BB1-9B00-28882CAFDC60}" type="datetimeFigureOut">
              <a:rPr lang="en-GB" smtClean="0"/>
              <a:t>11/01/2022</a:t>
            </a:fld>
            <a:endParaRPr lang="en-GB"/>
          </a:p>
        </p:txBody>
      </p:sp>
      <p:sp>
        <p:nvSpPr>
          <p:cNvPr id="6" name="Footer Placeholder 5">
            <a:extLst>
              <a:ext uri="{FF2B5EF4-FFF2-40B4-BE49-F238E27FC236}">
                <a16:creationId xmlns:a16="http://schemas.microsoft.com/office/drawing/2014/main" id="{50BB2058-54F3-44D5-B16E-FB805D0031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FB6ABC-02CD-4059-BA57-E1331A9DB0A6}"/>
              </a:ext>
            </a:extLst>
          </p:cNvPr>
          <p:cNvSpPr>
            <a:spLocks noGrp="1"/>
          </p:cNvSpPr>
          <p:nvPr>
            <p:ph type="sldNum" sz="quarter" idx="12"/>
          </p:nvPr>
        </p:nvSpPr>
        <p:spPr/>
        <p:txBody>
          <a:bodyPr/>
          <a:lstStyle/>
          <a:p>
            <a:fld id="{1CAC802E-9C0A-45B0-A15C-749B261F8FE7}" type="slidenum">
              <a:rPr lang="en-GB" smtClean="0"/>
              <a:t>‹#›</a:t>
            </a:fld>
            <a:endParaRPr lang="en-GB"/>
          </a:p>
        </p:txBody>
      </p:sp>
    </p:spTree>
    <p:extLst>
      <p:ext uri="{BB962C8B-B14F-4D97-AF65-F5344CB8AC3E}">
        <p14:creationId xmlns:p14="http://schemas.microsoft.com/office/powerpoint/2010/main" val="14106605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E858F-8BE9-4B95-B882-9493E42B6C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E578BD3-E4E5-4709-B523-9358C378D6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3896973-6337-49BF-AFEF-8656324DBA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C8A556-619D-40BD-B343-5AF99E691BEA}"/>
              </a:ext>
            </a:extLst>
          </p:cNvPr>
          <p:cNvSpPr>
            <a:spLocks noGrp="1"/>
          </p:cNvSpPr>
          <p:nvPr>
            <p:ph type="dt" sz="half" idx="10"/>
          </p:nvPr>
        </p:nvSpPr>
        <p:spPr/>
        <p:txBody>
          <a:bodyPr/>
          <a:lstStyle/>
          <a:p>
            <a:fld id="{5DB29BF4-4D38-4BB1-9B00-28882CAFDC60}" type="datetimeFigureOut">
              <a:rPr lang="en-GB" smtClean="0"/>
              <a:t>11/01/2022</a:t>
            </a:fld>
            <a:endParaRPr lang="en-GB"/>
          </a:p>
        </p:txBody>
      </p:sp>
      <p:sp>
        <p:nvSpPr>
          <p:cNvPr id="6" name="Footer Placeholder 5">
            <a:extLst>
              <a:ext uri="{FF2B5EF4-FFF2-40B4-BE49-F238E27FC236}">
                <a16:creationId xmlns:a16="http://schemas.microsoft.com/office/drawing/2014/main" id="{6300891C-C208-4E4A-A050-669B73F502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1E2FAE-32FD-46E9-8408-4CEC4D82AEA4}"/>
              </a:ext>
            </a:extLst>
          </p:cNvPr>
          <p:cNvSpPr>
            <a:spLocks noGrp="1"/>
          </p:cNvSpPr>
          <p:nvPr>
            <p:ph type="sldNum" sz="quarter" idx="12"/>
          </p:nvPr>
        </p:nvSpPr>
        <p:spPr/>
        <p:txBody>
          <a:bodyPr/>
          <a:lstStyle/>
          <a:p>
            <a:fld id="{1CAC802E-9C0A-45B0-A15C-749B261F8FE7}" type="slidenum">
              <a:rPr lang="en-GB" smtClean="0"/>
              <a:t>‹#›</a:t>
            </a:fld>
            <a:endParaRPr lang="en-GB"/>
          </a:p>
        </p:txBody>
      </p:sp>
    </p:spTree>
    <p:extLst>
      <p:ext uri="{BB962C8B-B14F-4D97-AF65-F5344CB8AC3E}">
        <p14:creationId xmlns:p14="http://schemas.microsoft.com/office/powerpoint/2010/main" val="3606094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2B250-ADA8-4AAA-BD7C-EF27C3A567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0A3EE93-F035-4DE2-B2C4-28E197991C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E63116-8EC6-4F45-A982-DD7EB1E43F58}"/>
              </a:ext>
            </a:extLst>
          </p:cNvPr>
          <p:cNvSpPr>
            <a:spLocks noGrp="1"/>
          </p:cNvSpPr>
          <p:nvPr>
            <p:ph type="dt" sz="half" idx="10"/>
          </p:nvPr>
        </p:nvSpPr>
        <p:spPr/>
        <p:txBody>
          <a:bodyPr/>
          <a:lstStyle/>
          <a:p>
            <a:fld id="{E96F7B77-7035-4A38-8FE4-E51AE0DDF559}" type="datetimeFigureOut">
              <a:rPr lang="en-GB" smtClean="0"/>
              <a:t>11/01/2022</a:t>
            </a:fld>
            <a:endParaRPr lang="en-GB"/>
          </a:p>
        </p:txBody>
      </p:sp>
      <p:sp>
        <p:nvSpPr>
          <p:cNvPr id="5" name="Footer Placeholder 4">
            <a:extLst>
              <a:ext uri="{FF2B5EF4-FFF2-40B4-BE49-F238E27FC236}">
                <a16:creationId xmlns:a16="http://schemas.microsoft.com/office/drawing/2014/main" id="{B28DA138-09AA-434C-BB6D-F34BD5ECCA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941FF0-EF15-4E65-B9B5-186DA63F6D03}"/>
              </a:ext>
            </a:extLst>
          </p:cNvPr>
          <p:cNvSpPr>
            <a:spLocks noGrp="1"/>
          </p:cNvSpPr>
          <p:nvPr>
            <p:ph type="sldNum" sz="quarter" idx="12"/>
          </p:nvPr>
        </p:nvSpPr>
        <p:spPr/>
        <p:txBody>
          <a:bodyPr/>
          <a:lstStyle/>
          <a:p>
            <a:fld id="{5E3B1A04-410E-4942-BF40-300F050871E5}" type="slidenum">
              <a:rPr lang="en-GB" smtClean="0"/>
              <a:t>‹#›</a:t>
            </a:fld>
            <a:endParaRPr lang="en-GB"/>
          </a:p>
        </p:txBody>
      </p:sp>
    </p:spTree>
    <p:extLst>
      <p:ext uri="{BB962C8B-B14F-4D97-AF65-F5344CB8AC3E}">
        <p14:creationId xmlns:p14="http://schemas.microsoft.com/office/powerpoint/2010/main" val="7441345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8754C-2BEF-4325-9559-4BA1172853B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14B5D3-3BA8-43D1-A4DE-A58017532B6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BE6646-24BF-4FB2-95DE-4AB076F51E95}"/>
              </a:ext>
            </a:extLst>
          </p:cNvPr>
          <p:cNvSpPr>
            <a:spLocks noGrp="1"/>
          </p:cNvSpPr>
          <p:nvPr>
            <p:ph type="dt" sz="half" idx="10"/>
          </p:nvPr>
        </p:nvSpPr>
        <p:spPr/>
        <p:txBody>
          <a:bodyPr/>
          <a:lstStyle/>
          <a:p>
            <a:fld id="{5DB29BF4-4D38-4BB1-9B00-28882CAFDC60}" type="datetimeFigureOut">
              <a:rPr lang="en-GB" smtClean="0"/>
              <a:t>11/01/2022</a:t>
            </a:fld>
            <a:endParaRPr lang="en-GB"/>
          </a:p>
        </p:txBody>
      </p:sp>
      <p:sp>
        <p:nvSpPr>
          <p:cNvPr id="5" name="Footer Placeholder 4">
            <a:extLst>
              <a:ext uri="{FF2B5EF4-FFF2-40B4-BE49-F238E27FC236}">
                <a16:creationId xmlns:a16="http://schemas.microsoft.com/office/drawing/2014/main" id="{2E249FC0-BBA6-4AC9-ACDE-C3E6DB0BC3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175F47-AAEF-4F08-8867-00B6BEBA569A}"/>
              </a:ext>
            </a:extLst>
          </p:cNvPr>
          <p:cNvSpPr>
            <a:spLocks noGrp="1"/>
          </p:cNvSpPr>
          <p:nvPr>
            <p:ph type="sldNum" sz="quarter" idx="12"/>
          </p:nvPr>
        </p:nvSpPr>
        <p:spPr/>
        <p:txBody>
          <a:bodyPr/>
          <a:lstStyle/>
          <a:p>
            <a:fld id="{1CAC802E-9C0A-45B0-A15C-749B261F8FE7}" type="slidenum">
              <a:rPr lang="en-GB" smtClean="0"/>
              <a:t>‹#›</a:t>
            </a:fld>
            <a:endParaRPr lang="en-GB"/>
          </a:p>
        </p:txBody>
      </p:sp>
    </p:spTree>
    <p:extLst>
      <p:ext uri="{BB962C8B-B14F-4D97-AF65-F5344CB8AC3E}">
        <p14:creationId xmlns:p14="http://schemas.microsoft.com/office/powerpoint/2010/main" val="17113142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3CC231-DB8B-4EE0-912B-97587AC8BD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FC2921-BABA-4D96-9C3C-38B4F0BD0EC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0F2DD1-3FAB-4D64-B187-26A574F5E092}"/>
              </a:ext>
            </a:extLst>
          </p:cNvPr>
          <p:cNvSpPr>
            <a:spLocks noGrp="1"/>
          </p:cNvSpPr>
          <p:nvPr>
            <p:ph type="dt" sz="half" idx="10"/>
          </p:nvPr>
        </p:nvSpPr>
        <p:spPr/>
        <p:txBody>
          <a:bodyPr/>
          <a:lstStyle/>
          <a:p>
            <a:fld id="{5DB29BF4-4D38-4BB1-9B00-28882CAFDC60}" type="datetimeFigureOut">
              <a:rPr lang="en-GB" smtClean="0"/>
              <a:t>11/01/2022</a:t>
            </a:fld>
            <a:endParaRPr lang="en-GB"/>
          </a:p>
        </p:txBody>
      </p:sp>
      <p:sp>
        <p:nvSpPr>
          <p:cNvPr id="5" name="Footer Placeholder 4">
            <a:extLst>
              <a:ext uri="{FF2B5EF4-FFF2-40B4-BE49-F238E27FC236}">
                <a16:creationId xmlns:a16="http://schemas.microsoft.com/office/drawing/2014/main" id="{A7C41DE2-4123-4B8B-8754-F4002385CE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1D9D64-668A-455F-B492-3FFE301719AF}"/>
              </a:ext>
            </a:extLst>
          </p:cNvPr>
          <p:cNvSpPr>
            <a:spLocks noGrp="1"/>
          </p:cNvSpPr>
          <p:nvPr>
            <p:ph type="sldNum" sz="quarter" idx="12"/>
          </p:nvPr>
        </p:nvSpPr>
        <p:spPr/>
        <p:txBody>
          <a:bodyPr/>
          <a:lstStyle/>
          <a:p>
            <a:fld id="{1CAC802E-9C0A-45B0-A15C-749B261F8FE7}" type="slidenum">
              <a:rPr lang="en-GB" smtClean="0"/>
              <a:t>‹#›</a:t>
            </a:fld>
            <a:endParaRPr lang="en-GB"/>
          </a:p>
        </p:txBody>
      </p:sp>
    </p:spTree>
    <p:extLst>
      <p:ext uri="{BB962C8B-B14F-4D97-AF65-F5344CB8AC3E}">
        <p14:creationId xmlns:p14="http://schemas.microsoft.com/office/powerpoint/2010/main" val="3571255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8641F-043A-410C-9028-62E64481E8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461001-0D72-45F1-91AF-A7A3BB41F3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04469AC-F2A8-4AE1-86FC-DAA23AAE1F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EEA763F-31E3-4155-B34C-8775D833AF95}"/>
              </a:ext>
            </a:extLst>
          </p:cNvPr>
          <p:cNvSpPr>
            <a:spLocks noGrp="1"/>
          </p:cNvSpPr>
          <p:nvPr>
            <p:ph type="dt" sz="half" idx="10"/>
          </p:nvPr>
        </p:nvSpPr>
        <p:spPr/>
        <p:txBody>
          <a:bodyPr/>
          <a:lstStyle/>
          <a:p>
            <a:fld id="{E96F7B77-7035-4A38-8FE4-E51AE0DDF559}" type="datetimeFigureOut">
              <a:rPr lang="en-GB" smtClean="0"/>
              <a:t>11/01/2022</a:t>
            </a:fld>
            <a:endParaRPr lang="en-GB"/>
          </a:p>
        </p:txBody>
      </p:sp>
      <p:sp>
        <p:nvSpPr>
          <p:cNvPr id="6" name="Footer Placeholder 5">
            <a:extLst>
              <a:ext uri="{FF2B5EF4-FFF2-40B4-BE49-F238E27FC236}">
                <a16:creationId xmlns:a16="http://schemas.microsoft.com/office/drawing/2014/main" id="{B35FD971-EDE8-44DD-8037-13DCCC0FCA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FE441C-5504-4DB1-B348-BDFE0F50E739}"/>
              </a:ext>
            </a:extLst>
          </p:cNvPr>
          <p:cNvSpPr>
            <a:spLocks noGrp="1"/>
          </p:cNvSpPr>
          <p:nvPr>
            <p:ph type="sldNum" sz="quarter" idx="12"/>
          </p:nvPr>
        </p:nvSpPr>
        <p:spPr/>
        <p:txBody>
          <a:bodyPr/>
          <a:lstStyle/>
          <a:p>
            <a:fld id="{5E3B1A04-410E-4942-BF40-300F050871E5}" type="slidenum">
              <a:rPr lang="en-GB" smtClean="0"/>
              <a:t>‹#›</a:t>
            </a:fld>
            <a:endParaRPr lang="en-GB"/>
          </a:p>
        </p:txBody>
      </p:sp>
    </p:spTree>
    <p:extLst>
      <p:ext uri="{BB962C8B-B14F-4D97-AF65-F5344CB8AC3E}">
        <p14:creationId xmlns:p14="http://schemas.microsoft.com/office/powerpoint/2010/main" val="1073610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D1608-E47D-4556-9E22-7B26CD705DC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717E1E-CBAC-43FE-B349-96275B7CF8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5B82DE-2D05-4527-A6FF-573D553F40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964304-74C0-4608-BABB-93F152168C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383030-1E98-4919-87B0-EA52AFFDC0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C8CC6D8-0100-49F4-A11C-FE78507FB168}"/>
              </a:ext>
            </a:extLst>
          </p:cNvPr>
          <p:cNvSpPr>
            <a:spLocks noGrp="1"/>
          </p:cNvSpPr>
          <p:nvPr>
            <p:ph type="dt" sz="half" idx="10"/>
          </p:nvPr>
        </p:nvSpPr>
        <p:spPr/>
        <p:txBody>
          <a:bodyPr/>
          <a:lstStyle/>
          <a:p>
            <a:fld id="{E96F7B77-7035-4A38-8FE4-E51AE0DDF559}" type="datetimeFigureOut">
              <a:rPr lang="en-GB" smtClean="0"/>
              <a:t>11/01/2022</a:t>
            </a:fld>
            <a:endParaRPr lang="en-GB"/>
          </a:p>
        </p:txBody>
      </p:sp>
      <p:sp>
        <p:nvSpPr>
          <p:cNvPr id="8" name="Footer Placeholder 7">
            <a:extLst>
              <a:ext uri="{FF2B5EF4-FFF2-40B4-BE49-F238E27FC236}">
                <a16:creationId xmlns:a16="http://schemas.microsoft.com/office/drawing/2014/main" id="{19B839B4-217D-451D-BE9E-84422A253F8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F705ABF-41AF-4BAF-B95B-BA39704AD3E9}"/>
              </a:ext>
            </a:extLst>
          </p:cNvPr>
          <p:cNvSpPr>
            <a:spLocks noGrp="1"/>
          </p:cNvSpPr>
          <p:nvPr>
            <p:ph type="sldNum" sz="quarter" idx="12"/>
          </p:nvPr>
        </p:nvSpPr>
        <p:spPr/>
        <p:txBody>
          <a:bodyPr/>
          <a:lstStyle/>
          <a:p>
            <a:fld id="{5E3B1A04-410E-4942-BF40-300F050871E5}" type="slidenum">
              <a:rPr lang="en-GB" smtClean="0"/>
              <a:t>‹#›</a:t>
            </a:fld>
            <a:endParaRPr lang="en-GB"/>
          </a:p>
        </p:txBody>
      </p:sp>
    </p:spTree>
    <p:extLst>
      <p:ext uri="{BB962C8B-B14F-4D97-AF65-F5344CB8AC3E}">
        <p14:creationId xmlns:p14="http://schemas.microsoft.com/office/powerpoint/2010/main" val="2087297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C955B-76E7-4FC9-87CD-5FE1C950737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AA43A3C-6648-47F3-BE06-DD9F210CF74C}"/>
              </a:ext>
            </a:extLst>
          </p:cNvPr>
          <p:cNvSpPr>
            <a:spLocks noGrp="1"/>
          </p:cNvSpPr>
          <p:nvPr>
            <p:ph type="dt" sz="half" idx="10"/>
          </p:nvPr>
        </p:nvSpPr>
        <p:spPr/>
        <p:txBody>
          <a:bodyPr/>
          <a:lstStyle/>
          <a:p>
            <a:fld id="{E96F7B77-7035-4A38-8FE4-E51AE0DDF559}" type="datetimeFigureOut">
              <a:rPr lang="en-GB" smtClean="0"/>
              <a:t>11/01/2022</a:t>
            </a:fld>
            <a:endParaRPr lang="en-GB"/>
          </a:p>
        </p:txBody>
      </p:sp>
      <p:sp>
        <p:nvSpPr>
          <p:cNvPr id="4" name="Footer Placeholder 3">
            <a:extLst>
              <a:ext uri="{FF2B5EF4-FFF2-40B4-BE49-F238E27FC236}">
                <a16:creationId xmlns:a16="http://schemas.microsoft.com/office/drawing/2014/main" id="{5E5DF171-E3B1-4671-91A0-CB87CD9DE2B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B4A2DF4-089B-474E-9461-F96019D5C178}"/>
              </a:ext>
            </a:extLst>
          </p:cNvPr>
          <p:cNvSpPr>
            <a:spLocks noGrp="1"/>
          </p:cNvSpPr>
          <p:nvPr>
            <p:ph type="sldNum" sz="quarter" idx="12"/>
          </p:nvPr>
        </p:nvSpPr>
        <p:spPr/>
        <p:txBody>
          <a:bodyPr/>
          <a:lstStyle/>
          <a:p>
            <a:fld id="{5E3B1A04-410E-4942-BF40-300F050871E5}" type="slidenum">
              <a:rPr lang="en-GB" smtClean="0"/>
              <a:t>‹#›</a:t>
            </a:fld>
            <a:endParaRPr lang="en-GB"/>
          </a:p>
        </p:txBody>
      </p:sp>
    </p:spTree>
    <p:extLst>
      <p:ext uri="{BB962C8B-B14F-4D97-AF65-F5344CB8AC3E}">
        <p14:creationId xmlns:p14="http://schemas.microsoft.com/office/powerpoint/2010/main" val="3804750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46C643-BDAD-4E4C-97F7-4D623114E902}"/>
              </a:ext>
            </a:extLst>
          </p:cNvPr>
          <p:cNvSpPr>
            <a:spLocks noGrp="1"/>
          </p:cNvSpPr>
          <p:nvPr>
            <p:ph type="dt" sz="half" idx="10"/>
          </p:nvPr>
        </p:nvSpPr>
        <p:spPr/>
        <p:txBody>
          <a:bodyPr/>
          <a:lstStyle/>
          <a:p>
            <a:fld id="{E96F7B77-7035-4A38-8FE4-E51AE0DDF559}" type="datetimeFigureOut">
              <a:rPr lang="en-GB" smtClean="0"/>
              <a:t>11/01/2022</a:t>
            </a:fld>
            <a:endParaRPr lang="en-GB"/>
          </a:p>
        </p:txBody>
      </p:sp>
      <p:sp>
        <p:nvSpPr>
          <p:cNvPr id="3" name="Footer Placeholder 2">
            <a:extLst>
              <a:ext uri="{FF2B5EF4-FFF2-40B4-BE49-F238E27FC236}">
                <a16:creationId xmlns:a16="http://schemas.microsoft.com/office/drawing/2014/main" id="{08DD2F82-F7BD-46CF-B540-F9C69F9605B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78C1159-99C1-47EF-98F3-846828EB85FD}"/>
              </a:ext>
            </a:extLst>
          </p:cNvPr>
          <p:cNvSpPr>
            <a:spLocks noGrp="1"/>
          </p:cNvSpPr>
          <p:nvPr>
            <p:ph type="sldNum" sz="quarter" idx="12"/>
          </p:nvPr>
        </p:nvSpPr>
        <p:spPr/>
        <p:txBody>
          <a:bodyPr/>
          <a:lstStyle/>
          <a:p>
            <a:fld id="{5E3B1A04-410E-4942-BF40-300F050871E5}" type="slidenum">
              <a:rPr lang="en-GB" smtClean="0"/>
              <a:t>‹#›</a:t>
            </a:fld>
            <a:endParaRPr lang="en-GB"/>
          </a:p>
        </p:txBody>
      </p:sp>
    </p:spTree>
    <p:extLst>
      <p:ext uri="{BB962C8B-B14F-4D97-AF65-F5344CB8AC3E}">
        <p14:creationId xmlns:p14="http://schemas.microsoft.com/office/powerpoint/2010/main" val="2689040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70410-6679-4674-B44C-8898679AD1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4D27BCE-1306-4965-AC33-4D6B5CAC3A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F787480-D443-4F6E-ABEE-B6AAEA7572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83C4F0-7B8E-498F-A753-ED1B29BF6424}"/>
              </a:ext>
            </a:extLst>
          </p:cNvPr>
          <p:cNvSpPr>
            <a:spLocks noGrp="1"/>
          </p:cNvSpPr>
          <p:nvPr>
            <p:ph type="dt" sz="half" idx="10"/>
          </p:nvPr>
        </p:nvSpPr>
        <p:spPr/>
        <p:txBody>
          <a:bodyPr/>
          <a:lstStyle/>
          <a:p>
            <a:fld id="{E96F7B77-7035-4A38-8FE4-E51AE0DDF559}" type="datetimeFigureOut">
              <a:rPr lang="en-GB" smtClean="0"/>
              <a:t>11/01/2022</a:t>
            </a:fld>
            <a:endParaRPr lang="en-GB"/>
          </a:p>
        </p:txBody>
      </p:sp>
      <p:sp>
        <p:nvSpPr>
          <p:cNvPr id="6" name="Footer Placeholder 5">
            <a:extLst>
              <a:ext uri="{FF2B5EF4-FFF2-40B4-BE49-F238E27FC236}">
                <a16:creationId xmlns:a16="http://schemas.microsoft.com/office/drawing/2014/main" id="{3FFE499D-B0DA-4AC7-9F5A-E176BB84AC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45A4D0-0BB3-4B28-93CE-937087910B6D}"/>
              </a:ext>
            </a:extLst>
          </p:cNvPr>
          <p:cNvSpPr>
            <a:spLocks noGrp="1"/>
          </p:cNvSpPr>
          <p:nvPr>
            <p:ph type="sldNum" sz="quarter" idx="12"/>
          </p:nvPr>
        </p:nvSpPr>
        <p:spPr/>
        <p:txBody>
          <a:bodyPr/>
          <a:lstStyle/>
          <a:p>
            <a:fld id="{5E3B1A04-410E-4942-BF40-300F050871E5}" type="slidenum">
              <a:rPr lang="en-GB" smtClean="0"/>
              <a:t>‹#›</a:t>
            </a:fld>
            <a:endParaRPr lang="en-GB"/>
          </a:p>
        </p:txBody>
      </p:sp>
    </p:spTree>
    <p:extLst>
      <p:ext uri="{BB962C8B-B14F-4D97-AF65-F5344CB8AC3E}">
        <p14:creationId xmlns:p14="http://schemas.microsoft.com/office/powerpoint/2010/main" val="2551945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3CD02-2DD5-449C-AD7E-DAF2F887B3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A8E71E0-DD36-4622-B1EF-EFE4B64BD4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215E358-7943-4811-9CE1-590E0EE450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9929C7-BFF2-4BB9-9DDA-678DD493D7B3}"/>
              </a:ext>
            </a:extLst>
          </p:cNvPr>
          <p:cNvSpPr>
            <a:spLocks noGrp="1"/>
          </p:cNvSpPr>
          <p:nvPr>
            <p:ph type="dt" sz="half" idx="10"/>
          </p:nvPr>
        </p:nvSpPr>
        <p:spPr/>
        <p:txBody>
          <a:bodyPr/>
          <a:lstStyle/>
          <a:p>
            <a:fld id="{E96F7B77-7035-4A38-8FE4-E51AE0DDF559}" type="datetimeFigureOut">
              <a:rPr lang="en-GB" smtClean="0"/>
              <a:t>11/01/2022</a:t>
            </a:fld>
            <a:endParaRPr lang="en-GB"/>
          </a:p>
        </p:txBody>
      </p:sp>
      <p:sp>
        <p:nvSpPr>
          <p:cNvPr id="6" name="Footer Placeholder 5">
            <a:extLst>
              <a:ext uri="{FF2B5EF4-FFF2-40B4-BE49-F238E27FC236}">
                <a16:creationId xmlns:a16="http://schemas.microsoft.com/office/drawing/2014/main" id="{BCFB6670-5A86-4915-8E0C-2B7759135D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F217F5-203A-41EB-9024-A339701A330B}"/>
              </a:ext>
            </a:extLst>
          </p:cNvPr>
          <p:cNvSpPr>
            <a:spLocks noGrp="1"/>
          </p:cNvSpPr>
          <p:nvPr>
            <p:ph type="sldNum" sz="quarter" idx="12"/>
          </p:nvPr>
        </p:nvSpPr>
        <p:spPr/>
        <p:txBody>
          <a:bodyPr/>
          <a:lstStyle/>
          <a:p>
            <a:fld id="{5E3B1A04-410E-4942-BF40-300F050871E5}" type="slidenum">
              <a:rPr lang="en-GB" smtClean="0"/>
              <a:t>‹#›</a:t>
            </a:fld>
            <a:endParaRPr lang="en-GB"/>
          </a:p>
        </p:txBody>
      </p:sp>
    </p:spTree>
    <p:extLst>
      <p:ext uri="{BB962C8B-B14F-4D97-AF65-F5344CB8AC3E}">
        <p14:creationId xmlns:p14="http://schemas.microsoft.com/office/powerpoint/2010/main" val="1847578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1135F6-62AF-47A9-8047-FE6CC9F6D5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FCAD4BD-D4EC-46D0-B85E-4BC18AC61E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6EB6F3-94C3-4DAD-A8FA-34CFF1EF27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6F7B77-7035-4A38-8FE4-E51AE0DDF559}" type="datetimeFigureOut">
              <a:rPr lang="en-GB" smtClean="0"/>
              <a:t>11/01/2022</a:t>
            </a:fld>
            <a:endParaRPr lang="en-GB"/>
          </a:p>
        </p:txBody>
      </p:sp>
      <p:sp>
        <p:nvSpPr>
          <p:cNvPr id="5" name="Footer Placeholder 4">
            <a:extLst>
              <a:ext uri="{FF2B5EF4-FFF2-40B4-BE49-F238E27FC236}">
                <a16:creationId xmlns:a16="http://schemas.microsoft.com/office/drawing/2014/main" id="{D2E719D7-04C7-4B2C-9968-B118804238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AF324C6-0B10-40E7-8F13-C028E4FD7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B1A04-410E-4942-BF40-300F050871E5}" type="slidenum">
              <a:rPr lang="en-GB" smtClean="0"/>
              <a:t>‹#›</a:t>
            </a:fld>
            <a:endParaRPr lang="en-GB"/>
          </a:p>
        </p:txBody>
      </p:sp>
    </p:spTree>
    <p:extLst>
      <p:ext uri="{BB962C8B-B14F-4D97-AF65-F5344CB8AC3E}">
        <p14:creationId xmlns:p14="http://schemas.microsoft.com/office/powerpoint/2010/main" val="2559783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723031247"/>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70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6301AF-5EA8-4AD5-8DE4-661D3F12EC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845630-CCAE-402E-9578-81489B55BB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84E59C-BBB2-4ADD-9DDC-AF0B187D2D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B29BF4-4D38-4BB1-9B00-28882CAFDC60}" type="datetimeFigureOut">
              <a:rPr lang="en-GB" smtClean="0"/>
              <a:t>11/01/2022</a:t>
            </a:fld>
            <a:endParaRPr lang="en-GB"/>
          </a:p>
        </p:txBody>
      </p:sp>
      <p:sp>
        <p:nvSpPr>
          <p:cNvPr id="5" name="Footer Placeholder 4">
            <a:extLst>
              <a:ext uri="{FF2B5EF4-FFF2-40B4-BE49-F238E27FC236}">
                <a16:creationId xmlns:a16="http://schemas.microsoft.com/office/drawing/2014/main" id="{E13B4259-F068-4CEB-AB64-93935524A5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DAF75AA-A0EF-4E2A-80D2-3D38F2FF42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C802E-9C0A-45B0-A15C-749B261F8FE7}" type="slidenum">
              <a:rPr lang="en-GB" smtClean="0"/>
              <a:t>‹#›</a:t>
            </a:fld>
            <a:endParaRPr lang="en-GB"/>
          </a:p>
        </p:txBody>
      </p:sp>
    </p:spTree>
    <p:extLst>
      <p:ext uri="{BB962C8B-B14F-4D97-AF65-F5344CB8AC3E}">
        <p14:creationId xmlns:p14="http://schemas.microsoft.com/office/powerpoint/2010/main" val="428124422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BA27D-65E8-41BE-BA67-7DD060951894}"/>
              </a:ext>
            </a:extLst>
          </p:cNvPr>
          <p:cNvSpPr>
            <a:spLocks noGrp="1"/>
          </p:cNvSpPr>
          <p:nvPr>
            <p:ph type="ctrTitle"/>
          </p:nvPr>
        </p:nvSpPr>
        <p:spPr>
          <a:xfrm>
            <a:off x="1564146" y="3073063"/>
            <a:ext cx="9849854" cy="2387600"/>
          </a:xfrm>
        </p:spPr>
        <p:txBody>
          <a:bodyPr>
            <a:noAutofit/>
          </a:bodyPr>
          <a:lstStyle/>
          <a:p>
            <a:pPr marL="0" marR="0" lvl="0" indent="0" algn="l" defTabSz="914400" rtl="0" eaLnBrk="1" fontAlgn="auto" latinLnBrk="0" hangingPunct="1">
              <a:lnSpc>
                <a:spcPct val="150000"/>
              </a:lnSpc>
              <a:spcBef>
                <a:spcPts val="0"/>
              </a:spcBef>
              <a:spcAft>
                <a:spcPts val="0"/>
              </a:spcAft>
              <a:tabLst/>
              <a:defRPr/>
            </a:pPr>
            <a:r>
              <a:rPr kumimoji="0" lang="en-GB" sz="3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Supporting schools with the Gatsby Benchmarks and ‘meaningful’ encounters</a:t>
            </a:r>
            <a:br>
              <a:rPr kumimoji="0" lang="en-GB" sz="54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GB" sz="2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Charley Fowler – UK Education Lead and Area Manager</a:t>
            </a:r>
            <a:br>
              <a:rPr kumimoji="0" lang="en-GB" sz="2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GB" sz="2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charley@unifrog.org</a:t>
            </a:r>
            <a:endParaRPr kumimoji="0" lang="en-GB" sz="54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66411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BA27D-65E8-41BE-BA67-7DD060951894}"/>
              </a:ext>
            </a:extLst>
          </p:cNvPr>
          <p:cNvSpPr>
            <a:spLocks noGrp="1"/>
          </p:cNvSpPr>
          <p:nvPr>
            <p:ph type="ctrTitle"/>
          </p:nvPr>
        </p:nvSpPr>
        <p:spPr>
          <a:xfrm>
            <a:off x="1618593" y="3008845"/>
            <a:ext cx="9144000" cy="2387600"/>
          </a:xfrm>
        </p:spPr>
        <p:txBody>
          <a:bodyPr>
            <a:normAutofit fontScale="90000"/>
          </a:bodyPr>
          <a:lstStyle/>
          <a:p>
            <a:pPr marL="0" marR="0" lvl="0" indent="0" algn="l" defTabSz="914400" rtl="0" eaLnBrk="1" fontAlgn="auto" latinLnBrk="0" hangingPunct="1">
              <a:lnSpc>
                <a:spcPct val="100000"/>
              </a:lnSpc>
              <a:spcBef>
                <a:spcPts val="0"/>
              </a:spcBef>
              <a:spcAft>
                <a:spcPts val="0"/>
              </a:spcAft>
              <a:tabLst/>
              <a:defRPr/>
            </a:pPr>
            <a:r>
              <a:rPr kumimoji="0" lang="en-GB" sz="54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The ‘make it meaningful’ framework from the Careers &amp; </a:t>
            </a:r>
            <a:r>
              <a:rPr kumimoji="0" lang="en-GB" sz="5400" b="0" i="0" u="none" strike="noStrike" kern="120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Enterpris</a:t>
            </a:r>
            <a:r>
              <a:rPr lang="en-GB" sz="5400" dirty="0">
                <a:solidFill>
                  <a:prstClr val="white"/>
                </a:solidFill>
                <a:latin typeface="Open Sans" panose="020B0606030504020204" pitchFamily="34" charset="0"/>
                <a:ea typeface="Open Sans" panose="020B0606030504020204" pitchFamily="34" charset="0"/>
                <a:cs typeface="Open Sans" panose="020B0606030504020204" pitchFamily="34" charset="0"/>
              </a:rPr>
              <a:t>e Company</a:t>
            </a:r>
            <a:endParaRPr kumimoji="0" lang="en-GB" sz="54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65582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title"/>
          </p:nvPr>
        </p:nvSpPr>
        <p:spPr>
          <a:xfrm>
            <a:off x="415600" y="504243"/>
            <a:ext cx="11360800" cy="763600"/>
          </a:xfrm>
          <a:prstGeom prst="rect">
            <a:avLst/>
          </a:prstGeom>
        </p:spPr>
        <p:txBody>
          <a:bodyPr spcFirstLastPara="1" wrap="square" lIns="121900" tIns="121900" rIns="121900" bIns="121900" anchor="t" anchorCtr="0">
            <a:noAutofit/>
          </a:bodyPr>
          <a:lstStyle/>
          <a:p>
            <a:r>
              <a:rPr lang="en-GB" sz="3200" dirty="0">
                <a:solidFill>
                  <a:schemeClr val="bg1"/>
                </a:solidFill>
                <a:latin typeface="Open sans "/>
              </a:rPr>
              <a:t>Overview of the framework </a:t>
            </a:r>
            <a:endParaRPr sz="3200" dirty="0">
              <a:solidFill>
                <a:schemeClr val="bg1"/>
              </a:solidFill>
              <a:latin typeface="Open sans "/>
            </a:endParaRPr>
          </a:p>
        </p:txBody>
      </p:sp>
      <p:sp>
        <p:nvSpPr>
          <p:cNvPr id="4" name="Text Placeholder 3">
            <a:extLst>
              <a:ext uri="{FF2B5EF4-FFF2-40B4-BE49-F238E27FC236}">
                <a16:creationId xmlns:a16="http://schemas.microsoft.com/office/drawing/2014/main" id="{2A5D59A9-5B2F-4693-BA29-D0B35FBDEEC8}"/>
              </a:ext>
            </a:extLst>
          </p:cNvPr>
          <p:cNvSpPr>
            <a:spLocks noGrp="1"/>
          </p:cNvSpPr>
          <p:nvPr>
            <p:ph type="body" idx="1"/>
          </p:nvPr>
        </p:nvSpPr>
        <p:spPr/>
        <p:txBody>
          <a:bodyPr/>
          <a:lstStyle/>
          <a:p>
            <a:endParaRPr lang="en-GB" dirty="0"/>
          </a:p>
        </p:txBody>
      </p:sp>
      <p:pic>
        <p:nvPicPr>
          <p:cNvPr id="7" name="Picture 6">
            <a:extLst>
              <a:ext uri="{FF2B5EF4-FFF2-40B4-BE49-F238E27FC236}">
                <a16:creationId xmlns:a16="http://schemas.microsoft.com/office/drawing/2014/main" id="{E7DE61FE-5001-4C60-B67F-7EDA92085B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7665" y="1559087"/>
            <a:ext cx="7942818" cy="4532746"/>
          </a:xfrm>
          <a:prstGeom prst="rect">
            <a:avLst/>
          </a:prstGeom>
        </p:spPr>
      </p:pic>
    </p:spTree>
    <p:extLst>
      <p:ext uri="{BB962C8B-B14F-4D97-AF65-F5344CB8AC3E}">
        <p14:creationId xmlns:p14="http://schemas.microsoft.com/office/powerpoint/2010/main" val="2688670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title"/>
          </p:nvPr>
        </p:nvSpPr>
        <p:spPr>
          <a:xfrm>
            <a:off x="415600" y="504243"/>
            <a:ext cx="11360800" cy="763600"/>
          </a:xfrm>
          <a:prstGeom prst="rect">
            <a:avLst/>
          </a:prstGeom>
        </p:spPr>
        <p:txBody>
          <a:bodyPr spcFirstLastPara="1" wrap="square" lIns="121900" tIns="121900" rIns="121900" bIns="121900" anchor="t" anchorCtr="0">
            <a:noAutofit/>
          </a:bodyPr>
          <a:lstStyle/>
          <a:p>
            <a:r>
              <a:rPr lang="en-GB" sz="3200" dirty="0">
                <a:solidFill>
                  <a:schemeClr val="bg1"/>
                </a:solidFill>
                <a:latin typeface="Open sans "/>
              </a:rPr>
              <a:t>Planning a meaningful encounter</a:t>
            </a:r>
            <a:endParaRPr sz="3200" dirty="0">
              <a:solidFill>
                <a:schemeClr val="bg1"/>
              </a:solidFill>
              <a:latin typeface="Open sans "/>
            </a:endParaRPr>
          </a:p>
        </p:txBody>
      </p:sp>
      <p:sp>
        <p:nvSpPr>
          <p:cNvPr id="165" name="Google Shape;165;p26"/>
          <p:cNvSpPr txBox="1">
            <a:spLocks noGrp="1"/>
          </p:cNvSpPr>
          <p:nvPr>
            <p:ph type="body" idx="1"/>
          </p:nvPr>
        </p:nvSpPr>
        <p:spPr>
          <a:xfrm>
            <a:off x="189678" y="1737824"/>
            <a:ext cx="5663606" cy="4991200"/>
          </a:xfrm>
          <a:prstGeom prst="rect">
            <a:avLst/>
          </a:prstGeom>
        </p:spPr>
        <p:txBody>
          <a:bodyPr spcFirstLastPara="1" wrap="square" lIns="121900" tIns="121900" rIns="121900" bIns="121900" anchor="t" anchorCtr="0">
            <a:noAutofit/>
          </a:bodyPr>
          <a:lstStyle/>
          <a:p>
            <a:pPr>
              <a:lnSpc>
                <a:spcPct val="150000"/>
              </a:lnSpc>
            </a:pPr>
            <a:r>
              <a:rPr lang="en-GB" sz="2000" dirty="0">
                <a:solidFill>
                  <a:schemeClr val="tx1"/>
                </a:solidFill>
                <a:latin typeface="+mj-lt"/>
              </a:rPr>
              <a:t>How do you work with the school to identify the needs of the students? </a:t>
            </a:r>
          </a:p>
          <a:p>
            <a:pPr>
              <a:lnSpc>
                <a:spcPct val="150000"/>
              </a:lnSpc>
            </a:pPr>
            <a:r>
              <a:rPr lang="en-GB" sz="2000" dirty="0">
                <a:solidFill>
                  <a:schemeClr val="tx1"/>
                </a:solidFill>
                <a:latin typeface="+mj-lt"/>
              </a:rPr>
              <a:t>What happens before, or after the event, to prepare the students and ensure their learning continues? </a:t>
            </a:r>
          </a:p>
          <a:p>
            <a:pPr>
              <a:lnSpc>
                <a:spcPct val="150000"/>
              </a:lnSpc>
            </a:pPr>
            <a:r>
              <a:rPr lang="en-GB" sz="2000" dirty="0">
                <a:solidFill>
                  <a:schemeClr val="tx1"/>
                </a:solidFill>
                <a:latin typeface="+mj-lt"/>
              </a:rPr>
              <a:t>How do you set objectives, and intend to measure impact? </a:t>
            </a:r>
          </a:p>
          <a:p>
            <a:pPr>
              <a:lnSpc>
                <a:spcPct val="150000"/>
              </a:lnSpc>
            </a:pPr>
            <a:r>
              <a:rPr lang="en-GB" sz="2000" dirty="0">
                <a:solidFill>
                  <a:schemeClr val="tx1"/>
                </a:solidFill>
                <a:latin typeface="+mj-lt"/>
              </a:rPr>
              <a:t>Do you plan for differentiation and accessibility? </a:t>
            </a:r>
          </a:p>
        </p:txBody>
      </p:sp>
      <p:sp>
        <p:nvSpPr>
          <p:cNvPr id="4" name="Google Shape;165;p26">
            <a:extLst>
              <a:ext uri="{FF2B5EF4-FFF2-40B4-BE49-F238E27FC236}">
                <a16:creationId xmlns:a16="http://schemas.microsoft.com/office/drawing/2014/main" id="{17197326-F625-4DB3-BFA2-80D28A7D0043}"/>
              </a:ext>
            </a:extLst>
          </p:cNvPr>
          <p:cNvSpPr txBox="1">
            <a:spLocks/>
          </p:cNvSpPr>
          <p:nvPr/>
        </p:nvSpPr>
        <p:spPr>
          <a:xfrm>
            <a:off x="6690568" y="2378731"/>
            <a:ext cx="4601208" cy="2714265"/>
          </a:xfrm>
          <a:prstGeom prst="rect">
            <a:avLst/>
          </a:prstGeom>
          <a:noFill/>
          <a:ln w="19050">
            <a:solidFill>
              <a:schemeClr val="tx1"/>
            </a:solid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1219170" marR="0" lvl="1"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2133"/>
              </a:spcBef>
              <a:spcAft>
                <a:spcPts val="2133"/>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152396" indent="0">
              <a:lnSpc>
                <a:spcPct val="150000"/>
              </a:lnSpc>
              <a:buNone/>
            </a:pPr>
            <a:r>
              <a:rPr lang="en-GB" sz="2000" kern="0" dirty="0">
                <a:solidFill>
                  <a:schemeClr val="tx1"/>
                </a:solidFill>
                <a:latin typeface="Open sans "/>
              </a:rPr>
              <a:t>Best practice ideas: </a:t>
            </a:r>
          </a:p>
          <a:p>
            <a:pPr>
              <a:lnSpc>
                <a:spcPct val="150000"/>
              </a:lnSpc>
              <a:buFont typeface="Wingdings" panose="05000000000000000000" pitchFamily="2" charset="2"/>
              <a:buChar char="ü"/>
            </a:pPr>
            <a:r>
              <a:rPr lang="en-GB" sz="2000" kern="0" dirty="0">
                <a:solidFill>
                  <a:schemeClr val="tx1"/>
                </a:solidFill>
                <a:latin typeface="Open sans "/>
              </a:rPr>
              <a:t>Surveying students </a:t>
            </a:r>
          </a:p>
          <a:p>
            <a:pPr>
              <a:lnSpc>
                <a:spcPct val="150000"/>
              </a:lnSpc>
              <a:buFont typeface="Wingdings" panose="05000000000000000000" pitchFamily="2" charset="2"/>
              <a:buChar char="ü"/>
            </a:pPr>
            <a:r>
              <a:rPr lang="en-GB" sz="2000" kern="0" dirty="0">
                <a:solidFill>
                  <a:schemeClr val="tx1"/>
                </a:solidFill>
                <a:latin typeface="Open sans "/>
              </a:rPr>
              <a:t>Flexible communication with teachers</a:t>
            </a:r>
          </a:p>
          <a:p>
            <a:pPr>
              <a:lnSpc>
                <a:spcPct val="150000"/>
              </a:lnSpc>
              <a:buFont typeface="Wingdings" panose="05000000000000000000" pitchFamily="2" charset="2"/>
              <a:buChar char="ü"/>
            </a:pPr>
            <a:r>
              <a:rPr lang="en-GB" sz="2000" kern="0" dirty="0">
                <a:solidFill>
                  <a:schemeClr val="tx1"/>
                </a:solidFill>
                <a:latin typeface="Open sans "/>
              </a:rPr>
              <a:t>Make use of contextual data</a:t>
            </a:r>
          </a:p>
        </p:txBody>
      </p:sp>
    </p:spTree>
    <p:extLst>
      <p:ext uri="{BB962C8B-B14F-4D97-AF65-F5344CB8AC3E}">
        <p14:creationId xmlns:p14="http://schemas.microsoft.com/office/powerpoint/2010/main" val="348067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title"/>
          </p:nvPr>
        </p:nvSpPr>
        <p:spPr>
          <a:xfrm>
            <a:off x="415600" y="504243"/>
            <a:ext cx="11360800" cy="763600"/>
          </a:xfrm>
          <a:prstGeom prst="rect">
            <a:avLst/>
          </a:prstGeom>
        </p:spPr>
        <p:txBody>
          <a:bodyPr spcFirstLastPara="1" wrap="square" lIns="121900" tIns="121900" rIns="121900" bIns="121900" anchor="t" anchorCtr="0">
            <a:noAutofit/>
          </a:bodyPr>
          <a:lstStyle/>
          <a:p>
            <a:r>
              <a:rPr lang="en-GB" sz="3200" dirty="0">
                <a:solidFill>
                  <a:schemeClr val="bg1"/>
                </a:solidFill>
                <a:latin typeface="Open sans "/>
              </a:rPr>
              <a:t>Implementing a meaningful encounter</a:t>
            </a:r>
            <a:endParaRPr sz="3200" dirty="0">
              <a:solidFill>
                <a:schemeClr val="bg1"/>
              </a:solidFill>
              <a:latin typeface="Open sans "/>
            </a:endParaRPr>
          </a:p>
        </p:txBody>
      </p:sp>
      <p:sp>
        <p:nvSpPr>
          <p:cNvPr id="165" name="Google Shape;165;p26"/>
          <p:cNvSpPr txBox="1">
            <a:spLocks noGrp="1"/>
          </p:cNvSpPr>
          <p:nvPr>
            <p:ph type="body" idx="1"/>
          </p:nvPr>
        </p:nvSpPr>
        <p:spPr>
          <a:xfrm>
            <a:off x="274739" y="1748457"/>
            <a:ext cx="5663606" cy="4991200"/>
          </a:xfrm>
          <a:prstGeom prst="rect">
            <a:avLst/>
          </a:prstGeom>
        </p:spPr>
        <p:txBody>
          <a:bodyPr spcFirstLastPara="1" wrap="square" lIns="121900" tIns="121900" rIns="121900" bIns="121900" anchor="t" anchorCtr="0">
            <a:noAutofit/>
          </a:bodyPr>
          <a:lstStyle/>
          <a:p>
            <a:pPr>
              <a:lnSpc>
                <a:spcPct val="150000"/>
              </a:lnSpc>
            </a:pPr>
            <a:r>
              <a:rPr lang="en-GB" sz="2000" dirty="0">
                <a:solidFill>
                  <a:schemeClr val="tx1"/>
                </a:solidFill>
                <a:latin typeface="+mj-lt"/>
              </a:rPr>
              <a:t>How do you set expectations for students? </a:t>
            </a:r>
          </a:p>
          <a:p>
            <a:pPr>
              <a:lnSpc>
                <a:spcPct val="150000"/>
              </a:lnSpc>
            </a:pPr>
            <a:r>
              <a:rPr lang="en-GB" sz="2000" dirty="0">
                <a:solidFill>
                  <a:schemeClr val="tx1"/>
                </a:solidFill>
                <a:latin typeface="+mj-lt"/>
              </a:rPr>
              <a:t>Do you include parents and carers at all? </a:t>
            </a:r>
          </a:p>
          <a:p>
            <a:pPr>
              <a:lnSpc>
                <a:spcPct val="150000"/>
              </a:lnSpc>
            </a:pPr>
            <a:r>
              <a:rPr lang="en-GB" sz="2000" dirty="0">
                <a:solidFill>
                  <a:schemeClr val="tx1"/>
                </a:solidFill>
                <a:latin typeface="+mj-lt"/>
              </a:rPr>
              <a:t>What opportunities are there for students to take ‘ownership’ of their learning during the event? </a:t>
            </a:r>
          </a:p>
          <a:p>
            <a:pPr>
              <a:lnSpc>
                <a:spcPct val="150000"/>
              </a:lnSpc>
            </a:pPr>
            <a:r>
              <a:rPr lang="en-GB" sz="2000" dirty="0">
                <a:solidFill>
                  <a:schemeClr val="tx1"/>
                </a:solidFill>
                <a:latin typeface="+mj-lt"/>
              </a:rPr>
              <a:t>Which methods are most effective for gathering feedback during the event, and at the end? </a:t>
            </a:r>
          </a:p>
        </p:txBody>
      </p:sp>
      <p:sp>
        <p:nvSpPr>
          <p:cNvPr id="4" name="Google Shape;165;p26">
            <a:extLst>
              <a:ext uri="{FF2B5EF4-FFF2-40B4-BE49-F238E27FC236}">
                <a16:creationId xmlns:a16="http://schemas.microsoft.com/office/drawing/2014/main" id="{48FF126E-45F2-406E-8DB0-C93CBAD8D578}"/>
              </a:ext>
            </a:extLst>
          </p:cNvPr>
          <p:cNvSpPr txBox="1">
            <a:spLocks/>
          </p:cNvSpPr>
          <p:nvPr/>
        </p:nvSpPr>
        <p:spPr>
          <a:xfrm>
            <a:off x="6690568" y="2378731"/>
            <a:ext cx="4601208" cy="2714265"/>
          </a:xfrm>
          <a:prstGeom prst="rect">
            <a:avLst/>
          </a:prstGeom>
          <a:noFill/>
          <a:ln w="19050">
            <a:solidFill>
              <a:schemeClr val="tx1"/>
            </a:solid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1219170" marR="0" lvl="1"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2133"/>
              </a:spcBef>
              <a:spcAft>
                <a:spcPts val="2133"/>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152396" indent="0">
              <a:lnSpc>
                <a:spcPct val="150000"/>
              </a:lnSpc>
              <a:buNone/>
            </a:pPr>
            <a:r>
              <a:rPr lang="en-GB" sz="2000" kern="0" dirty="0">
                <a:solidFill>
                  <a:schemeClr val="tx1"/>
                </a:solidFill>
                <a:latin typeface="Open sans "/>
              </a:rPr>
              <a:t>Best practice ideas: </a:t>
            </a:r>
          </a:p>
          <a:p>
            <a:pPr>
              <a:lnSpc>
                <a:spcPct val="150000"/>
              </a:lnSpc>
              <a:buFont typeface="Wingdings" panose="05000000000000000000" pitchFamily="2" charset="2"/>
              <a:buChar char="ü"/>
            </a:pPr>
            <a:r>
              <a:rPr lang="en-GB" sz="2000" kern="0" dirty="0">
                <a:solidFill>
                  <a:schemeClr val="tx1"/>
                </a:solidFill>
                <a:latin typeface="Open sans "/>
              </a:rPr>
              <a:t>Barometers of confidence </a:t>
            </a:r>
          </a:p>
          <a:p>
            <a:pPr>
              <a:lnSpc>
                <a:spcPct val="150000"/>
              </a:lnSpc>
              <a:buFont typeface="Wingdings" panose="05000000000000000000" pitchFamily="2" charset="2"/>
              <a:buChar char="ü"/>
            </a:pPr>
            <a:r>
              <a:rPr lang="en-GB" sz="2000" kern="0" dirty="0">
                <a:solidFill>
                  <a:schemeClr val="tx1"/>
                </a:solidFill>
                <a:latin typeface="Open sans "/>
              </a:rPr>
              <a:t>Interactivity and actionable next steps </a:t>
            </a:r>
          </a:p>
          <a:p>
            <a:pPr>
              <a:lnSpc>
                <a:spcPct val="150000"/>
              </a:lnSpc>
              <a:buFont typeface="Wingdings" panose="05000000000000000000" pitchFamily="2" charset="2"/>
              <a:buChar char="ü"/>
            </a:pPr>
            <a:r>
              <a:rPr lang="en-GB" sz="2000" kern="0" dirty="0">
                <a:solidFill>
                  <a:schemeClr val="tx1"/>
                </a:solidFill>
                <a:latin typeface="Open sans "/>
              </a:rPr>
              <a:t>Content for parents</a:t>
            </a:r>
          </a:p>
        </p:txBody>
      </p:sp>
    </p:spTree>
    <p:extLst>
      <p:ext uri="{BB962C8B-B14F-4D97-AF65-F5344CB8AC3E}">
        <p14:creationId xmlns:p14="http://schemas.microsoft.com/office/powerpoint/2010/main" val="187348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title"/>
          </p:nvPr>
        </p:nvSpPr>
        <p:spPr>
          <a:xfrm>
            <a:off x="415600" y="504243"/>
            <a:ext cx="11360800" cy="763600"/>
          </a:xfrm>
          <a:prstGeom prst="rect">
            <a:avLst/>
          </a:prstGeom>
        </p:spPr>
        <p:txBody>
          <a:bodyPr spcFirstLastPara="1" wrap="square" lIns="121900" tIns="121900" rIns="121900" bIns="121900" anchor="t" anchorCtr="0">
            <a:noAutofit/>
          </a:bodyPr>
          <a:lstStyle/>
          <a:p>
            <a:r>
              <a:rPr lang="en-GB" sz="3200" dirty="0">
                <a:solidFill>
                  <a:schemeClr val="bg1"/>
                </a:solidFill>
                <a:latin typeface="Open sans "/>
              </a:rPr>
              <a:t>Reflecting on a meaningful encounter</a:t>
            </a:r>
            <a:endParaRPr sz="3200" dirty="0">
              <a:solidFill>
                <a:schemeClr val="bg1"/>
              </a:solidFill>
              <a:latin typeface="Open sans "/>
            </a:endParaRPr>
          </a:p>
        </p:txBody>
      </p:sp>
      <p:sp>
        <p:nvSpPr>
          <p:cNvPr id="165" name="Google Shape;165;p26"/>
          <p:cNvSpPr txBox="1">
            <a:spLocks noGrp="1"/>
          </p:cNvSpPr>
          <p:nvPr>
            <p:ph type="body" idx="1"/>
          </p:nvPr>
        </p:nvSpPr>
        <p:spPr>
          <a:xfrm>
            <a:off x="274739" y="1748457"/>
            <a:ext cx="5663606" cy="4991200"/>
          </a:xfrm>
          <a:prstGeom prst="rect">
            <a:avLst/>
          </a:prstGeom>
        </p:spPr>
        <p:txBody>
          <a:bodyPr spcFirstLastPara="1" wrap="square" lIns="121900" tIns="121900" rIns="121900" bIns="121900" anchor="t" anchorCtr="0">
            <a:noAutofit/>
          </a:bodyPr>
          <a:lstStyle/>
          <a:p>
            <a:pPr>
              <a:lnSpc>
                <a:spcPct val="150000"/>
              </a:lnSpc>
            </a:pPr>
            <a:r>
              <a:rPr lang="en-GB" sz="2000" dirty="0">
                <a:solidFill>
                  <a:schemeClr val="tx1"/>
                </a:solidFill>
                <a:latin typeface="+mj-lt"/>
              </a:rPr>
              <a:t>Do you engage with school after the event? How? </a:t>
            </a:r>
          </a:p>
          <a:p>
            <a:pPr>
              <a:lnSpc>
                <a:spcPct val="150000"/>
              </a:lnSpc>
            </a:pPr>
            <a:r>
              <a:rPr lang="en-GB" sz="2000" dirty="0">
                <a:solidFill>
                  <a:schemeClr val="tx1"/>
                </a:solidFill>
                <a:latin typeface="+mj-lt"/>
              </a:rPr>
              <a:t>How do you respond to feedback and evaluation? </a:t>
            </a:r>
          </a:p>
        </p:txBody>
      </p:sp>
      <p:sp>
        <p:nvSpPr>
          <p:cNvPr id="4" name="Google Shape;165;p26">
            <a:extLst>
              <a:ext uri="{FF2B5EF4-FFF2-40B4-BE49-F238E27FC236}">
                <a16:creationId xmlns:a16="http://schemas.microsoft.com/office/drawing/2014/main" id="{5750E9AF-5AAD-4B21-9E78-AB9EB5A45843}"/>
              </a:ext>
            </a:extLst>
          </p:cNvPr>
          <p:cNvSpPr txBox="1">
            <a:spLocks/>
          </p:cNvSpPr>
          <p:nvPr/>
        </p:nvSpPr>
        <p:spPr>
          <a:xfrm>
            <a:off x="6754364" y="1847104"/>
            <a:ext cx="4601208" cy="2182636"/>
          </a:xfrm>
          <a:prstGeom prst="rect">
            <a:avLst/>
          </a:prstGeom>
          <a:noFill/>
          <a:ln w="19050">
            <a:solidFill>
              <a:schemeClr val="tx1"/>
            </a:solid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1219170" marR="0" lvl="1"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2133"/>
              </a:spcBef>
              <a:spcAft>
                <a:spcPts val="2133"/>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152396" indent="0">
              <a:lnSpc>
                <a:spcPct val="150000"/>
              </a:lnSpc>
              <a:buNone/>
            </a:pPr>
            <a:r>
              <a:rPr lang="en-GB" sz="2000" kern="0" dirty="0">
                <a:solidFill>
                  <a:schemeClr val="tx1"/>
                </a:solidFill>
                <a:latin typeface="Open sans "/>
              </a:rPr>
              <a:t>Best practice ideas: </a:t>
            </a:r>
          </a:p>
          <a:p>
            <a:pPr>
              <a:lnSpc>
                <a:spcPct val="150000"/>
              </a:lnSpc>
              <a:buFont typeface="Wingdings" panose="05000000000000000000" pitchFamily="2" charset="2"/>
              <a:buChar char="ü"/>
            </a:pPr>
            <a:r>
              <a:rPr lang="en-GB" sz="2000" kern="0" dirty="0">
                <a:solidFill>
                  <a:schemeClr val="tx1"/>
                </a:solidFill>
                <a:latin typeface="Open sans "/>
              </a:rPr>
              <a:t>Log notes in a shared space</a:t>
            </a:r>
          </a:p>
          <a:p>
            <a:pPr>
              <a:lnSpc>
                <a:spcPct val="150000"/>
              </a:lnSpc>
              <a:buFont typeface="Wingdings" panose="05000000000000000000" pitchFamily="2" charset="2"/>
              <a:buChar char="ü"/>
            </a:pPr>
            <a:r>
              <a:rPr lang="en-GB" sz="2000" kern="0" dirty="0">
                <a:solidFill>
                  <a:schemeClr val="tx1"/>
                </a:solidFill>
                <a:latin typeface="Open sans "/>
              </a:rPr>
              <a:t>Aim to plan the next encounter straight away</a:t>
            </a:r>
          </a:p>
        </p:txBody>
      </p:sp>
    </p:spTree>
    <p:extLst>
      <p:ext uri="{BB962C8B-B14F-4D97-AF65-F5344CB8AC3E}">
        <p14:creationId xmlns:p14="http://schemas.microsoft.com/office/powerpoint/2010/main" val="64522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BA27D-65E8-41BE-BA67-7DD060951894}"/>
              </a:ext>
            </a:extLst>
          </p:cNvPr>
          <p:cNvSpPr>
            <a:spLocks noGrp="1"/>
          </p:cNvSpPr>
          <p:nvPr>
            <p:ph type="ctrTitle"/>
          </p:nvPr>
        </p:nvSpPr>
        <p:spPr>
          <a:xfrm>
            <a:off x="1524000" y="2946936"/>
            <a:ext cx="9144000" cy="2387600"/>
          </a:xfrm>
        </p:spPr>
        <p:txBody>
          <a:bodyPr>
            <a:normAutofit fontScale="90000"/>
          </a:bodyPr>
          <a:lstStyle/>
          <a:p>
            <a:pPr marL="0" marR="0" lvl="0" indent="0" algn="l" defTabSz="914400" rtl="0" eaLnBrk="1" fontAlgn="auto" latinLnBrk="0" hangingPunct="1">
              <a:lnSpc>
                <a:spcPct val="100000"/>
              </a:lnSpc>
              <a:spcBef>
                <a:spcPts val="0"/>
              </a:spcBef>
              <a:spcAft>
                <a:spcPts val="0"/>
              </a:spcAft>
              <a:tabLst/>
              <a:defRPr/>
            </a:pPr>
            <a:r>
              <a:rPr kumimoji="0" lang="en-GB" sz="54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How Unifrog has supported HE providers </a:t>
            </a:r>
            <a:r>
              <a:rPr kumimoji="0" lang="en-GB" sz="5400" b="0" i="0" u="none" strike="noStrike" kern="120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ove</a:t>
            </a:r>
            <a:r>
              <a:rPr lang="en-GB" sz="5400" dirty="0">
                <a:solidFill>
                  <a:prstClr val="white"/>
                </a:solidFill>
                <a:latin typeface="Open Sans" panose="020B0606030504020204" pitchFamily="34" charset="0"/>
                <a:ea typeface="Open Sans" panose="020B0606030504020204" pitchFamily="34" charset="0"/>
                <a:cs typeface="Open Sans" panose="020B0606030504020204" pitchFamily="34" charset="0"/>
              </a:rPr>
              <a:t>r the past 2 years</a:t>
            </a:r>
            <a:endParaRPr kumimoji="0" lang="en-GB" sz="54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66636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title"/>
          </p:nvPr>
        </p:nvSpPr>
        <p:spPr>
          <a:xfrm>
            <a:off x="415600" y="504243"/>
            <a:ext cx="11360800" cy="763600"/>
          </a:xfrm>
          <a:prstGeom prst="rect">
            <a:avLst/>
          </a:prstGeom>
        </p:spPr>
        <p:txBody>
          <a:bodyPr spcFirstLastPara="1" wrap="square" lIns="121900" tIns="121900" rIns="121900" bIns="121900" anchor="t" anchorCtr="0">
            <a:noAutofit/>
          </a:bodyPr>
          <a:lstStyle/>
          <a:p>
            <a:r>
              <a:rPr lang="en-GB" sz="3200" dirty="0">
                <a:solidFill>
                  <a:schemeClr val="bg1"/>
                </a:solidFill>
                <a:latin typeface="Open sans "/>
              </a:rPr>
              <a:t>Text</a:t>
            </a:r>
            <a:endParaRPr sz="3200" dirty="0">
              <a:solidFill>
                <a:schemeClr val="bg1"/>
              </a:solidFill>
              <a:latin typeface="Open sans "/>
            </a:endParaRPr>
          </a:p>
        </p:txBody>
      </p:sp>
      <p:sp>
        <p:nvSpPr>
          <p:cNvPr id="3" name="Text Placeholder 2">
            <a:extLst>
              <a:ext uri="{FF2B5EF4-FFF2-40B4-BE49-F238E27FC236}">
                <a16:creationId xmlns:a16="http://schemas.microsoft.com/office/drawing/2014/main" id="{2F765B1E-BCA4-4265-9056-C5C6BD57FABD}"/>
              </a:ext>
            </a:extLst>
          </p:cNvPr>
          <p:cNvSpPr>
            <a:spLocks noGrp="1"/>
          </p:cNvSpPr>
          <p:nvPr>
            <p:ph type="body" idx="1"/>
          </p:nvPr>
        </p:nvSpPr>
        <p:spPr/>
        <p:txBody>
          <a:bodyPr/>
          <a:lstStyle/>
          <a:p>
            <a:r>
              <a:rPr lang="en-GB" dirty="0">
                <a:solidFill>
                  <a:schemeClr val="tx1"/>
                </a:solidFill>
                <a:latin typeface="+mj-lt"/>
              </a:rPr>
              <a:t>Text</a:t>
            </a:r>
          </a:p>
        </p:txBody>
      </p:sp>
      <p:pic>
        <p:nvPicPr>
          <p:cNvPr id="5" name="Picture 4" descr="Graphical user interface, application&#10;&#10;Description automatically generated">
            <a:extLst>
              <a:ext uri="{FF2B5EF4-FFF2-40B4-BE49-F238E27FC236}">
                <a16:creationId xmlns:a16="http://schemas.microsoft.com/office/drawing/2014/main" id="{7EFAC0BE-3F80-4653-8692-973C79F0F9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 y="0"/>
            <a:ext cx="12190169" cy="6858000"/>
          </a:xfrm>
          <a:prstGeom prst="rect">
            <a:avLst/>
          </a:prstGeom>
        </p:spPr>
      </p:pic>
    </p:spTree>
    <p:extLst>
      <p:ext uri="{BB962C8B-B14F-4D97-AF65-F5344CB8AC3E}">
        <p14:creationId xmlns:p14="http://schemas.microsoft.com/office/powerpoint/2010/main" val="84836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title"/>
          </p:nvPr>
        </p:nvSpPr>
        <p:spPr>
          <a:xfrm>
            <a:off x="415600" y="504243"/>
            <a:ext cx="11360800" cy="763600"/>
          </a:xfrm>
          <a:prstGeom prst="rect">
            <a:avLst/>
          </a:prstGeom>
        </p:spPr>
        <p:txBody>
          <a:bodyPr spcFirstLastPara="1" wrap="square" lIns="121900" tIns="121900" rIns="121900" bIns="121900" anchor="t" anchorCtr="0">
            <a:noAutofit/>
          </a:bodyPr>
          <a:lstStyle/>
          <a:p>
            <a:r>
              <a:rPr lang="en-GB" sz="3200" dirty="0">
                <a:solidFill>
                  <a:schemeClr val="bg1"/>
                </a:solidFill>
                <a:latin typeface="Open sans "/>
              </a:rPr>
              <a:t>Session aims </a:t>
            </a:r>
            <a:endParaRPr sz="3200" dirty="0">
              <a:solidFill>
                <a:schemeClr val="bg1"/>
              </a:solidFill>
              <a:latin typeface="Open sans "/>
            </a:endParaRPr>
          </a:p>
        </p:txBody>
      </p:sp>
      <p:sp>
        <p:nvSpPr>
          <p:cNvPr id="165" name="Google Shape;165;p26"/>
          <p:cNvSpPr txBox="1">
            <a:spLocks noGrp="1"/>
          </p:cNvSpPr>
          <p:nvPr>
            <p:ph type="body" idx="1"/>
          </p:nvPr>
        </p:nvSpPr>
        <p:spPr>
          <a:xfrm>
            <a:off x="415600" y="1532282"/>
            <a:ext cx="11360800" cy="4991200"/>
          </a:xfrm>
          <a:prstGeom prst="rect">
            <a:avLst/>
          </a:prstGeom>
        </p:spPr>
        <p:txBody>
          <a:bodyPr spcFirstLastPara="1" wrap="square" lIns="121900" tIns="121900" rIns="121900" bIns="121900" anchor="t" anchorCtr="0">
            <a:noAutofit/>
          </a:bodyPr>
          <a:lstStyle/>
          <a:p>
            <a:pPr>
              <a:lnSpc>
                <a:spcPct val="150000"/>
              </a:lnSpc>
            </a:pPr>
            <a:r>
              <a:rPr lang="en-GB" sz="2267" dirty="0">
                <a:solidFill>
                  <a:schemeClr val="tx1"/>
                </a:solidFill>
                <a:latin typeface="Open sans "/>
              </a:rPr>
              <a:t>Insight into who we are and what we do. </a:t>
            </a:r>
          </a:p>
          <a:p>
            <a:pPr>
              <a:lnSpc>
                <a:spcPct val="150000"/>
              </a:lnSpc>
            </a:pPr>
            <a:r>
              <a:rPr lang="en-GB" sz="2267" dirty="0">
                <a:solidFill>
                  <a:schemeClr val="tx1"/>
                </a:solidFill>
                <a:latin typeface="Open sans "/>
              </a:rPr>
              <a:t>Understanding of the Gatsby Benchmarks, especially GB7. </a:t>
            </a:r>
          </a:p>
          <a:p>
            <a:pPr>
              <a:lnSpc>
                <a:spcPct val="150000"/>
              </a:lnSpc>
            </a:pPr>
            <a:r>
              <a:rPr lang="en-GB" sz="2267" dirty="0">
                <a:solidFill>
                  <a:schemeClr val="tx1"/>
                </a:solidFill>
                <a:latin typeface="Open sans "/>
              </a:rPr>
              <a:t>Awareness of how you can support schools/colleges with meaningful encounters with HE, as part of their GB7 work. </a:t>
            </a:r>
          </a:p>
        </p:txBody>
      </p:sp>
    </p:spTree>
    <p:extLst>
      <p:ext uri="{BB962C8B-B14F-4D97-AF65-F5344CB8AC3E}">
        <p14:creationId xmlns:p14="http://schemas.microsoft.com/office/powerpoint/2010/main" val="144678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299726-60D5-40D4-96F1-60D96987926B}"/>
              </a:ext>
            </a:extLst>
          </p:cNvPr>
          <p:cNvSpPr txBox="1"/>
          <p:nvPr/>
        </p:nvSpPr>
        <p:spPr>
          <a:xfrm>
            <a:off x="231775" y="272209"/>
            <a:ext cx="10325100" cy="75225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32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The Unifrog mission</a:t>
            </a:r>
          </a:p>
        </p:txBody>
      </p:sp>
      <p:pic>
        <p:nvPicPr>
          <p:cNvPr id="5" name="Picture 4">
            <a:extLst>
              <a:ext uri="{FF2B5EF4-FFF2-40B4-BE49-F238E27FC236}">
                <a16:creationId xmlns:a16="http://schemas.microsoft.com/office/drawing/2014/main" id="{B342C859-333A-4AD5-90A2-7DE3C2FAA9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4446" y="1793505"/>
            <a:ext cx="10803107" cy="3270990"/>
          </a:xfrm>
          <a:prstGeom prst="rect">
            <a:avLst/>
          </a:prstGeom>
        </p:spPr>
      </p:pic>
    </p:spTree>
    <p:extLst>
      <p:ext uri="{BB962C8B-B14F-4D97-AF65-F5344CB8AC3E}">
        <p14:creationId xmlns:p14="http://schemas.microsoft.com/office/powerpoint/2010/main" val="3845083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Title copy 102"/>
        <p:cNvGrpSpPr/>
        <p:nvPr/>
      </p:nvGrpSpPr>
      <p:grpSpPr>
        <a:xfrm>
          <a:off x="0" y="0"/>
          <a:ext cx="0" cy="0"/>
          <a:chOff x="0" y="0"/>
          <a:chExt cx="0" cy="0"/>
        </a:xfrm>
      </p:grpSpPr>
      <p:pic>
        <p:nvPicPr>
          <p:cNvPr id="2" name="Shape-1"/>
          <p:cNvPicPr/>
          <p:nvPr/>
        </p:nvPicPr>
        <p:blipFill rotWithShape="1">
          <a:blip r:embed="rId3"/>
          <a:stretch>
            <a:fillRect/>
          </a:stretch>
        </p:blipFill>
        <p:spPr>
          <a:xfrm>
            <a:off x="-66675" y="-88900"/>
            <a:ext cx="13744576" cy="1746250"/>
          </a:xfrm>
          <a:prstGeom prst="rect">
            <a:avLst/>
          </a:prstGeom>
        </p:spPr>
      </p:pic>
      <p:sp>
        <p:nvSpPr>
          <p:cNvPr id="3" name="title"/>
          <p:cNvSpPr/>
          <p:nvPr/>
        </p:nvSpPr>
        <p:spPr>
          <a:xfrm>
            <a:off x="398187" y="333375"/>
            <a:ext cx="3430158" cy="342900"/>
          </a:xfrm>
          <a:prstGeom prst="rect">
            <a:avLst/>
          </a:prstGeom>
        </p:spPr>
        <p:txBody>
          <a:bodyPr spcFirstLastPara="0" lIns="0" tIns="0" rIns="0" bIns="0" anchor="t"/>
          <a:lstStyle/>
          <a:p>
            <a:pPr marL="0" marR="0" lvl="0" indent="0" algn="l" defTabSz="914400" rtl="0" eaLnBrk="1" fontAlgn="auto" latinLnBrk="0" hangingPunct="0">
              <a:lnSpc>
                <a:spcPct val="125000"/>
              </a:lnSpc>
              <a:spcBef>
                <a:spcPts val="0"/>
              </a:spcBef>
              <a:spcAft>
                <a:spcPts val="0"/>
              </a:spcAft>
              <a:buClrTx/>
              <a:buSzTx/>
              <a:buFontTx/>
              <a:buNone/>
              <a:tabLst/>
              <a:defRPr/>
            </a:pPr>
            <a:r>
              <a:rPr kumimoji="0" sz="1800" b="1" i="0" u="none" strike="noStrike" kern="1200" cap="none" spc="0" normalizeH="0" baseline="0" noProof="0" dirty="0">
                <a:ln>
                  <a:noFill/>
                </a:ln>
                <a:solidFill>
                  <a:srgbClr val="FAFBFF"/>
                </a:solidFill>
                <a:effectLst/>
                <a:uLnTx/>
                <a:uFillTx/>
                <a:latin typeface="Roboto Condensed"/>
                <a:ea typeface="+mn-ea"/>
                <a:cs typeface="Roboto Condensed"/>
              </a:rPr>
              <a:t>UNIFROG IN NUMBERS</a:t>
            </a:r>
          </a:p>
        </p:txBody>
      </p:sp>
      <p:pic>
        <p:nvPicPr>
          <p:cNvPr id="4" name="Line-24"/>
          <p:cNvPicPr/>
          <p:nvPr/>
        </p:nvPicPr>
        <p:blipFill rotWithShape="1">
          <a:blip r:embed="rId4"/>
          <a:stretch>
            <a:fillRect/>
          </a:stretch>
        </p:blipFill>
        <p:spPr>
          <a:xfrm>
            <a:off x="386208" y="742950"/>
            <a:ext cx="12230608" cy="47625"/>
          </a:xfrm>
          <a:prstGeom prst="rect">
            <a:avLst/>
          </a:prstGeom>
        </p:spPr>
      </p:pic>
      <p:sp>
        <p:nvSpPr>
          <p:cNvPr id="5" name="title"/>
          <p:cNvSpPr/>
          <p:nvPr/>
        </p:nvSpPr>
        <p:spPr>
          <a:xfrm>
            <a:off x="1421744" y="1057275"/>
            <a:ext cx="4823967" cy="342900"/>
          </a:xfrm>
          <a:prstGeom prst="rect">
            <a:avLst/>
          </a:prstGeom>
        </p:spPr>
        <p:txBody>
          <a:bodyPr spcFirstLastPara="0" lIns="0" tIns="0" rIns="0" bIns="0" anchor="t"/>
          <a:lstStyle/>
          <a:p>
            <a:pPr marL="0" marR="0" lvl="0" indent="0" algn="l" defTabSz="914400" rtl="0" eaLnBrk="1" fontAlgn="auto" latinLnBrk="0" hangingPunct="0">
              <a:lnSpc>
                <a:spcPct val="125000"/>
              </a:lnSpc>
              <a:spcBef>
                <a:spcPts val="0"/>
              </a:spcBef>
              <a:spcAft>
                <a:spcPts val="0"/>
              </a:spcAft>
              <a:buClrTx/>
              <a:buSzTx/>
              <a:buFontTx/>
              <a:buNone/>
              <a:tabLst/>
              <a:defRPr/>
            </a:pPr>
            <a:r>
              <a:rPr kumimoji="0" sz="1800" b="0" i="0" u="none" strike="noStrike" kern="1200" cap="none" spc="0" normalizeH="0" baseline="0" noProof="0" dirty="0">
                <a:ln>
                  <a:noFill/>
                </a:ln>
                <a:solidFill>
                  <a:srgbClr val="FAFBFF"/>
                </a:solidFill>
                <a:effectLst/>
                <a:uLnTx/>
                <a:uFillTx/>
                <a:latin typeface="Roboto Condensed"/>
                <a:ea typeface="+mn-ea"/>
                <a:cs typeface="Roboto Condensed"/>
              </a:rPr>
              <a:t>Who we work with, and how we do it</a:t>
            </a:r>
          </a:p>
        </p:txBody>
      </p:sp>
      <p:pic>
        <p:nvPicPr>
          <p:cNvPr id="6" name="Gesture-1"/>
          <p:cNvPicPr/>
          <p:nvPr/>
        </p:nvPicPr>
        <p:blipFill rotWithShape="1">
          <a:blip r:embed="rId5"/>
          <a:stretch>
            <a:fillRect/>
          </a:stretch>
        </p:blipFill>
        <p:spPr>
          <a:xfrm>
            <a:off x="436364" y="1019175"/>
            <a:ext cx="542925" cy="438150"/>
          </a:xfrm>
          <a:prstGeom prst="rect">
            <a:avLst/>
          </a:prstGeom>
        </p:spPr>
      </p:pic>
      <p:sp>
        <p:nvSpPr>
          <p:cNvPr id="13" name="title"/>
          <p:cNvSpPr/>
          <p:nvPr/>
        </p:nvSpPr>
        <p:spPr>
          <a:xfrm>
            <a:off x="2368081" y="3524250"/>
            <a:ext cx="1711151" cy="571500"/>
          </a:xfrm>
          <a:prstGeom prst="rect">
            <a:avLst/>
          </a:prstGeom>
        </p:spPr>
        <p:txBody>
          <a:bodyPr spcFirstLastPara="0" lIns="0" tIns="0" rIns="0" bIns="0" anchor="t"/>
          <a:lstStyle/>
          <a:p>
            <a:pPr marL="0" marR="0" lvl="0" indent="0" algn="l" defTabSz="914400" rtl="0" eaLnBrk="1" fontAlgn="auto" latinLnBrk="0" hangingPunct="0">
              <a:lnSpc>
                <a:spcPct val="125000"/>
              </a:lnSpc>
              <a:spcBef>
                <a:spcPts val="0"/>
              </a:spcBef>
              <a:spcAft>
                <a:spcPts val="0"/>
              </a:spcAft>
              <a:buClrTx/>
              <a:buSzTx/>
              <a:buFontTx/>
              <a:buNone/>
              <a:tabLst/>
              <a:defRPr/>
            </a:pPr>
            <a:r>
              <a:rPr kumimoji="0" sz="3000" b="1" i="0" u="none" strike="noStrike" kern="1200" cap="none" spc="0" normalizeH="0" baseline="0" noProof="0">
                <a:ln>
                  <a:noFill/>
                </a:ln>
                <a:solidFill>
                  <a:prstClr val="black"/>
                </a:solidFill>
                <a:effectLst/>
                <a:uLnTx/>
                <a:uFillTx/>
                <a:latin typeface="Roboto Condensed"/>
                <a:ea typeface="+mn-ea"/>
                <a:cs typeface="Roboto Condensed"/>
              </a:rPr>
              <a:t>300,000+</a:t>
            </a:r>
          </a:p>
        </p:txBody>
      </p:sp>
      <p:sp>
        <p:nvSpPr>
          <p:cNvPr id="14" name="title copy 1"/>
          <p:cNvSpPr/>
          <p:nvPr/>
        </p:nvSpPr>
        <p:spPr>
          <a:xfrm>
            <a:off x="4084747" y="3686175"/>
            <a:ext cx="1220678" cy="285750"/>
          </a:xfrm>
          <a:prstGeom prst="rect">
            <a:avLst/>
          </a:prstGeom>
        </p:spPr>
        <p:txBody>
          <a:bodyPr spcFirstLastPara="0" lIns="0" tIns="0" rIns="0" bIns="0" anchor="t"/>
          <a:lstStyle/>
          <a:p>
            <a:pPr marL="0" marR="0" lvl="0" indent="0" algn="l" defTabSz="914400" rtl="0" eaLnBrk="1" fontAlgn="auto" latinLnBrk="0" hangingPunct="0">
              <a:lnSpc>
                <a:spcPct val="125000"/>
              </a:lnSpc>
              <a:spcBef>
                <a:spcPts val="0"/>
              </a:spcBef>
              <a:spcAft>
                <a:spcPts val="0"/>
              </a:spcAft>
              <a:buClrTx/>
              <a:buSzTx/>
              <a:buFontTx/>
              <a:buNone/>
              <a:tabLst/>
              <a:defRPr/>
            </a:pPr>
            <a:r>
              <a:rPr kumimoji="0" sz="1500" b="0" i="0" u="none" strike="noStrike" kern="1200" cap="none" spc="0" normalizeH="0" baseline="0" noProof="0">
                <a:ln>
                  <a:noFill/>
                </a:ln>
                <a:solidFill>
                  <a:prstClr val="black"/>
                </a:solidFill>
                <a:effectLst/>
                <a:uLnTx/>
                <a:uFillTx/>
                <a:latin typeface="Roboto Condensed"/>
                <a:ea typeface="+mn-ea"/>
                <a:cs typeface="Roboto Condensed"/>
              </a:rPr>
              <a:t>Students in KS3</a:t>
            </a:r>
          </a:p>
        </p:txBody>
      </p:sp>
      <p:pic>
        <p:nvPicPr>
          <p:cNvPr id="15" name="Icon-9"/>
          <p:cNvPicPr/>
          <p:nvPr/>
        </p:nvPicPr>
        <p:blipFill rotWithShape="1">
          <a:blip r:embed="rId6"/>
          <a:stretch>
            <a:fillRect/>
          </a:stretch>
        </p:blipFill>
        <p:spPr>
          <a:xfrm>
            <a:off x="1223786" y="3619500"/>
            <a:ext cx="744048" cy="390441"/>
          </a:xfrm>
          <a:prstGeom prst="rect">
            <a:avLst/>
          </a:prstGeom>
        </p:spPr>
      </p:pic>
      <p:sp>
        <p:nvSpPr>
          <p:cNvPr id="16" name="title"/>
          <p:cNvSpPr/>
          <p:nvPr/>
        </p:nvSpPr>
        <p:spPr>
          <a:xfrm>
            <a:off x="2315375" y="4438650"/>
            <a:ext cx="1711151" cy="571500"/>
          </a:xfrm>
          <a:prstGeom prst="rect">
            <a:avLst/>
          </a:prstGeom>
        </p:spPr>
        <p:txBody>
          <a:bodyPr spcFirstLastPara="0" lIns="0" tIns="0" rIns="0" bIns="0" anchor="t"/>
          <a:lstStyle/>
          <a:p>
            <a:pPr marL="0" marR="0" lvl="0" indent="0" algn="l" defTabSz="914400" rtl="0" eaLnBrk="1" fontAlgn="auto" latinLnBrk="0" hangingPunct="0">
              <a:lnSpc>
                <a:spcPct val="125000"/>
              </a:lnSpc>
              <a:spcBef>
                <a:spcPts val="0"/>
              </a:spcBef>
              <a:spcAft>
                <a:spcPts val="0"/>
              </a:spcAft>
              <a:buClrTx/>
              <a:buSzTx/>
              <a:buFontTx/>
              <a:buNone/>
              <a:tabLst/>
              <a:defRPr/>
            </a:pPr>
            <a:r>
              <a:rPr kumimoji="0" sz="3000" b="1" i="0" u="none" strike="noStrike" kern="1200" cap="none" spc="0" normalizeH="0" baseline="0" noProof="0">
                <a:ln>
                  <a:noFill/>
                </a:ln>
                <a:solidFill>
                  <a:prstClr val="black"/>
                </a:solidFill>
                <a:effectLst/>
                <a:uLnTx/>
                <a:uFillTx/>
                <a:latin typeface="Roboto Condensed"/>
                <a:ea typeface="+mn-ea"/>
                <a:cs typeface="Roboto Condensed"/>
              </a:rPr>
              <a:t>400,000+</a:t>
            </a:r>
          </a:p>
        </p:txBody>
      </p:sp>
      <p:sp>
        <p:nvSpPr>
          <p:cNvPr id="17" name="title copy 1"/>
          <p:cNvSpPr/>
          <p:nvPr/>
        </p:nvSpPr>
        <p:spPr>
          <a:xfrm>
            <a:off x="4032041" y="4600575"/>
            <a:ext cx="1282909" cy="285750"/>
          </a:xfrm>
          <a:prstGeom prst="rect">
            <a:avLst/>
          </a:prstGeom>
        </p:spPr>
        <p:txBody>
          <a:bodyPr spcFirstLastPara="0" lIns="0" tIns="0" rIns="0" bIns="0" anchor="t"/>
          <a:lstStyle/>
          <a:p>
            <a:pPr marL="0" marR="0" lvl="0" indent="0" algn="l" defTabSz="914400" rtl="0" eaLnBrk="1" fontAlgn="auto" latinLnBrk="0" hangingPunct="0">
              <a:lnSpc>
                <a:spcPct val="125000"/>
              </a:lnSpc>
              <a:spcBef>
                <a:spcPts val="0"/>
              </a:spcBef>
              <a:spcAft>
                <a:spcPts val="0"/>
              </a:spcAft>
              <a:buClrTx/>
              <a:buSzTx/>
              <a:buFontTx/>
              <a:buNone/>
              <a:tabLst/>
              <a:defRPr/>
            </a:pPr>
            <a:r>
              <a:rPr kumimoji="0" sz="1500" b="0" i="0" u="none" strike="noStrike" kern="1200" cap="none" spc="0" normalizeH="0" baseline="0" noProof="0">
                <a:ln>
                  <a:noFill/>
                </a:ln>
                <a:solidFill>
                  <a:prstClr val="black"/>
                </a:solidFill>
                <a:effectLst/>
                <a:uLnTx/>
                <a:uFillTx/>
                <a:latin typeface="Roboto Condensed"/>
                <a:ea typeface="+mn-ea"/>
                <a:cs typeface="Roboto Condensed"/>
              </a:rPr>
              <a:t>Students in KS4</a:t>
            </a:r>
          </a:p>
        </p:txBody>
      </p:sp>
      <p:pic>
        <p:nvPicPr>
          <p:cNvPr id="18" name="Icon-9"/>
          <p:cNvPicPr/>
          <p:nvPr/>
        </p:nvPicPr>
        <p:blipFill rotWithShape="1">
          <a:blip r:embed="rId6"/>
          <a:stretch>
            <a:fillRect/>
          </a:stretch>
        </p:blipFill>
        <p:spPr>
          <a:xfrm>
            <a:off x="1171081" y="4533900"/>
            <a:ext cx="744048" cy="390441"/>
          </a:xfrm>
          <a:prstGeom prst="rect">
            <a:avLst/>
          </a:prstGeom>
        </p:spPr>
      </p:pic>
      <p:sp>
        <p:nvSpPr>
          <p:cNvPr id="19" name="title"/>
          <p:cNvSpPr/>
          <p:nvPr/>
        </p:nvSpPr>
        <p:spPr>
          <a:xfrm>
            <a:off x="2323196" y="5324475"/>
            <a:ext cx="1711151" cy="571500"/>
          </a:xfrm>
          <a:prstGeom prst="rect">
            <a:avLst/>
          </a:prstGeom>
        </p:spPr>
        <p:txBody>
          <a:bodyPr spcFirstLastPara="0" lIns="0" tIns="0" rIns="0" bIns="0" anchor="t"/>
          <a:lstStyle/>
          <a:p>
            <a:pPr marL="0" marR="0" lvl="0" indent="0" algn="l" defTabSz="914400" rtl="0" eaLnBrk="1" fontAlgn="auto" latinLnBrk="0" hangingPunct="0">
              <a:lnSpc>
                <a:spcPct val="125000"/>
              </a:lnSpc>
              <a:spcBef>
                <a:spcPts val="0"/>
              </a:spcBef>
              <a:spcAft>
                <a:spcPts val="0"/>
              </a:spcAft>
              <a:buClrTx/>
              <a:buSzTx/>
              <a:buFontTx/>
              <a:buNone/>
              <a:tabLst/>
              <a:defRPr/>
            </a:pPr>
            <a:r>
              <a:rPr kumimoji="0" sz="3000" b="1" i="0" u="none" strike="noStrike" kern="1200" cap="none" spc="0" normalizeH="0" baseline="0" noProof="0">
                <a:ln>
                  <a:noFill/>
                </a:ln>
                <a:solidFill>
                  <a:prstClr val="black"/>
                </a:solidFill>
                <a:effectLst/>
                <a:uLnTx/>
                <a:uFillTx/>
                <a:latin typeface="Roboto Condensed"/>
                <a:ea typeface="+mn-ea"/>
                <a:cs typeface="Roboto Condensed"/>
              </a:rPr>
              <a:t>550,000+</a:t>
            </a:r>
          </a:p>
        </p:txBody>
      </p:sp>
      <p:sp>
        <p:nvSpPr>
          <p:cNvPr id="20" name="title copy 1"/>
          <p:cNvSpPr/>
          <p:nvPr/>
        </p:nvSpPr>
        <p:spPr>
          <a:xfrm>
            <a:off x="4039862" y="5486400"/>
            <a:ext cx="1209467" cy="285750"/>
          </a:xfrm>
          <a:prstGeom prst="rect">
            <a:avLst/>
          </a:prstGeom>
        </p:spPr>
        <p:txBody>
          <a:bodyPr spcFirstLastPara="0" lIns="0" tIns="0" rIns="0" bIns="0" anchor="t"/>
          <a:lstStyle/>
          <a:p>
            <a:pPr marL="0" marR="0" lvl="0" indent="0" algn="l" defTabSz="914400" rtl="0" eaLnBrk="1" fontAlgn="auto" latinLnBrk="0" hangingPunct="0">
              <a:lnSpc>
                <a:spcPct val="125000"/>
              </a:lnSpc>
              <a:spcBef>
                <a:spcPts val="0"/>
              </a:spcBef>
              <a:spcAft>
                <a:spcPts val="0"/>
              </a:spcAft>
              <a:buClrTx/>
              <a:buSzTx/>
              <a:buFontTx/>
              <a:buNone/>
              <a:tabLst/>
              <a:defRPr/>
            </a:pPr>
            <a:r>
              <a:rPr kumimoji="0" sz="1500" b="0" i="0" u="none" strike="noStrike" kern="1200" cap="none" spc="0" normalizeH="0" baseline="0" noProof="0">
                <a:ln>
                  <a:noFill/>
                </a:ln>
                <a:solidFill>
                  <a:prstClr val="black"/>
                </a:solidFill>
                <a:effectLst/>
                <a:uLnTx/>
                <a:uFillTx/>
                <a:latin typeface="Roboto Condensed"/>
                <a:ea typeface="+mn-ea"/>
                <a:cs typeface="Roboto Condensed"/>
              </a:rPr>
              <a:t>Students in KS5</a:t>
            </a:r>
          </a:p>
        </p:txBody>
      </p:sp>
      <p:pic>
        <p:nvPicPr>
          <p:cNvPr id="21" name="Icon-9"/>
          <p:cNvPicPr/>
          <p:nvPr/>
        </p:nvPicPr>
        <p:blipFill rotWithShape="1">
          <a:blip r:embed="rId6"/>
          <a:stretch>
            <a:fillRect/>
          </a:stretch>
        </p:blipFill>
        <p:spPr>
          <a:xfrm>
            <a:off x="1178902" y="5419725"/>
            <a:ext cx="744048" cy="390441"/>
          </a:xfrm>
          <a:prstGeom prst="rect">
            <a:avLst/>
          </a:prstGeom>
        </p:spPr>
      </p:pic>
      <p:sp>
        <p:nvSpPr>
          <p:cNvPr id="22" name="title"/>
          <p:cNvSpPr/>
          <p:nvPr/>
        </p:nvSpPr>
        <p:spPr>
          <a:xfrm>
            <a:off x="8048729" y="3571875"/>
            <a:ext cx="1711151" cy="571500"/>
          </a:xfrm>
          <a:prstGeom prst="rect">
            <a:avLst/>
          </a:prstGeom>
        </p:spPr>
        <p:txBody>
          <a:bodyPr spcFirstLastPara="0" lIns="0" tIns="0" rIns="0" bIns="0" anchor="t"/>
          <a:lstStyle/>
          <a:p>
            <a:pPr marL="0" marR="0" lvl="0" indent="0" algn="l" defTabSz="914400" rtl="0" eaLnBrk="1" fontAlgn="auto" latinLnBrk="0" hangingPunct="0">
              <a:lnSpc>
                <a:spcPct val="125000"/>
              </a:lnSpc>
              <a:spcBef>
                <a:spcPts val="0"/>
              </a:spcBef>
              <a:spcAft>
                <a:spcPts val="0"/>
              </a:spcAft>
              <a:buClrTx/>
              <a:buSzTx/>
              <a:buFontTx/>
              <a:buNone/>
              <a:tabLst/>
              <a:defRPr/>
            </a:pPr>
            <a:r>
              <a:rPr kumimoji="0" sz="3000" b="1" i="0" u="none" strike="noStrike" kern="1200" cap="none" spc="0" normalizeH="0" baseline="0" noProof="0">
                <a:ln>
                  <a:noFill/>
                </a:ln>
                <a:solidFill>
                  <a:prstClr val="black"/>
                </a:solidFill>
                <a:effectLst/>
                <a:uLnTx/>
                <a:uFillTx/>
                <a:latin typeface="Roboto Condensed"/>
                <a:ea typeface="+mn-ea"/>
                <a:cs typeface="Roboto Condensed"/>
              </a:rPr>
              <a:t>105,000+</a:t>
            </a:r>
          </a:p>
        </p:txBody>
      </p:sp>
      <p:sp>
        <p:nvSpPr>
          <p:cNvPr id="23" name="title copy 1"/>
          <p:cNvSpPr/>
          <p:nvPr/>
        </p:nvSpPr>
        <p:spPr>
          <a:xfrm>
            <a:off x="9767873" y="3762375"/>
            <a:ext cx="1012183" cy="285750"/>
          </a:xfrm>
          <a:prstGeom prst="rect">
            <a:avLst/>
          </a:prstGeom>
        </p:spPr>
        <p:txBody>
          <a:bodyPr spcFirstLastPara="0" lIns="0" tIns="0" rIns="0" bIns="0" anchor="t"/>
          <a:lstStyle/>
          <a:p>
            <a:pPr marL="0" marR="0" lvl="0" indent="0" algn="l" defTabSz="914400" rtl="0" eaLnBrk="1" fontAlgn="auto" latinLnBrk="0" hangingPunct="0">
              <a:lnSpc>
                <a:spcPct val="125000"/>
              </a:lnSpc>
              <a:spcBef>
                <a:spcPts val="0"/>
              </a:spcBef>
              <a:spcAft>
                <a:spcPts val="0"/>
              </a:spcAft>
              <a:buClrTx/>
              <a:buSzTx/>
              <a:buFontTx/>
              <a:buNone/>
              <a:tabLst/>
              <a:defRPr/>
            </a:pPr>
            <a:r>
              <a:rPr kumimoji="0" sz="1500" b="0" i="0" u="none" strike="noStrike" kern="1200" cap="none" spc="0" normalizeH="0" baseline="0" noProof="0">
                <a:ln>
                  <a:noFill/>
                </a:ln>
                <a:solidFill>
                  <a:prstClr val="black"/>
                </a:solidFill>
                <a:effectLst/>
                <a:uLnTx/>
                <a:uFillTx/>
                <a:latin typeface="Roboto Condensed"/>
                <a:ea typeface="+mn-ea"/>
                <a:cs typeface="Roboto Condensed"/>
              </a:rPr>
              <a:t>Teachers</a:t>
            </a:r>
          </a:p>
        </p:txBody>
      </p:sp>
      <p:sp>
        <p:nvSpPr>
          <p:cNvPr id="24" name="title"/>
          <p:cNvSpPr/>
          <p:nvPr/>
        </p:nvSpPr>
        <p:spPr>
          <a:xfrm>
            <a:off x="8034023" y="4438650"/>
            <a:ext cx="1711151" cy="571500"/>
          </a:xfrm>
          <a:prstGeom prst="rect">
            <a:avLst/>
          </a:prstGeom>
        </p:spPr>
        <p:txBody>
          <a:bodyPr spcFirstLastPara="0" lIns="0" tIns="0" rIns="0" bIns="0" anchor="t"/>
          <a:lstStyle/>
          <a:p>
            <a:pPr marL="0" marR="0" lvl="0" indent="0" algn="l" defTabSz="914400" rtl="0" eaLnBrk="1" fontAlgn="auto" latinLnBrk="0" hangingPunct="0">
              <a:lnSpc>
                <a:spcPct val="125000"/>
              </a:lnSpc>
              <a:spcBef>
                <a:spcPts val="0"/>
              </a:spcBef>
              <a:spcAft>
                <a:spcPts val="0"/>
              </a:spcAft>
              <a:buClrTx/>
              <a:buSzTx/>
              <a:buFontTx/>
              <a:buNone/>
              <a:tabLst/>
              <a:defRPr/>
            </a:pPr>
            <a:r>
              <a:rPr kumimoji="0" sz="3000" b="1" i="0" u="none" strike="noStrike" kern="1200" cap="none" spc="0" normalizeH="0" baseline="0" noProof="0">
                <a:ln>
                  <a:noFill/>
                </a:ln>
                <a:solidFill>
                  <a:prstClr val="black"/>
                </a:solidFill>
                <a:effectLst/>
                <a:uLnTx/>
                <a:uFillTx/>
                <a:latin typeface="Roboto Condensed"/>
                <a:ea typeface="+mn-ea"/>
                <a:cs typeface="Roboto Condensed"/>
              </a:rPr>
              <a:t>96%</a:t>
            </a:r>
          </a:p>
        </p:txBody>
      </p:sp>
      <p:sp>
        <p:nvSpPr>
          <p:cNvPr id="25" name="title copy 1"/>
          <p:cNvSpPr/>
          <p:nvPr/>
        </p:nvSpPr>
        <p:spPr>
          <a:xfrm>
            <a:off x="8945029" y="4572000"/>
            <a:ext cx="1547015" cy="285750"/>
          </a:xfrm>
          <a:prstGeom prst="rect">
            <a:avLst/>
          </a:prstGeom>
        </p:spPr>
        <p:txBody>
          <a:bodyPr spcFirstLastPara="0" lIns="0" tIns="0" rIns="0" bIns="0" anchor="t"/>
          <a:lstStyle/>
          <a:p>
            <a:pPr marL="0" marR="0" lvl="0" indent="0" algn="l" defTabSz="914400" rtl="0" eaLnBrk="1" fontAlgn="auto" latinLnBrk="0" hangingPunct="0">
              <a:lnSpc>
                <a:spcPct val="125000"/>
              </a:lnSpc>
              <a:spcBef>
                <a:spcPts val="0"/>
              </a:spcBef>
              <a:spcAft>
                <a:spcPts val="0"/>
              </a:spcAft>
              <a:buClrTx/>
              <a:buSzTx/>
              <a:buFontTx/>
              <a:buNone/>
              <a:tabLst/>
              <a:defRPr/>
            </a:pPr>
            <a:r>
              <a:rPr kumimoji="0" sz="1500" b="0" i="0" u="none" strike="noStrike" kern="1200" cap="none" spc="0" normalizeH="0" baseline="0" noProof="0">
                <a:ln>
                  <a:noFill/>
                </a:ln>
                <a:solidFill>
                  <a:prstClr val="black"/>
                </a:solidFill>
                <a:effectLst/>
                <a:uLnTx/>
                <a:uFillTx/>
                <a:latin typeface="Roboto Condensed"/>
                <a:ea typeface="+mn-ea"/>
                <a:cs typeface="Roboto Condensed"/>
              </a:rPr>
              <a:t>Resubscription rate</a:t>
            </a:r>
          </a:p>
        </p:txBody>
      </p:sp>
      <p:sp>
        <p:nvSpPr>
          <p:cNvPr id="26" name="title"/>
          <p:cNvSpPr/>
          <p:nvPr/>
        </p:nvSpPr>
        <p:spPr>
          <a:xfrm>
            <a:off x="8041844" y="5324475"/>
            <a:ext cx="1711151" cy="571500"/>
          </a:xfrm>
          <a:prstGeom prst="rect">
            <a:avLst/>
          </a:prstGeom>
        </p:spPr>
        <p:txBody>
          <a:bodyPr spcFirstLastPara="0" lIns="0" tIns="0" rIns="0" bIns="0" anchor="t"/>
          <a:lstStyle/>
          <a:p>
            <a:pPr marL="0" marR="0" lvl="0" indent="0" algn="l" defTabSz="914400" rtl="0" eaLnBrk="1" fontAlgn="auto" latinLnBrk="0" hangingPunct="0">
              <a:lnSpc>
                <a:spcPct val="125000"/>
              </a:lnSpc>
              <a:spcBef>
                <a:spcPts val="0"/>
              </a:spcBef>
              <a:spcAft>
                <a:spcPts val="0"/>
              </a:spcAft>
              <a:buClrTx/>
              <a:buSzTx/>
              <a:buFontTx/>
              <a:buNone/>
              <a:tabLst/>
              <a:defRPr/>
            </a:pPr>
            <a:r>
              <a:rPr kumimoji="0" sz="3000" b="1" i="0" u="none" strike="noStrike" kern="1200" cap="none" spc="0" normalizeH="0" baseline="0" noProof="0">
                <a:ln>
                  <a:noFill/>
                </a:ln>
                <a:solidFill>
                  <a:prstClr val="black"/>
                </a:solidFill>
                <a:effectLst/>
                <a:uLnTx/>
                <a:uFillTx/>
                <a:latin typeface="Roboto Condensed"/>
                <a:ea typeface="+mn-ea"/>
                <a:cs typeface="Roboto Condensed"/>
              </a:rPr>
              <a:t>9.2/10</a:t>
            </a:r>
          </a:p>
        </p:txBody>
      </p:sp>
      <p:sp>
        <p:nvSpPr>
          <p:cNvPr id="27" name="title copy 1"/>
          <p:cNvSpPr/>
          <p:nvPr/>
        </p:nvSpPr>
        <p:spPr>
          <a:xfrm>
            <a:off x="9383179" y="5495925"/>
            <a:ext cx="1884896" cy="285750"/>
          </a:xfrm>
          <a:prstGeom prst="rect">
            <a:avLst/>
          </a:prstGeom>
        </p:spPr>
        <p:txBody>
          <a:bodyPr spcFirstLastPara="0" lIns="0" tIns="0" rIns="0" bIns="0" anchor="t"/>
          <a:lstStyle/>
          <a:p>
            <a:pPr marL="0" marR="0" lvl="0" indent="0" algn="l" defTabSz="914400" rtl="0" eaLnBrk="1" fontAlgn="auto" latinLnBrk="0" hangingPunct="0">
              <a:lnSpc>
                <a:spcPct val="125000"/>
              </a:lnSpc>
              <a:spcBef>
                <a:spcPts val="0"/>
              </a:spcBef>
              <a:spcAft>
                <a:spcPts val="0"/>
              </a:spcAft>
              <a:buClrTx/>
              <a:buSzTx/>
              <a:buFontTx/>
              <a:buNone/>
              <a:tabLst/>
              <a:defRPr/>
            </a:pPr>
            <a:r>
              <a:rPr kumimoji="0" sz="1500" b="0" i="0" u="none" strike="noStrike" kern="1200" cap="none" spc="0" normalizeH="0" baseline="0" noProof="0">
                <a:ln>
                  <a:noFill/>
                </a:ln>
                <a:solidFill>
                  <a:prstClr val="black"/>
                </a:solidFill>
                <a:effectLst/>
                <a:uLnTx/>
                <a:uFillTx/>
                <a:latin typeface="Roboto Condensed"/>
                <a:ea typeface="+mn-ea"/>
                <a:cs typeface="Roboto Condensed"/>
              </a:rPr>
              <a:t>Customer support rating</a:t>
            </a:r>
          </a:p>
        </p:txBody>
      </p:sp>
      <p:pic>
        <p:nvPicPr>
          <p:cNvPr id="28" name="Shape-17"/>
          <p:cNvPicPr/>
          <p:nvPr/>
        </p:nvPicPr>
        <p:blipFill rotWithShape="1">
          <a:blip r:embed="rId7"/>
          <a:stretch>
            <a:fillRect/>
          </a:stretch>
        </p:blipFill>
        <p:spPr>
          <a:xfrm>
            <a:off x="7034368" y="5324475"/>
            <a:ext cx="523480" cy="498453"/>
          </a:xfrm>
          <a:prstGeom prst="rect">
            <a:avLst/>
          </a:prstGeom>
        </p:spPr>
      </p:pic>
      <p:pic>
        <p:nvPicPr>
          <p:cNvPr id="29" name="Symbol_1"/>
          <p:cNvPicPr/>
          <p:nvPr/>
        </p:nvPicPr>
        <p:blipFill rotWithShape="1">
          <a:blip r:embed="rId8"/>
          <a:stretch>
            <a:fillRect/>
          </a:stretch>
        </p:blipFill>
        <p:spPr>
          <a:xfrm>
            <a:off x="7031650" y="4448175"/>
            <a:ext cx="504825" cy="504825"/>
          </a:xfrm>
          <a:prstGeom prst="rect">
            <a:avLst/>
          </a:prstGeom>
        </p:spPr>
      </p:pic>
      <p:pic>
        <p:nvPicPr>
          <p:cNvPr id="30" name="education10"/>
          <p:cNvPicPr/>
          <p:nvPr/>
        </p:nvPicPr>
        <p:blipFill rotWithShape="1">
          <a:blip r:embed="rId9"/>
          <a:stretch>
            <a:fillRect/>
          </a:stretch>
        </p:blipFill>
        <p:spPr>
          <a:xfrm>
            <a:off x="6897358" y="3571875"/>
            <a:ext cx="762000" cy="481584"/>
          </a:xfrm>
          <a:prstGeom prst="rect">
            <a:avLst/>
          </a:prstGeom>
        </p:spPr>
      </p:pic>
      <p:pic>
        <p:nvPicPr>
          <p:cNvPr id="31" name="education28"/>
          <p:cNvPicPr/>
          <p:nvPr/>
        </p:nvPicPr>
        <p:blipFill rotWithShape="1">
          <a:blip r:embed="rId10"/>
          <a:stretch>
            <a:fillRect/>
          </a:stretch>
        </p:blipFill>
        <p:spPr>
          <a:xfrm>
            <a:off x="4540532" y="2257425"/>
            <a:ext cx="814388" cy="573329"/>
          </a:xfrm>
          <a:prstGeom prst="rect">
            <a:avLst/>
          </a:prstGeom>
        </p:spPr>
      </p:pic>
      <p:sp>
        <p:nvSpPr>
          <p:cNvPr id="32" name="title copy 3"/>
          <p:cNvSpPr/>
          <p:nvPr/>
        </p:nvSpPr>
        <p:spPr>
          <a:xfrm>
            <a:off x="5818754" y="2266950"/>
            <a:ext cx="1711151" cy="571500"/>
          </a:xfrm>
          <a:prstGeom prst="rect">
            <a:avLst/>
          </a:prstGeom>
        </p:spPr>
        <p:txBody>
          <a:bodyPr spcFirstLastPara="0" lIns="0" tIns="0" rIns="0" bIns="0" anchor="t"/>
          <a:lstStyle/>
          <a:p>
            <a:pPr marL="0" marR="0" lvl="0" indent="0" algn="l" defTabSz="914400" rtl="0" eaLnBrk="1" fontAlgn="auto" latinLnBrk="0" hangingPunct="0">
              <a:lnSpc>
                <a:spcPct val="125000"/>
              </a:lnSpc>
              <a:spcBef>
                <a:spcPts val="0"/>
              </a:spcBef>
              <a:spcAft>
                <a:spcPts val="0"/>
              </a:spcAft>
              <a:buClrTx/>
              <a:buSzTx/>
              <a:buFontTx/>
              <a:buNone/>
              <a:tabLst/>
              <a:defRPr/>
            </a:pPr>
            <a:r>
              <a:rPr kumimoji="0" sz="3000" b="1" i="0" u="none" strike="noStrike" kern="1200" cap="none" spc="0" normalizeH="0" baseline="0" noProof="0">
                <a:ln>
                  <a:noFill/>
                </a:ln>
                <a:solidFill>
                  <a:prstClr val="black"/>
                </a:solidFill>
                <a:effectLst/>
                <a:uLnTx/>
                <a:uFillTx/>
                <a:latin typeface="Roboto Condensed"/>
                <a:ea typeface="+mn-ea"/>
                <a:cs typeface="Roboto Condensed"/>
              </a:rPr>
              <a:t>2,500+</a:t>
            </a:r>
          </a:p>
        </p:txBody>
      </p:sp>
      <p:sp>
        <p:nvSpPr>
          <p:cNvPr id="33" name="title copy 4"/>
          <p:cNvSpPr/>
          <p:nvPr/>
        </p:nvSpPr>
        <p:spPr>
          <a:xfrm>
            <a:off x="7159422" y="2428875"/>
            <a:ext cx="670128" cy="285750"/>
          </a:xfrm>
          <a:prstGeom prst="rect">
            <a:avLst/>
          </a:prstGeom>
        </p:spPr>
        <p:txBody>
          <a:bodyPr spcFirstLastPara="0" lIns="0" tIns="0" rIns="0" bIns="0" anchor="t"/>
          <a:lstStyle/>
          <a:p>
            <a:pPr marL="0" marR="0" lvl="0" indent="0" algn="l" defTabSz="914400" rtl="0" eaLnBrk="1" fontAlgn="auto" latinLnBrk="0" hangingPunct="0">
              <a:lnSpc>
                <a:spcPct val="125000"/>
              </a:lnSpc>
              <a:spcBef>
                <a:spcPts val="0"/>
              </a:spcBef>
              <a:spcAft>
                <a:spcPts val="0"/>
              </a:spcAft>
              <a:buClrTx/>
              <a:buSzTx/>
              <a:buFontTx/>
              <a:buNone/>
              <a:tabLst/>
              <a:defRPr/>
            </a:pPr>
            <a:r>
              <a:rPr kumimoji="0" sz="1500" b="0" i="0" u="none" strike="noStrike" kern="1200" cap="none" spc="0" normalizeH="0" baseline="0" noProof="0">
                <a:ln>
                  <a:noFill/>
                </a:ln>
                <a:solidFill>
                  <a:prstClr val="black"/>
                </a:solidFill>
                <a:effectLst/>
                <a:uLnTx/>
                <a:uFillTx/>
                <a:latin typeface="Roboto Condensed"/>
                <a:ea typeface="+mn-ea"/>
                <a:cs typeface="Roboto Condensed"/>
              </a:rPr>
              <a:t>Schools</a:t>
            </a:r>
          </a:p>
        </p:txBody>
      </p:sp>
    </p:spTree>
    <p:extLst>
      <p:ext uri="{BB962C8B-B14F-4D97-AF65-F5344CB8AC3E}">
        <p14:creationId xmlns:p14="http://schemas.microsoft.com/office/powerpoint/2010/main" val="2615713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var/www/render_temp/4401751/1475718123/888205/slide5.png"/>
          <p:cNvPicPr>
            <a:picLocks noChangeAspect="1"/>
          </p:cNvPicPr>
          <p:nvPr/>
        </p:nvPicPr>
        <p:blipFill>
          <a:blip r:embed="rId3"/>
          <a:stretch>
            <a:fillRect/>
          </a:stretch>
        </p:blipFill>
        <p:spPr>
          <a:xfrm>
            <a:off x="0" y="1674"/>
            <a:ext cx="12192000" cy="685465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title"/>
          </p:nvPr>
        </p:nvSpPr>
        <p:spPr>
          <a:xfrm>
            <a:off x="415600" y="504243"/>
            <a:ext cx="11360800" cy="763600"/>
          </a:xfrm>
          <a:prstGeom prst="rect">
            <a:avLst/>
          </a:prstGeom>
        </p:spPr>
        <p:txBody>
          <a:bodyPr spcFirstLastPara="1" wrap="square" lIns="121900" tIns="121900" rIns="121900" bIns="121900" anchor="t" anchorCtr="0">
            <a:noAutofit/>
          </a:bodyPr>
          <a:lstStyle/>
          <a:p>
            <a:r>
              <a:rPr lang="en-GB" sz="3200" dirty="0">
                <a:solidFill>
                  <a:schemeClr val="bg1"/>
                </a:solidFill>
                <a:latin typeface="Open sans "/>
              </a:rPr>
              <a:t>Gatsby Benchmarks </a:t>
            </a:r>
            <a:endParaRPr sz="3200" dirty="0">
              <a:solidFill>
                <a:schemeClr val="bg1"/>
              </a:solidFill>
              <a:latin typeface="Open sans "/>
            </a:endParaRPr>
          </a:p>
        </p:txBody>
      </p:sp>
      <p:sp>
        <p:nvSpPr>
          <p:cNvPr id="165" name="Google Shape;165;p26"/>
          <p:cNvSpPr txBox="1">
            <a:spLocks noGrp="1"/>
          </p:cNvSpPr>
          <p:nvPr>
            <p:ph type="body" idx="1"/>
          </p:nvPr>
        </p:nvSpPr>
        <p:spPr>
          <a:xfrm>
            <a:off x="310497" y="1689937"/>
            <a:ext cx="5859076" cy="4206366"/>
          </a:xfrm>
          <a:prstGeom prst="rect">
            <a:avLst/>
          </a:prstGeom>
        </p:spPr>
        <p:txBody>
          <a:bodyPr spcFirstLastPara="1" wrap="square" lIns="121900" tIns="121900" rIns="121900" bIns="121900" anchor="t" anchorCtr="0">
            <a:noAutofit/>
          </a:bodyPr>
          <a:lstStyle/>
          <a:p>
            <a:pPr marL="609596" indent="-457200">
              <a:lnSpc>
                <a:spcPct val="150000"/>
              </a:lnSpc>
              <a:buAutoNum type="arabicPeriod"/>
            </a:pPr>
            <a:r>
              <a:rPr lang="en-GB" sz="2000" dirty="0">
                <a:solidFill>
                  <a:schemeClr val="tx1"/>
                </a:solidFill>
                <a:latin typeface="Open sans "/>
              </a:rPr>
              <a:t>Stable careers programme </a:t>
            </a:r>
          </a:p>
          <a:p>
            <a:pPr marL="609596" indent="-457200">
              <a:lnSpc>
                <a:spcPct val="150000"/>
              </a:lnSpc>
              <a:buAutoNum type="arabicPeriod"/>
            </a:pPr>
            <a:r>
              <a:rPr lang="en-GB" sz="2000" dirty="0">
                <a:solidFill>
                  <a:schemeClr val="tx1"/>
                </a:solidFill>
                <a:latin typeface="Open sans "/>
              </a:rPr>
              <a:t>Learning from career and labour market information </a:t>
            </a:r>
          </a:p>
          <a:p>
            <a:pPr marL="609596" indent="-457200">
              <a:lnSpc>
                <a:spcPct val="150000"/>
              </a:lnSpc>
              <a:buAutoNum type="arabicPeriod"/>
            </a:pPr>
            <a:r>
              <a:rPr lang="en-GB" sz="2000" dirty="0">
                <a:solidFill>
                  <a:schemeClr val="tx1"/>
                </a:solidFill>
                <a:latin typeface="Open sans "/>
              </a:rPr>
              <a:t>Addressing the needs of each pupil</a:t>
            </a:r>
          </a:p>
          <a:p>
            <a:pPr marL="609596" indent="-457200">
              <a:lnSpc>
                <a:spcPct val="150000"/>
              </a:lnSpc>
              <a:buAutoNum type="arabicPeriod"/>
            </a:pPr>
            <a:r>
              <a:rPr lang="en-GB" sz="2000" dirty="0">
                <a:solidFill>
                  <a:schemeClr val="tx1"/>
                </a:solidFill>
                <a:latin typeface="Open sans "/>
              </a:rPr>
              <a:t>Linking careers to the curriculum </a:t>
            </a:r>
          </a:p>
          <a:p>
            <a:pPr marL="609596" indent="-457200">
              <a:lnSpc>
                <a:spcPct val="150000"/>
              </a:lnSpc>
              <a:buAutoNum type="arabicPeriod"/>
            </a:pPr>
            <a:r>
              <a:rPr lang="en-GB" sz="2000" dirty="0">
                <a:solidFill>
                  <a:schemeClr val="tx1"/>
                </a:solidFill>
                <a:latin typeface="Open sans "/>
              </a:rPr>
              <a:t>Encounters with employers </a:t>
            </a:r>
          </a:p>
          <a:p>
            <a:pPr marL="609596" indent="-457200">
              <a:lnSpc>
                <a:spcPct val="150000"/>
              </a:lnSpc>
              <a:buAutoNum type="arabicPeriod"/>
            </a:pPr>
            <a:r>
              <a:rPr lang="en-GB" sz="2000" dirty="0">
                <a:solidFill>
                  <a:schemeClr val="tx1"/>
                </a:solidFill>
                <a:latin typeface="Open sans "/>
              </a:rPr>
              <a:t>Experiences of the workplace</a:t>
            </a:r>
          </a:p>
          <a:p>
            <a:pPr marL="609596" indent="-457200">
              <a:lnSpc>
                <a:spcPct val="150000"/>
              </a:lnSpc>
              <a:buAutoNum type="arabicPeriod"/>
            </a:pPr>
            <a:r>
              <a:rPr lang="en-GB" sz="2000" dirty="0">
                <a:solidFill>
                  <a:schemeClr val="tx1"/>
                </a:solidFill>
                <a:latin typeface="Open sans "/>
              </a:rPr>
              <a:t>Encounters with FE, HE and apprenticeship providers. </a:t>
            </a:r>
          </a:p>
          <a:p>
            <a:pPr marL="609596" indent="-457200">
              <a:lnSpc>
                <a:spcPct val="150000"/>
              </a:lnSpc>
              <a:buAutoNum type="arabicPeriod"/>
            </a:pPr>
            <a:r>
              <a:rPr lang="en-GB" sz="2000" dirty="0">
                <a:solidFill>
                  <a:schemeClr val="tx1"/>
                </a:solidFill>
                <a:latin typeface="Open sans "/>
              </a:rPr>
              <a:t>Personal guidance </a:t>
            </a:r>
          </a:p>
        </p:txBody>
      </p:sp>
      <p:sp>
        <p:nvSpPr>
          <p:cNvPr id="4" name="Google Shape;165;p26">
            <a:extLst>
              <a:ext uri="{FF2B5EF4-FFF2-40B4-BE49-F238E27FC236}">
                <a16:creationId xmlns:a16="http://schemas.microsoft.com/office/drawing/2014/main" id="{144D438C-77B7-4349-9150-FE00D60A3DCB}"/>
              </a:ext>
            </a:extLst>
          </p:cNvPr>
          <p:cNvSpPr txBox="1">
            <a:spLocks/>
          </p:cNvSpPr>
          <p:nvPr/>
        </p:nvSpPr>
        <p:spPr>
          <a:xfrm>
            <a:off x="6169573" y="1889633"/>
            <a:ext cx="5859076" cy="4206366"/>
          </a:xfrm>
          <a:prstGeom prst="rect">
            <a:avLst/>
          </a:prstGeom>
          <a:noFill/>
          <a:ln w="19050">
            <a:solidFill>
              <a:schemeClr val="tx1"/>
            </a:solid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1219170" marR="0" lvl="1"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2133"/>
              </a:spcBef>
              <a:spcAft>
                <a:spcPts val="2133"/>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a:lnSpc>
                <a:spcPct val="150000"/>
              </a:lnSpc>
            </a:pPr>
            <a:r>
              <a:rPr lang="en-GB" sz="2000" kern="0" dirty="0">
                <a:solidFill>
                  <a:schemeClr val="tx1"/>
                </a:solidFill>
                <a:latin typeface="Open sans "/>
              </a:rPr>
              <a:t>The backbone of the DfE’s statutory guidance for careers education in schools and colleges. </a:t>
            </a:r>
          </a:p>
          <a:p>
            <a:pPr>
              <a:lnSpc>
                <a:spcPct val="150000"/>
              </a:lnSpc>
            </a:pPr>
            <a:r>
              <a:rPr lang="en-GB" sz="2000" kern="0" dirty="0">
                <a:solidFill>
                  <a:schemeClr val="tx1"/>
                </a:solidFill>
                <a:latin typeface="Open sans "/>
              </a:rPr>
              <a:t>Considered in Ofsted inspections. </a:t>
            </a:r>
          </a:p>
          <a:p>
            <a:pPr>
              <a:lnSpc>
                <a:spcPct val="150000"/>
              </a:lnSpc>
            </a:pPr>
            <a:r>
              <a:rPr lang="en-GB" sz="2000" kern="0" dirty="0">
                <a:solidFill>
                  <a:schemeClr val="tx1"/>
                </a:solidFill>
                <a:latin typeface="Open sans "/>
              </a:rPr>
              <a:t>Support is offered to schools via the Careers and Enterprise Company. </a:t>
            </a:r>
          </a:p>
          <a:p>
            <a:pPr>
              <a:lnSpc>
                <a:spcPct val="150000"/>
              </a:lnSpc>
            </a:pPr>
            <a:r>
              <a:rPr lang="en-GB" sz="2000" kern="0" dirty="0">
                <a:solidFill>
                  <a:schemeClr val="tx1"/>
                </a:solidFill>
                <a:latin typeface="Open sans "/>
              </a:rPr>
              <a:t>Performance is measured via Compass+ (run by the CEC). </a:t>
            </a:r>
          </a:p>
        </p:txBody>
      </p:sp>
    </p:spTree>
    <p:extLst>
      <p:ext uri="{BB962C8B-B14F-4D97-AF65-F5344CB8AC3E}">
        <p14:creationId xmlns:p14="http://schemas.microsoft.com/office/powerpoint/2010/main" val="84371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7CB48-95B8-4453-9B5A-D5F3C1B050B5}"/>
              </a:ext>
            </a:extLst>
          </p:cNvPr>
          <p:cNvSpPr>
            <a:spLocks noGrp="1"/>
          </p:cNvSpPr>
          <p:nvPr>
            <p:ph type="title"/>
          </p:nvPr>
        </p:nvSpPr>
        <p:spPr>
          <a:xfrm>
            <a:off x="415600" y="488264"/>
            <a:ext cx="11360800" cy="763600"/>
          </a:xfrm>
        </p:spPr>
        <p:txBody>
          <a:bodyPr/>
          <a:lstStyle/>
          <a:p>
            <a:r>
              <a:rPr lang="en-GB" dirty="0">
                <a:solidFill>
                  <a:schemeClr val="bg1"/>
                </a:solidFill>
                <a:latin typeface="+mj-lt"/>
              </a:rPr>
              <a:t>Gatsby Benchmark progress </a:t>
            </a:r>
          </a:p>
        </p:txBody>
      </p:sp>
      <p:sp>
        <p:nvSpPr>
          <p:cNvPr id="3" name="Text Placeholder 2">
            <a:extLst>
              <a:ext uri="{FF2B5EF4-FFF2-40B4-BE49-F238E27FC236}">
                <a16:creationId xmlns:a16="http://schemas.microsoft.com/office/drawing/2014/main" id="{BDFC0952-7722-41AA-8D53-73DB006EFD74}"/>
              </a:ext>
            </a:extLst>
          </p:cNvPr>
          <p:cNvSpPr>
            <a:spLocks noGrp="1"/>
          </p:cNvSpPr>
          <p:nvPr>
            <p:ph type="body" idx="1"/>
          </p:nvPr>
        </p:nvSpPr>
        <p:spPr>
          <a:xfrm>
            <a:off x="9238594" y="1536633"/>
            <a:ext cx="2537806" cy="4555200"/>
          </a:xfrm>
        </p:spPr>
        <p:txBody>
          <a:bodyPr/>
          <a:lstStyle/>
          <a:p>
            <a:pPr marL="152396" indent="0">
              <a:buNone/>
            </a:pPr>
            <a:r>
              <a:rPr lang="en-GB" dirty="0">
                <a:solidFill>
                  <a:schemeClr val="tx1"/>
                </a:solidFill>
                <a:latin typeface="+mj-lt"/>
              </a:rPr>
              <a:t>This table demonstrates the % of schools and colleges who have fully met each benchmark, across the past 3 academic year. </a:t>
            </a:r>
          </a:p>
          <a:p>
            <a:pPr marL="152396" indent="0">
              <a:buNone/>
            </a:pPr>
            <a:endParaRPr lang="en-GB" dirty="0">
              <a:solidFill>
                <a:schemeClr val="tx1"/>
              </a:solidFill>
              <a:latin typeface="+mj-lt"/>
            </a:endParaRPr>
          </a:p>
          <a:p>
            <a:pPr marL="152396" indent="0">
              <a:buNone/>
            </a:pPr>
            <a:r>
              <a:rPr lang="en-GB" dirty="0">
                <a:solidFill>
                  <a:schemeClr val="tx1"/>
                </a:solidFill>
                <a:latin typeface="+mj-lt"/>
              </a:rPr>
              <a:t>Data published by the Careers and Enterprise Company in Dec 2021. </a:t>
            </a:r>
          </a:p>
        </p:txBody>
      </p:sp>
      <p:pic>
        <p:nvPicPr>
          <p:cNvPr id="5" name="Picture 4">
            <a:extLst>
              <a:ext uri="{FF2B5EF4-FFF2-40B4-BE49-F238E27FC236}">
                <a16:creationId xmlns:a16="http://schemas.microsoft.com/office/drawing/2014/main" id="{C91CF7CE-8CA3-4E58-B972-DE84C047188A}"/>
              </a:ext>
            </a:extLst>
          </p:cNvPr>
          <p:cNvPicPr>
            <a:picLocks noChangeAspect="1"/>
          </p:cNvPicPr>
          <p:nvPr/>
        </p:nvPicPr>
        <p:blipFill>
          <a:blip r:embed="rId3"/>
          <a:stretch>
            <a:fillRect/>
          </a:stretch>
        </p:blipFill>
        <p:spPr>
          <a:xfrm>
            <a:off x="304801" y="1536633"/>
            <a:ext cx="8933793" cy="5114432"/>
          </a:xfrm>
          <a:prstGeom prst="rect">
            <a:avLst/>
          </a:prstGeom>
        </p:spPr>
      </p:pic>
    </p:spTree>
    <p:extLst>
      <p:ext uri="{BB962C8B-B14F-4D97-AF65-F5344CB8AC3E}">
        <p14:creationId xmlns:p14="http://schemas.microsoft.com/office/powerpoint/2010/main" val="2201503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9D45D-F472-4C6B-87A1-53A47C9173C5}"/>
              </a:ext>
            </a:extLst>
          </p:cNvPr>
          <p:cNvSpPr>
            <a:spLocks noGrp="1"/>
          </p:cNvSpPr>
          <p:nvPr>
            <p:ph type="title"/>
          </p:nvPr>
        </p:nvSpPr>
        <p:spPr>
          <a:xfrm>
            <a:off x="415600" y="509284"/>
            <a:ext cx="11360800" cy="763600"/>
          </a:xfrm>
        </p:spPr>
        <p:txBody>
          <a:bodyPr/>
          <a:lstStyle/>
          <a:p>
            <a:r>
              <a:rPr lang="en-GB" dirty="0">
                <a:solidFill>
                  <a:schemeClr val="bg1"/>
                </a:solidFill>
                <a:latin typeface="+mj-lt"/>
              </a:rPr>
              <a:t>GB7 in focus </a:t>
            </a:r>
          </a:p>
        </p:txBody>
      </p:sp>
      <p:sp>
        <p:nvSpPr>
          <p:cNvPr id="3" name="Text Placeholder 2">
            <a:extLst>
              <a:ext uri="{FF2B5EF4-FFF2-40B4-BE49-F238E27FC236}">
                <a16:creationId xmlns:a16="http://schemas.microsoft.com/office/drawing/2014/main" id="{920B7024-1523-40B0-BF92-E1217E154890}"/>
              </a:ext>
            </a:extLst>
          </p:cNvPr>
          <p:cNvSpPr>
            <a:spLocks noGrp="1"/>
          </p:cNvSpPr>
          <p:nvPr>
            <p:ph type="body" idx="1"/>
          </p:nvPr>
        </p:nvSpPr>
        <p:spPr/>
        <p:txBody>
          <a:bodyPr/>
          <a:lstStyle/>
          <a:p>
            <a:pPr marL="152396" indent="0">
              <a:buNone/>
            </a:pPr>
            <a:r>
              <a:rPr lang="en-GB" dirty="0">
                <a:solidFill>
                  <a:schemeClr val="tx1"/>
                </a:solidFill>
                <a:latin typeface="+mj-lt"/>
              </a:rPr>
              <a:t>Proportion of students who have had meaningful encounters with education providers  </a:t>
            </a:r>
          </a:p>
        </p:txBody>
      </p:sp>
      <p:pic>
        <p:nvPicPr>
          <p:cNvPr id="4" name="Picture 3">
            <a:extLst>
              <a:ext uri="{FF2B5EF4-FFF2-40B4-BE49-F238E27FC236}">
                <a16:creationId xmlns:a16="http://schemas.microsoft.com/office/drawing/2014/main" id="{774A3DA7-2A72-4B9B-9241-999CDE8B84D6}"/>
              </a:ext>
            </a:extLst>
          </p:cNvPr>
          <p:cNvPicPr>
            <a:picLocks noChangeAspect="1"/>
          </p:cNvPicPr>
          <p:nvPr/>
        </p:nvPicPr>
        <p:blipFill>
          <a:blip r:embed="rId3"/>
          <a:stretch>
            <a:fillRect/>
          </a:stretch>
        </p:blipFill>
        <p:spPr>
          <a:xfrm>
            <a:off x="679604" y="2136547"/>
            <a:ext cx="9067053" cy="3355372"/>
          </a:xfrm>
          <a:prstGeom prst="rect">
            <a:avLst/>
          </a:prstGeom>
        </p:spPr>
      </p:pic>
      <p:sp>
        <p:nvSpPr>
          <p:cNvPr id="5" name="Text Placeholder 2">
            <a:extLst>
              <a:ext uri="{FF2B5EF4-FFF2-40B4-BE49-F238E27FC236}">
                <a16:creationId xmlns:a16="http://schemas.microsoft.com/office/drawing/2014/main" id="{5A7A8AE2-9587-46E9-A8C7-39146B4E2562}"/>
              </a:ext>
            </a:extLst>
          </p:cNvPr>
          <p:cNvSpPr txBox="1">
            <a:spLocks/>
          </p:cNvSpPr>
          <p:nvPr/>
        </p:nvSpPr>
        <p:spPr>
          <a:xfrm>
            <a:off x="336773" y="5703985"/>
            <a:ext cx="11360800" cy="455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1219170" marR="0" lvl="1"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2133"/>
              </a:spcBef>
              <a:spcAft>
                <a:spcPts val="2133"/>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152396" indent="0">
              <a:buFont typeface="Arial"/>
              <a:buNone/>
            </a:pPr>
            <a:r>
              <a:rPr lang="en-GB" kern="0" dirty="0">
                <a:solidFill>
                  <a:schemeClr val="tx1"/>
                </a:solidFill>
                <a:latin typeface="+mj-lt"/>
              </a:rPr>
              <a:t>The % of students who have received information about the full range of apprenticeships, and the % of students who have been on at least two HE visits, is also taken into account. </a:t>
            </a:r>
          </a:p>
        </p:txBody>
      </p:sp>
    </p:spTree>
    <p:extLst>
      <p:ext uri="{BB962C8B-B14F-4D97-AF65-F5344CB8AC3E}">
        <p14:creationId xmlns:p14="http://schemas.microsoft.com/office/powerpoint/2010/main" val="3713933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E8A2A-69A4-4CC0-BE8D-440193D93A46}"/>
              </a:ext>
            </a:extLst>
          </p:cNvPr>
          <p:cNvSpPr>
            <a:spLocks noGrp="1"/>
          </p:cNvSpPr>
          <p:nvPr>
            <p:ph type="title"/>
          </p:nvPr>
        </p:nvSpPr>
        <p:spPr>
          <a:xfrm>
            <a:off x="415600" y="384367"/>
            <a:ext cx="11360800" cy="763600"/>
          </a:xfrm>
        </p:spPr>
        <p:txBody>
          <a:bodyPr/>
          <a:lstStyle/>
          <a:p>
            <a:r>
              <a:rPr lang="en-GB" dirty="0">
                <a:solidFill>
                  <a:schemeClr val="bg1"/>
                </a:solidFill>
                <a:latin typeface="+mj-lt"/>
              </a:rPr>
              <a:t>Feedback from teacher champions </a:t>
            </a:r>
          </a:p>
        </p:txBody>
      </p:sp>
      <p:sp>
        <p:nvSpPr>
          <p:cNvPr id="3" name="Text Placeholder 2">
            <a:extLst>
              <a:ext uri="{FF2B5EF4-FFF2-40B4-BE49-F238E27FC236}">
                <a16:creationId xmlns:a16="http://schemas.microsoft.com/office/drawing/2014/main" id="{155A251C-1148-4380-BFE1-B18A2302422D}"/>
              </a:ext>
            </a:extLst>
          </p:cNvPr>
          <p:cNvSpPr>
            <a:spLocks noGrp="1"/>
          </p:cNvSpPr>
          <p:nvPr>
            <p:ph type="body" idx="1"/>
          </p:nvPr>
        </p:nvSpPr>
        <p:spPr/>
        <p:txBody>
          <a:bodyPr/>
          <a:lstStyle/>
          <a:p>
            <a:pPr marL="152396" indent="0">
              <a:lnSpc>
                <a:spcPct val="107000"/>
              </a:lnSpc>
              <a:spcAft>
                <a:spcPts val="800"/>
              </a:spcAft>
              <a:buNone/>
            </a:pPr>
            <a:endParaRPr lang="en-GB" dirty="0">
              <a:solidFill>
                <a:schemeClr val="tx1"/>
              </a:solidFill>
              <a:latin typeface="+mj-lt"/>
              <a:ea typeface="Times New Roman" panose="02020603050405020304" pitchFamily="18" charset="0"/>
              <a:cs typeface="Times New Roman" panose="02020603050405020304" pitchFamily="18" charset="0"/>
            </a:endParaRPr>
          </a:p>
          <a:p>
            <a:pPr>
              <a:lnSpc>
                <a:spcPct val="107000"/>
              </a:lnSpc>
              <a:spcAft>
                <a:spcPts val="800"/>
              </a:spcAft>
            </a:pPr>
            <a:r>
              <a:rPr lang="en-GB" dirty="0">
                <a:solidFill>
                  <a:schemeClr val="tx1"/>
                </a:solidFill>
                <a:latin typeface="+mj-lt"/>
                <a:ea typeface="Times New Roman" panose="02020603050405020304" pitchFamily="18" charset="0"/>
                <a:cs typeface="Times New Roman" panose="02020603050405020304" pitchFamily="18" charset="0"/>
              </a:rPr>
              <a:t>Start HE e</a:t>
            </a:r>
            <a:r>
              <a:rPr lang="en-GB" sz="1800" dirty="0">
                <a:solidFill>
                  <a:schemeClr val="tx1"/>
                </a:solidFill>
                <a:effectLst/>
                <a:latin typeface="+mj-lt"/>
                <a:ea typeface="Times New Roman" panose="02020603050405020304" pitchFamily="18" charset="0"/>
                <a:cs typeface="Times New Roman" panose="02020603050405020304" pitchFamily="18" charset="0"/>
              </a:rPr>
              <a:t>ngagement as early as possible</a:t>
            </a:r>
          </a:p>
          <a:p>
            <a:pPr>
              <a:lnSpc>
                <a:spcPct val="107000"/>
              </a:lnSpc>
              <a:spcAft>
                <a:spcPts val="800"/>
              </a:spcAft>
            </a:pPr>
            <a:endParaRPr lang="en-GB" sz="18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chemeClr val="tx1"/>
                </a:solidFill>
                <a:effectLst/>
                <a:latin typeface="+mj-lt"/>
                <a:ea typeface="Times New Roman" panose="02020603050405020304" pitchFamily="18" charset="0"/>
                <a:cs typeface="Times New Roman" panose="02020603050405020304" pitchFamily="18" charset="0"/>
              </a:rPr>
              <a:t>Tailor engagement to the school and the needs of its students </a:t>
            </a:r>
          </a:p>
          <a:p>
            <a:pPr>
              <a:lnSpc>
                <a:spcPct val="107000"/>
              </a:lnSpc>
              <a:spcAft>
                <a:spcPts val="800"/>
              </a:spcAft>
            </a:pPr>
            <a:endParaRPr lang="en-GB" sz="18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chemeClr val="tx1"/>
                </a:solidFill>
                <a:effectLst/>
                <a:latin typeface="+mj-lt"/>
                <a:ea typeface="Times New Roman" panose="02020603050405020304" pitchFamily="18" charset="0"/>
                <a:cs typeface="Times New Roman" panose="02020603050405020304" pitchFamily="18" charset="0"/>
              </a:rPr>
              <a:t>Make workshops practical and deliver more taster style sessions </a:t>
            </a:r>
          </a:p>
          <a:p>
            <a:pPr>
              <a:lnSpc>
                <a:spcPct val="107000"/>
              </a:lnSpc>
              <a:spcAft>
                <a:spcPts val="800"/>
              </a:spcAft>
            </a:pPr>
            <a:endParaRPr lang="en-GB" sz="18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chemeClr val="tx1"/>
                </a:solidFill>
                <a:effectLst/>
                <a:latin typeface="+mj-lt"/>
                <a:ea typeface="Times New Roman" panose="02020603050405020304" pitchFamily="18" charset="0"/>
                <a:cs typeface="Times New Roman" panose="02020603050405020304" pitchFamily="18" charset="0"/>
              </a:rPr>
              <a:t>Link all the activity you deliver to careers</a:t>
            </a:r>
          </a:p>
          <a:p>
            <a:pPr>
              <a:lnSpc>
                <a:spcPct val="107000"/>
              </a:lnSpc>
              <a:spcAft>
                <a:spcPts val="800"/>
              </a:spcAft>
            </a:pPr>
            <a:endParaRPr lang="en-GB" sz="18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chemeClr val="tx1"/>
                </a:solidFill>
                <a:effectLst/>
                <a:latin typeface="+mj-lt"/>
                <a:ea typeface="Times New Roman" panose="02020603050405020304" pitchFamily="18" charset="0"/>
                <a:cs typeface="Times New Roman" panose="02020603050405020304" pitchFamily="18" charset="0"/>
              </a:rPr>
              <a:t>Incorporate student voices, ideally from the school’s local area </a:t>
            </a:r>
            <a:endParaRPr lang="en-GB" sz="1800" dirty="0">
              <a:solidFill>
                <a:schemeClr val="tx1"/>
              </a:solidFill>
              <a:effectLst/>
              <a:latin typeface="+mj-lt"/>
              <a:ea typeface="Calibri" panose="020F0502020204030204" pitchFamily="34" charset="0"/>
              <a:cs typeface="Times New Roman" panose="02020603050405020304" pitchFamily="18" charset="0"/>
            </a:endParaRPr>
          </a:p>
          <a:p>
            <a:pPr marL="152396" indent="0">
              <a:buNone/>
            </a:pPr>
            <a:endParaRPr lang="en-GB" dirty="0">
              <a:solidFill>
                <a:schemeClr val="tx1"/>
              </a:solidFill>
              <a:latin typeface="+mj-lt"/>
            </a:endParaRPr>
          </a:p>
        </p:txBody>
      </p:sp>
    </p:spTree>
    <p:extLst>
      <p:ext uri="{BB962C8B-B14F-4D97-AF65-F5344CB8AC3E}">
        <p14:creationId xmlns:p14="http://schemas.microsoft.com/office/powerpoint/2010/main" val="789695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2194</TotalTime>
  <Words>1074</Words>
  <Application>Microsoft Office PowerPoint</Application>
  <PresentationFormat>Widescreen</PresentationFormat>
  <Paragraphs>109</Paragraphs>
  <Slides>16</Slides>
  <Notes>13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16</vt:i4>
      </vt:variant>
    </vt:vector>
  </HeadingPairs>
  <TitlesOfParts>
    <vt:vector size="27" baseType="lpstr">
      <vt:lpstr>Arial</vt:lpstr>
      <vt:lpstr>Calibri</vt:lpstr>
      <vt:lpstr>Calibri Light</vt:lpstr>
      <vt:lpstr>Open Sans</vt:lpstr>
      <vt:lpstr>Open sans </vt:lpstr>
      <vt:lpstr>Open Sans Light</vt:lpstr>
      <vt:lpstr>Roboto Condensed</vt:lpstr>
      <vt:lpstr>Wingdings</vt:lpstr>
      <vt:lpstr>Office Theme</vt:lpstr>
      <vt:lpstr>Simple Light</vt:lpstr>
      <vt:lpstr>2_Office Theme</vt:lpstr>
      <vt:lpstr>Supporting schools with the Gatsby Benchmarks and ‘meaningful’ encounters Charley Fowler – UK Education Lead and Area Manager charley@unifrog.org</vt:lpstr>
      <vt:lpstr>Session aims </vt:lpstr>
      <vt:lpstr>PowerPoint Presentation</vt:lpstr>
      <vt:lpstr>PowerPoint Presentation</vt:lpstr>
      <vt:lpstr>PowerPoint Presentation</vt:lpstr>
      <vt:lpstr>Gatsby Benchmarks </vt:lpstr>
      <vt:lpstr>Gatsby Benchmark progress </vt:lpstr>
      <vt:lpstr>GB7 in focus </vt:lpstr>
      <vt:lpstr>Feedback from teacher champions </vt:lpstr>
      <vt:lpstr>The ‘make it meaningful’ framework from the Careers &amp; Enterprise Company</vt:lpstr>
      <vt:lpstr>Overview of the framework </vt:lpstr>
      <vt:lpstr>Planning a meaningful encounter</vt:lpstr>
      <vt:lpstr>Implementing a meaningful encounter</vt:lpstr>
      <vt:lpstr>Reflecting on a meaningful encounter</vt:lpstr>
      <vt:lpstr>How Unifrog has supported HE providers over the past 2 years</vt:lpstr>
      <vt:lpstr>Text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the impact of our work</dc:title>
  <dc:creator>Emma Tonkin</dc:creator>
  <cp:lastModifiedBy>fgknaggs@gmail.com</cp:lastModifiedBy>
  <cp:revision>22</cp:revision>
  <dcterms:created xsi:type="dcterms:W3CDTF">2021-09-09T09:57:49Z</dcterms:created>
  <dcterms:modified xsi:type="dcterms:W3CDTF">2022-01-11T08:47:49Z</dcterms:modified>
</cp:coreProperties>
</file>