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1"/>
  </p:notesMasterIdLst>
  <p:sldIdLst>
    <p:sldId id="256" r:id="rId3"/>
    <p:sldId id="257" r:id="rId4"/>
    <p:sldId id="277" r:id="rId5"/>
    <p:sldId id="282" r:id="rId6"/>
    <p:sldId id="258" r:id="rId7"/>
    <p:sldId id="265" r:id="rId8"/>
    <p:sldId id="272" r:id="rId9"/>
    <p:sldId id="259" r:id="rId10"/>
    <p:sldId id="270" r:id="rId11"/>
    <p:sldId id="278" r:id="rId12"/>
    <p:sldId id="271" r:id="rId13"/>
    <p:sldId id="279" r:id="rId14"/>
    <p:sldId id="269" r:id="rId15"/>
    <p:sldId id="280" r:id="rId16"/>
    <p:sldId id="266" r:id="rId17"/>
    <p:sldId id="273" r:id="rId18"/>
    <p:sldId id="281" r:id="rId19"/>
    <p:sldId id="267"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Helvetica Neue" panose="020B0604020202020204" charset="0"/>
      <p:regular r:id="rId26"/>
      <p:bold r:id="rId27"/>
      <p:italic r:id="rId28"/>
      <p:boldItalic r:id="rId29"/>
    </p:embeddedFont>
    <p:embeddedFont>
      <p:font typeface="Microsoft Sans Serif" panose="020B0604020202020204" pitchFamily="3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LASifZGtzPMjsaeHO+i32MICM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A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77" autoAdjust="0"/>
  </p:normalViewPr>
  <p:slideViewPr>
    <p:cSldViewPr snapToGrid="0">
      <p:cViewPr varScale="1">
        <p:scale>
          <a:sx n="81" d="100"/>
          <a:sy n="81" d="100"/>
        </p:scale>
        <p:origin x="86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r>
              <a:rPr lang="en-GB" b="1" dirty="0"/>
              <a:t>Chris</a:t>
            </a:r>
            <a:endParaRPr b="1" dirty="0"/>
          </a:p>
        </p:txBody>
      </p:sp>
      <p:sp>
        <p:nvSpPr>
          <p:cNvPr id="191" name="Google Shape;19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76940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a:t>Jamie </a:t>
            </a:r>
            <a:r>
              <a:rPr lang="en-GB"/>
              <a:t>This should be something you are interested and committed to. The relationships will work when both mentor and mentee have an agreed structure, respect for the others time and communicate well. It is a confidential process to allow a non judgemental and safe place to discuss and explore ideas. </a:t>
            </a:r>
            <a:endParaRPr/>
          </a:p>
          <a:p>
            <a:pPr marL="0" lvl="0" indent="0" algn="l" rtl="0">
              <a:spcBef>
                <a:spcPts val="0"/>
              </a:spcBef>
              <a:spcAft>
                <a:spcPts val="0"/>
              </a:spcAft>
              <a:buClr>
                <a:schemeClr val="dk1"/>
              </a:buClr>
              <a:buSzPts val="1200"/>
              <a:buFont typeface="Calibri"/>
              <a:buNone/>
            </a:pPr>
            <a:r>
              <a:rPr lang="en-GB"/>
              <a:t>Mentors – it is a way to give advice, it is a way to help someone find their own answers through conversation</a:t>
            </a:r>
            <a:endParaRPr/>
          </a:p>
          <a:p>
            <a:pPr marL="0" lvl="0" indent="0" algn="l" rtl="0">
              <a:spcBef>
                <a:spcPts val="0"/>
              </a:spcBef>
              <a:spcAft>
                <a:spcPts val="0"/>
              </a:spcAft>
              <a:buClr>
                <a:schemeClr val="dk1"/>
              </a:buClr>
              <a:buSzPts val="1200"/>
              <a:buFont typeface="Calibri"/>
              <a:buNone/>
            </a:pPr>
            <a:r>
              <a:rPr lang="en-GB"/>
              <a:t>Mentees – it is a process that will allows you to reflect on your develop and explore ideas about your career</a:t>
            </a:r>
            <a:endParaRPr/>
          </a:p>
          <a:p>
            <a:pPr marL="0" lvl="0" indent="0" algn="l" rtl="0">
              <a:spcBef>
                <a:spcPts val="0"/>
              </a:spcBef>
              <a:spcAft>
                <a:spcPts val="0"/>
              </a:spcAft>
              <a:buClr>
                <a:schemeClr val="dk1"/>
              </a:buClr>
              <a:buSzPts val="1200"/>
              <a:buFont typeface="Calibri"/>
              <a:buNone/>
            </a:pPr>
            <a:r>
              <a:rPr lang="en-GB"/>
              <a:t>This will ultimately be what you make it, please be respectful of each other and each others time and committments</a:t>
            </a:r>
            <a:endParaRPr/>
          </a:p>
        </p:txBody>
      </p:sp>
      <p:sp>
        <p:nvSpPr>
          <p:cNvPr id="211" name="Google Shape;21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r>
              <a:rPr lang="en-GB" b="1" dirty="0"/>
              <a:t>Jamie</a:t>
            </a:r>
            <a:endParaRPr b="1" dirty="0"/>
          </a:p>
        </p:txBody>
      </p:sp>
      <p:sp>
        <p:nvSpPr>
          <p:cNvPr id="191" name="Google Shape;19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32426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Jamie </a:t>
            </a:r>
            <a:r>
              <a:rPr lang="en-GB" dirty="0"/>
              <a:t>This should be something you are interested and committed to. The relationships will work when both mentor and mentee have an agreed structure, respect for the others time and communicate well. It is a confidential process to allow a non judgemental and safe place to discuss and explore ideas. </a:t>
            </a:r>
            <a:endParaRPr dirty="0"/>
          </a:p>
          <a:p>
            <a:pPr marL="0" lvl="0" indent="0" algn="l" rtl="0">
              <a:spcBef>
                <a:spcPts val="0"/>
              </a:spcBef>
              <a:spcAft>
                <a:spcPts val="0"/>
              </a:spcAft>
              <a:buClr>
                <a:schemeClr val="dk1"/>
              </a:buClr>
              <a:buSzPts val="1200"/>
              <a:buFont typeface="Calibri"/>
              <a:buNone/>
            </a:pPr>
            <a:r>
              <a:rPr lang="en-GB" dirty="0"/>
              <a:t>Mentors – it is a way to give advice, it is a way to help someone find their own answers through conversation</a:t>
            </a:r>
            <a:endParaRPr dirty="0"/>
          </a:p>
          <a:p>
            <a:pPr marL="0" lvl="0" indent="0" algn="l" rtl="0">
              <a:spcBef>
                <a:spcPts val="0"/>
              </a:spcBef>
              <a:spcAft>
                <a:spcPts val="0"/>
              </a:spcAft>
              <a:buClr>
                <a:schemeClr val="dk1"/>
              </a:buClr>
              <a:buSzPts val="1200"/>
              <a:buFont typeface="Calibri"/>
              <a:buNone/>
            </a:pPr>
            <a:r>
              <a:rPr lang="en-GB" dirty="0"/>
              <a:t>Mentees – it is a process that will allows you to reflect on your develop and explore ideas about your career</a:t>
            </a:r>
            <a:endParaRPr dirty="0"/>
          </a:p>
          <a:p>
            <a:pPr marL="0" lvl="0" indent="0" algn="l" rtl="0">
              <a:spcBef>
                <a:spcPts val="0"/>
              </a:spcBef>
              <a:spcAft>
                <a:spcPts val="0"/>
              </a:spcAft>
              <a:buClr>
                <a:schemeClr val="dk1"/>
              </a:buClr>
              <a:buSzPts val="1200"/>
              <a:buFont typeface="Calibri"/>
              <a:buNone/>
            </a:pPr>
            <a:r>
              <a:rPr lang="en-GB" dirty="0"/>
              <a:t>This will ultimately be what you make it, please be respectful of each other and each others time and </a:t>
            </a:r>
            <a:r>
              <a:rPr lang="en-GB" dirty="0" err="1"/>
              <a:t>committments</a:t>
            </a:r>
            <a:endParaRPr dirty="0"/>
          </a:p>
        </p:txBody>
      </p:sp>
      <p:sp>
        <p:nvSpPr>
          <p:cNvPr id="211" name="Google Shape;21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0806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000000"/>
              </a:buClr>
              <a:buSzPts val="1200"/>
              <a:buFont typeface="Arial"/>
              <a:buChar char="•"/>
            </a:pPr>
            <a:endParaRPr dirty="0"/>
          </a:p>
        </p:txBody>
      </p:sp>
      <p:sp>
        <p:nvSpPr>
          <p:cNvPr id="191" name="Google Shape;19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600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Jamie</a:t>
            </a:r>
            <a:endParaRPr/>
          </a:p>
        </p:txBody>
      </p:sp>
      <p:sp>
        <p:nvSpPr>
          <p:cNvPr id="260" name="Google Shape;2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Jamie</a:t>
            </a:r>
            <a:endParaRPr dirty="0"/>
          </a:p>
        </p:txBody>
      </p:sp>
      <p:sp>
        <p:nvSpPr>
          <p:cNvPr id="260" name="Google Shape;26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49948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Chris</a:t>
            </a:r>
            <a:r>
              <a:rPr lang="en-GB" b="0" dirty="0"/>
              <a:t> With everything you’ve learnt, write down what you NOW believe ‘Mentoring’ to be.</a:t>
            </a:r>
            <a:endParaRPr dirty="0"/>
          </a:p>
        </p:txBody>
      </p:sp>
      <p:sp>
        <p:nvSpPr>
          <p:cNvPr id="170" name="Google Shape;17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2328570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Jamie</a:t>
            </a:r>
            <a:endParaRPr/>
          </a:p>
        </p:txBody>
      </p:sp>
      <p:sp>
        <p:nvSpPr>
          <p:cNvPr id="279" name="Google Shape;27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Jamie</a:t>
            </a:r>
            <a:r>
              <a:rPr lang="en-GB" b="0" dirty="0"/>
              <a:t> Write down what you think mentoring is.</a:t>
            </a:r>
          </a:p>
          <a:p>
            <a:pPr marL="0" lvl="0" indent="0" algn="l" rtl="0">
              <a:spcBef>
                <a:spcPts val="0"/>
              </a:spcBef>
              <a:spcAft>
                <a:spcPts val="0"/>
              </a:spcAft>
              <a:buNone/>
            </a:pPr>
            <a:endParaRPr lang="en-GB" b="0" dirty="0"/>
          </a:p>
          <a:p>
            <a:pPr marL="0" lvl="0" indent="0" algn="l" rtl="0">
              <a:spcBef>
                <a:spcPts val="0"/>
              </a:spcBef>
              <a:spcAft>
                <a:spcPts val="0"/>
              </a:spcAft>
              <a:buNone/>
            </a:pPr>
            <a:r>
              <a:rPr lang="en-GB" b="0" dirty="0"/>
              <a:t>If</a:t>
            </a:r>
            <a:r>
              <a:rPr lang="en-GB" dirty="0"/>
              <a:t> anyone has encountered mentoring programmes in the past, the guidance usually provides an overall theme towards what it actually means to mentor someone, or be mentored. It differs from ‘coaching’, which can be confused sometimes, as coaching involves the ‘coach’ giving direct instructions to the participant and setting tasks themselves that they think the participant should do.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Meanwhile, mentoring is much more holistic and is led entirely by the mentee. This quote sums it up pretty well. </a:t>
            </a:r>
            <a:endParaRPr dirty="0"/>
          </a:p>
        </p:txBody>
      </p:sp>
      <p:sp>
        <p:nvSpPr>
          <p:cNvPr id="170" name="Google Shape;17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Jamie</a:t>
            </a:r>
            <a:r>
              <a:rPr lang="en-GB" b="0" dirty="0"/>
              <a:t> – Before we go into detail;   4min video on mentoring (referred to here as coaching but process displayed is more mentoring);    Was shown this in mentoring training at my institution;   mentoring much less direct and instructional than ‘coaching’</a:t>
            </a:r>
            <a:endParaRPr dirty="0"/>
          </a:p>
        </p:txBody>
      </p:sp>
      <p:sp>
        <p:nvSpPr>
          <p:cNvPr id="250" name="Google Shape;25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28031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Jamie</a:t>
            </a:r>
            <a:r>
              <a:rPr lang="en-GB" b="0" dirty="0"/>
              <a:t> – So the idea is to be one of THESE – does anyone know what this is?;    Sounding board – AN IMPARTIAL SOURCE OF REFLECTION</a:t>
            </a:r>
            <a:endParaRPr dirty="0"/>
          </a:p>
        </p:txBody>
      </p:sp>
      <p:sp>
        <p:nvSpPr>
          <p:cNvPr id="250" name="Google Shape;25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19830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cap="none" dirty="0">
                <a:solidFill>
                  <a:srgbClr val="014A7D"/>
                </a:solidFill>
                <a:latin typeface="Helvetica Neue"/>
                <a:ea typeface="Helvetica Neue"/>
                <a:cs typeface="Helvetica Neue"/>
                <a:sym typeface="Helvetica Neue"/>
              </a:rPr>
              <a:t>Chris </a:t>
            </a:r>
            <a:r>
              <a:rPr lang="en-GB" sz="1200" b="0" i="0" u="none" strike="noStrike" cap="none" dirty="0">
                <a:solidFill>
                  <a:srgbClr val="014A7D"/>
                </a:solidFill>
                <a:latin typeface="Helvetica Neue"/>
                <a:ea typeface="Helvetica Neue"/>
                <a:cs typeface="Helvetica Neue"/>
                <a:sym typeface="Helvetica Neue"/>
              </a:rPr>
              <a:t>Members </a:t>
            </a:r>
            <a:r>
              <a:rPr lang="en-GB" sz="1200" dirty="0">
                <a:solidFill>
                  <a:srgbClr val="014A7D"/>
                </a:solidFill>
                <a:latin typeface="Helvetica Neue"/>
                <a:ea typeface="Helvetica Neue"/>
                <a:cs typeface="Helvetica Neue"/>
                <a:sym typeface="Helvetica Neue"/>
              </a:rPr>
              <a:t>told us they had </a:t>
            </a:r>
            <a:r>
              <a:rPr lang="en-GB" sz="1200" b="1" dirty="0">
                <a:solidFill>
                  <a:srgbClr val="014A7D"/>
                </a:solidFill>
                <a:latin typeface="Helvetica Neue"/>
                <a:ea typeface="Helvetica Neue"/>
                <a:cs typeface="Helvetica Neue"/>
                <a:sym typeface="Helvetica Neue"/>
              </a:rPr>
              <a:t>limited opportunities to progress within their institutions </a:t>
            </a:r>
            <a:r>
              <a:rPr lang="en-GB" sz="1200" dirty="0">
                <a:solidFill>
                  <a:srgbClr val="014A7D"/>
                </a:solidFill>
                <a:latin typeface="Helvetica Neue"/>
                <a:ea typeface="Helvetica Neue"/>
                <a:cs typeface="Helvetica Neue"/>
                <a:sym typeface="Helvetica Neue"/>
              </a:rPr>
              <a:t>due to a lack of development opportunities </a:t>
            </a:r>
            <a:endParaRPr dirty="0"/>
          </a:p>
          <a:p>
            <a:pPr marL="0" lvl="0" indent="0" algn="l" rtl="0">
              <a:spcBef>
                <a:spcPts val="0"/>
              </a:spcBef>
              <a:spcAft>
                <a:spcPts val="0"/>
              </a:spcAft>
              <a:buNone/>
            </a:pPr>
            <a:r>
              <a:rPr lang="en-GB" sz="1200" b="1" dirty="0">
                <a:solidFill>
                  <a:srgbClr val="014A7D"/>
                </a:solidFill>
                <a:latin typeface="Helvetica Neue"/>
                <a:ea typeface="Helvetica Neue"/>
                <a:cs typeface="Helvetica Neue"/>
                <a:sym typeface="Helvetica Neue"/>
              </a:rPr>
              <a:t>Newer members wanted guidance </a:t>
            </a:r>
            <a:r>
              <a:rPr lang="en-GB" sz="1200" dirty="0">
                <a:solidFill>
                  <a:srgbClr val="014A7D"/>
                </a:solidFill>
                <a:latin typeface="Helvetica Neue"/>
                <a:ea typeface="Helvetica Neue"/>
                <a:cs typeface="Helvetica Neue"/>
                <a:sym typeface="Helvetica Neue"/>
              </a:rPr>
              <a:t>from outside their own institutions and to develop </a:t>
            </a:r>
            <a:r>
              <a:rPr lang="en-GB" sz="1200" b="1" dirty="0">
                <a:solidFill>
                  <a:srgbClr val="014A7D"/>
                </a:solidFill>
                <a:latin typeface="Helvetica Neue"/>
                <a:ea typeface="Helvetica Neue"/>
                <a:cs typeface="Helvetica Neue"/>
                <a:sym typeface="Helvetica Neue"/>
              </a:rPr>
              <a:t>long-term contacts</a:t>
            </a:r>
            <a:endParaRPr sz="1200" dirty="0">
              <a:solidFill>
                <a:srgbClr val="014A7D"/>
              </a:solidFill>
              <a:latin typeface="Helvetica Neue"/>
              <a:ea typeface="Helvetica Neue"/>
              <a:cs typeface="Helvetica Neue"/>
              <a:sym typeface="Helvetica Neue"/>
            </a:endParaRPr>
          </a:p>
          <a:p>
            <a:pPr marL="0" lvl="0" indent="0" algn="l" rtl="0">
              <a:spcBef>
                <a:spcPts val="0"/>
              </a:spcBef>
              <a:spcAft>
                <a:spcPts val="0"/>
              </a:spcAft>
              <a:buNone/>
            </a:pPr>
            <a:r>
              <a:rPr lang="en-GB" sz="1200" b="1" dirty="0">
                <a:solidFill>
                  <a:srgbClr val="014A7D"/>
                </a:solidFill>
                <a:latin typeface="Helvetica Neue"/>
                <a:ea typeface="Helvetica Neue"/>
                <a:cs typeface="Helvetica Neue"/>
                <a:sym typeface="Helvetica Neue"/>
              </a:rPr>
              <a:t>All members are welcome </a:t>
            </a:r>
            <a:r>
              <a:rPr lang="en-GB" sz="1200" dirty="0">
                <a:solidFill>
                  <a:srgbClr val="014A7D"/>
                </a:solidFill>
                <a:latin typeface="Helvetica Neue"/>
                <a:ea typeface="Helvetica Neue"/>
                <a:cs typeface="Helvetica Neue"/>
                <a:sym typeface="Helvetica Neue"/>
              </a:rPr>
              <a:t>to become part of the programme as either a mentor or mentee</a:t>
            </a:r>
            <a:endParaRPr dirty="0"/>
          </a:p>
          <a:p>
            <a:pPr marL="0" lvl="0" indent="0" algn="l" rtl="0">
              <a:spcBef>
                <a:spcPts val="0"/>
              </a:spcBef>
              <a:spcAft>
                <a:spcPts val="0"/>
              </a:spcAft>
              <a:buNone/>
            </a:pPr>
            <a:r>
              <a:rPr lang="en-GB" sz="1200" b="1" dirty="0">
                <a:solidFill>
                  <a:srgbClr val="014A7D"/>
                </a:solidFill>
                <a:latin typeface="Helvetica Neue"/>
                <a:ea typeface="Helvetica Neue"/>
                <a:cs typeface="Helvetica Neue"/>
                <a:sym typeface="Helvetica Neue"/>
              </a:rPr>
              <a:t>Zero-cost peer-led programme </a:t>
            </a:r>
            <a:r>
              <a:rPr lang="en-GB" sz="1200" dirty="0">
                <a:solidFill>
                  <a:srgbClr val="014A7D"/>
                </a:solidFill>
                <a:latin typeface="Helvetica Neue"/>
                <a:ea typeface="Helvetica Neue"/>
                <a:cs typeface="Helvetica Neue"/>
                <a:sym typeface="Helvetica Neue"/>
              </a:rPr>
              <a:t>of self development </a:t>
            </a:r>
            <a:endParaRPr dirty="0"/>
          </a:p>
          <a:p>
            <a:pPr marL="0" lvl="0" indent="0" algn="l" rtl="0">
              <a:spcBef>
                <a:spcPts val="0"/>
              </a:spcBef>
              <a:spcAft>
                <a:spcPts val="0"/>
              </a:spcAft>
              <a:buNone/>
            </a:pPr>
            <a:r>
              <a:rPr lang="en-GB" sz="1200" dirty="0">
                <a:solidFill>
                  <a:srgbClr val="014A7D"/>
                </a:solidFill>
                <a:latin typeface="Helvetica Neue"/>
                <a:ea typeface="Helvetica Neue"/>
                <a:cs typeface="Helvetica Neue"/>
                <a:sym typeface="Helvetica Neue"/>
              </a:rPr>
              <a:t>The end-goal is to </a:t>
            </a:r>
            <a:r>
              <a:rPr lang="en-GB" sz="1200" b="1" dirty="0">
                <a:solidFill>
                  <a:srgbClr val="014A7D"/>
                </a:solidFill>
                <a:latin typeface="Helvetica Neue"/>
                <a:ea typeface="Helvetica Neue"/>
                <a:cs typeface="Helvetica Neue"/>
                <a:sym typeface="Helvetica Neue"/>
              </a:rPr>
              <a:t>equip members with new and improved tangible skills that they can evidence </a:t>
            </a:r>
            <a:r>
              <a:rPr lang="en-GB" sz="1200" dirty="0">
                <a:solidFill>
                  <a:srgbClr val="014A7D"/>
                </a:solidFill>
                <a:latin typeface="Helvetica Neue"/>
                <a:ea typeface="Helvetica Neue"/>
                <a:cs typeface="Helvetica Neue"/>
                <a:sym typeface="Helvetica Neue"/>
              </a:rPr>
              <a:t>when progressing within their role or into brand new areas and careers!</a:t>
            </a:r>
            <a:endParaRPr dirty="0"/>
          </a:p>
          <a:p>
            <a:pPr marL="0" lvl="0" indent="0" algn="l" rtl="0">
              <a:spcBef>
                <a:spcPts val="0"/>
              </a:spcBef>
              <a:spcAft>
                <a:spcPts val="0"/>
              </a:spcAft>
              <a:buNone/>
            </a:pPr>
            <a:endParaRPr dirty="0"/>
          </a:p>
        </p:txBody>
      </p:sp>
      <p:sp>
        <p:nvSpPr>
          <p:cNvPr id="181" name="Google Shape;18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Jamie </a:t>
            </a:r>
            <a:r>
              <a:rPr lang="en-GB" dirty="0"/>
              <a:t>Read through for both mentors and mentees, that this is a mutually beneficial process. That for those looking to act up but struggling to fin the opportunity this could be it. </a:t>
            </a:r>
            <a:endParaRPr dirty="0"/>
          </a:p>
          <a:p>
            <a:pPr marL="0" lvl="0" indent="0" algn="l" rtl="0">
              <a:spcBef>
                <a:spcPts val="0"/>
              </a:spcBef>
              <a:spcAft>
                <a:spcPts val="0"/>
              </a:spcAft>
              <a:buClr>
                <a:schemeClr val="dk1"/>
              </a:buClr>
              <a:buSzPts val="1200"/>
              <a:buFont typeface="Calibri"/>
              <a:buNone/>
            </a:pPr>
            <a:r>
              <a:rPr lang="en-GB" dirty="0"/>
              <a:t>For Mentees that we have a wealth of expertise's and information and to use this as a chance to have a more formal ways of learning from colleagues in a number of roles and at institutions.</a:t>
            </a:r>
            <a:endParaRPr dirty="0"/>
          </a:p>
          <a:p>
            <a:pPr marL="0" lvl="0" indent="0" algn="l" rtl="0">
              <a:spcBef>
                <a:spcPts val="0"/>
              </a:spcBef>
              <a:spcAft>
                <a:spcPts val="0"/>
              </a:spcAft>
              <a:buClr>
                <a:schemeClr val="dk1"/>
              </a:buClr>
              <a:buSzPts val="1200"/>
              <a:buFont typeface="Calibri"/>
              <a:buNone/>
            </a:pPr>
            <a:r>
              <a:rPr lang="en-GB" dirty="0"/>
              <a:t>Great for learning new ideas and expanding your sector knowledge.</a:t>
            </a:r>
            <a:endParaRPr dirty="0"/>
          </a:p>
        </p:txBody>
      </p:sp>
      <p:sp>
        <p:nvSpPr>
          <p:cNvPr id="250" name="Google Shape;25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b="1" dirty="0"/>
              <a:t>Jamie </a:t>
            </a:r>
            <a:r>
              <a:rPr lang="en-GB" dirty="0"/>
              <a:t>Read through for both mentors and mentees, that this is a mutually beneficial process. That for those looking to act up but struggling to fin the opportunity this could be it. </a:t>
            </a:r>
            <a:endParaRPr dirty="0"/>
          </a:p>
          <a:p>
            <a:pPr marL="0" lvl="0" indent="0" algn="l" rtl="0">
              <a:spcBef>
                <a:spcPts val="0"/>
              </a:spcBef>
              <a:spcAft>
                <a:spcPts val="0"/>
              </a:spcAft>
              <a:buClr>
                <a:schemeClr val="dk1"/>
              </a:buClr>
              <a:buSzPts val="1200"/>
              <a:buFont typeface="Calibri"/>
              <a:buNone/>
            </a:pPr>
            <a:r>
              <a:rPr lang="en-GB" dirty="0"/>
              <a:t>For Mentees that we have a wealth of expertise's and information and to use this as a chance to have a more formal ways of learning from colleagues in a number of roles and at institutions.</a:t>
            </a:r>
            <a:endParaRPr dirty="0"/>
          </a:p>
          <a:p>
            <a:pPr marL="0" lvl="0" indent="0" algn="l" rtl="0">
              <a:spcBef>
                <a:spcPts val="0"/>
              </a:spcBef>
              <a:spcAft>
                <a:spcPts val="0"/>
              </a:spcAft>
              <a:buClr>
                <a:schemeClr val="dk1"/>
              </a:buClr>
              <a:buSzPts val="1200"/>
              <a:buFont typeface="Calibri"/>
              <a:buNone/>
            </a:pPr>
            <a:r>
              <a:rPr lang="en-GB" dirty="0"/>
              <a:t>Great for learning new ideas and expanding your sector knowledge.</a:t>
            </a:r>
            <a:endParaRPr dirty="0"/>
          </a:p>
        </p:txBody>
      </p:sp>
      <p:sp>
        <p:nvSpPr>
          <p:cNvPr id="250" name="Google Shape;25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90498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000000"/>
              </a:buClr>
              <a:buSzPts val="1200"/>
              <a:buFont typeface="Arial"/>
              <a:buChar char="•"/>
            </a:pPr>
            <a:r>
              <a:rPr lang="en-GB" sz="1200" b="1" dirty="0">
                <a:solidFill>
                  <a:srgbClr val="000000"/>
                </a:solidFill>
                <a:latin typeface="Helvetica Neue"/>
                <a:ea typeface="Helvetica Neue"/>
                <a:cs typeface="Helvetica Neue"/>
                <a:sym typeface="Helvetica Neue"/>
              </a:rPr>
              <a:t>Chris </a:t>
            </a:r>
            <a:r>
              <a:rPr lang="en-GB" sz="1200" dirty="0">
                <a:solidFill>
                  <a:srgbClr val="000000"/>
                </a:solidFill>
                <a:latin typeface="Helvetica Neue"/>
                <a:ea typeface="Helvetica Neue"/>
                <a:cs typeface="Helvetica Neue"/>
                <a:sym typeface="Helvetica Neue"/>
              </a:rPr>
              <a:t>Easy to fill out Google form, asked for areas of strength and development needs</a:t>
            </a:r>
            <a:endParaRPr dirty="0"/>
          </a:p>
          <a:p>
            <a:pPr marL="171450" lvl="0" indent="-171450" algn="l" rtl="0">
              <a:spcBef>
                <a:spcPts val="0"/>
              </a:spcBef>
              <a:spcAft>
                <a:spcPts val="0"/>
              </a:spcAft>
              <a:buClr>
                <a:srgbClr val="000000"/>
              </a:buClr>
              <a:buSzPts val="1200"/>
              <a:buFont typeface="Arial"/>
              <a:buChar char="•"/>
            </a:pPr>
            <a:r>
              <a:rPr lang="en-GB" sz="1200" dirty="0">
                <a:solidFill>
                  <a:srgbClr val="000000"/>
                </a:solidFill>
                <a:latin typeface="Helvetica Neue"/>
                <a:ea typeface="Helvetica Neue"/>
                <a:cs typeface="Helvetica Neue"/>
                <a:sym typeface="Helvetica Neue"/>
              </a:rPr>
              <a:t>From this, the committee will match you with a mentor or mentee based on these skills gaps</a:t>
            </a:r>
            <a:endParaRPr dirty="0"/>
          </a:p>
          <a:p>
            <a:pPr marL="171450" lvl="0" indent="-171450" algn="l" rtl="0">
              <a:spcBef>
                <a:spcPts val="0"/>
              </a:spcBef>
              <a:spcAft>
                <a:spcPts val="0"/>
              </a:spcAft>
              <a:buClr>
                <a:srgbClr val="000000"/>
              </a:buClr>
              <a:buSzPts val="1200"/>
              <a:buFont typeface="Arial"/>
              <a:buChar char="•"/>
            </a:pPr>
            <a:r>
              <a:rPr lang="en-GB" sz="1200" dirty="0">
                <a:solidFill>
                  <a:srgbClr val="000000"/>
                </a:solidFill>
                <a:latin typeface="Helvetica Neue"/>
                <a:ea typeface="Helvetica Neue"/>
                <a:cs typeface="Helvetica Neue"/>
                <a:sym typeface="Helvetica Neue"/>
              </a:rPr>
              <a:t>Initial contact from mentee – sometimes this may take a little while!</a:t>
            </a:r>
            <a:endParaRPr dirty="0"/>
          </a:p>
          <a:p>
            <a:pPr marL="171450" lvl="0" indent="-171450" algn="l" rtl="0">
              <a:spcBef>
                <a:spcPts val="0"/>
              </a:spcBef>
              <a:spcAft>
                <a:spcPts val="0"/>
              </a:spcAft>
              <a:buClr>
                <a:srgbClr val="000000"/>
              </a:buClr>
              <a:buSzPts val="1200"/>
              <a:buFont typeface="Arial"/>
              <a:buChar char="•"/>
            </a:pPr>
            <a:r>
              <a:rPr lang="en-GB" sz="1200" dirty="0">
                <a:solidFill>
                  <a:srgbClr val="000000"/>
                </a:solidFill>
                <a:latin typeface="Helvetica Neue"/>
                <a:ea typeface="Helvetica Neue"/>
                <a:cs typeface="Helvetica Neue"/>
                <a:sym typeface="Helvetica Neue"/>
              </a:rPr>
              <a:t>Freedom to devise a plan best for yourselves</a:t>
            </a:r>
            <a:endParaRPr dirty="0"/>
          </a:p>
          <a:p>
            <a:pPr marL="171450" lvl="0" indent="-171450" algn="l" rtl="0">
              <a:spcBef>
                <a:spcPts val="0"/>
              </a:spcBef>
              <a:spcAft>
                <a:spcPts val="0"/>
              </a:spcAft>
              <a:buClr>
                <a:srgbClr val="000000"/>
              </a:buClr>
              <a:buSzPts val="1200"/>
              <a:buFont typeface="Arial"/>
              <a:buChar char="•"/>
            </a:pPr>
            <a:r>
              <a:rPr lang="en-GB" sz="1200" dirty="0">
                <a:solidFill>
                  <a:srgbClr val="000000"/>
                </a:solidFill>
                <a:latin typeface="Helvetica Neue"/>
                <a:ea typeface="Helvetica Neue"/>
                <a:cs typeface="Helvetica Neue"/>
                <a:sym typeface="Helvetica Neue"/>
              </a:rPr>
              <a:t>Contact or meet up, your choice</a:t>
            </a:r>
            <a:endParaRPr dirty="0"/>
          </a:p>
          <a:p>
            <a:pPr marL="171450" lvl="0" indent="-171450" algn="l" rtl="0">
              <a:spcBef>
                <a:spcPts val="0"/>
              </a:spcBef>
              <a:spcAft>
                <a:spcPts val="0"/>
              </a:spcAft>
              <a:buClr>
                <a:srgbClr val="000000"/>
              </a:buClr>
              <a:buSzPts val="1200"/>
              <a:buFont typeface="Arial"/>
              <a:buChar char="•"/>
            </a:pPr>
            <a:r>
              <a:rPr lang="en-GB" sz="1200" dirty="0">
                <a:solidFill>
                  <a:srgbClr val="000000"/>
                </a:solidFill>
                <a:latin typeface="Helvetica Neue"/>
                <a:ea typeface="Helvetica Neue"/>
                <a:cs typeface="Helvetica Neue"/>
                <a:sym typeface="Helvetica Neue"/>
              </a:rPr>
              <a:t>Relationship can continue for as long as you feel mutually beneficial</a:t>
            </a:r>
            <a:endParaRPr dirty="0"/>
          </a:p>
          <a:p>
            <a:pPr marL="171450" lvl="0" indent="-171450" algn="l" rtl="0">
              <a:spcBef>
                <a:spcPts val="0"/>
              </a:spcBef>
              <a:spcAft>
                <a:spcPts val="0"/>
              </a:spcAft>
              <a:buClr>
                <a:srgbClr val="000000"/>
              </a:buClr>
              <a:buSzPts val="1200"/>
              <a:buFont typeface="Arial"/>
              <a:buChar char="•"/>
            </a:pPr>
            <a:r>
              <a:rPr lang="en-GB" sz="1200" dirty="0">
                <a:solidFill>
                  <a:srgbClr val="000000"/>
                </a:solidFill>
                <a:latin typeface="Helvetica Neue"/>
                <a:ea typeface="Helvetica Neue"/>
                <a:cs typeface="Helvetica Neue"/>
                <a:sym typeface="Helvetica Neue"/>
              </a:rPr>
              <a:t>Mentors and Mentees can ask for to change if circumstances occur </a:t>
            </a:r>
            <a:endParaRPr dirty="0"/>
          </a:p>
          <a:p>
            <a:pPr marL="171450" lvl="0" indent="-171450" algn="l" rtl="0">
              <a:spcBef>
                <a:spcPts val="0"/>
              </a:spcBef>
              <a:spcAft>
                <a:spcPts val="0"/>
              </a:spcAft>
              <a:buClr>
                <a:srgbClr val="000000"/>
              </a:buClr>
              <a:buSzPts val="1200"/>
              <a:buFont typeface="Arial"/>
              <a:buChar char="•"/>
            </a:pPr>
            <a:r>
              <a:rPr lang="en-GB" sz="1200" dirty="0">
                <a:solidFill>
                  <a:srgbClr val="000000"/>
                </a:solidFill>
                <a:latin typeface="Helvetica Neue"/>
                <a:ea typeface="Helvetica Neue"/>
                <a:cs typeface="Helvetica Neue"/>
                <a:sym typeface="Helvetica Neue"/>
              </a:rPr>
              <a:t>Once relationship is complete, you can be placed back in the pool!</a:t>
            </a:r>
            <a:endParaRPr dirty="0"/>
          </a:p>
        </p:txBody>
      </p:sp>
      <p:sp>
        <p:nvSpPr>
          <p:cNvPr id="191" name="Google Shape;19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Arial"/>
              <a:buNone/>
            </a:pPr>
            <a:r>
              <a:rPr lang="en-GB" b="1" dirty="0"/>
              <a:t>Chris</a:t>
            </a:r>
            <a:endParaRPr b="1" dirty="0"/>
          </a:p>
        </p:txBody>
      </p:sp>
      <p:sp>
        <p:nvSpPr>
          <p:cNvPr id="191" name="Google Shape;19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61829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93" name="Google Shape;93;p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4" name="Google Shape;94;p1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5" name="Google Shape;95;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2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9" name="Google Shape;99;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0" name="Google Shape;100;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1" name="Google Shape;101;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28"/>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8"/>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2400"/>
              <a:buNone/>
              <a:defRPr sz="1800">
                <a:solidFill>
                  <a:srgbClr val="888888"/>
                </a:solidFill>
              </a:defRPr>
            </a:lvl1pPr>
            <a:lvl2pPr marL="914400" lvl="1" indent="-228600" algn="l">
              <a:lnSpc>
                <a:spcPct val="90000"/>
              </a:lnSpc>
              <a:spcBef>
                <a:spcPts val="375"/>
              </a:spcBef>
              <a:spcAft>
                <a:spcPts val="0"/>
              </a:spcAft>
              <a:buClr>
                <a:srgbClr val="888888"/>
              </a:buClr>
              <a:buSzPts val="2000"/>
              <a:buNone/>
              <a:defRPr sz="1500">
                <a:solidFill>
                  <a:srgbClr val="888888"/>
                </a:solidFill>
              </a:defRPr>
            </a:lvl2pPr>
            <a:lvl3pPr marL="1371600" lvl="2" indent="-228600" algn="l">
              <a:lnSpc>
                <a:spcPct val="90000"/>
              </a:lnSpc>
              <a:spcBef>
                <a:spcPts val="375"/>
              </a:spcBef>
              <a:spcAft>
                <a:spcPts val="0"/>
              </a:spcAft>
              <a:buClr>
                <a:srgbClr val="888888"/>
              </a:buClr>
              <a:buSzPts val="1800"/>
              <a:buNone/>
              <a:defRPr sz="1350">
                <a:solidFill>
                  <a:srgbClr val="888888"/>
                </a:solidFill>
              </a:defRPr>
            </a:lvl3pPr>
            <a:lvl4pPr marL="1828800" lvl="3" indent="-228600" algn="l">
              <a:lnSpc>
                <a:spcPct val="90000"/>
              </a:lnSpc>
              <a:spcBef>
                <a:spcPts val="375"/>
              </a:spcBef>
              <a:spcAft>
                <a:spcPts val="0"/>
              </a:spcAft>
              <a:buClr>
                <a:srgbClr val="888888"/>
              </a:buClr>
              <a:buSzPts val="1600"/>
              <a:buNone/>
              <a:defRPr sz="1200">
                <a:solidFill>
                  <a:srgbClr val="888888"/>
                </a:solidFill>
              </a:defRPr>
            </a:lvl4pPr>
            <a:lvl5pPr marL="2286000" lvl="4" indent="-228600" algn="l">
              <a:lnSpc>
                <a:spcPct val="90000"/>
              </a:lnSpc>
              <a:spcBef>
                <a:spcPts val="375"/>
              </a:spcBef>
              <a:spcAft>
                <a:spcPts val="0"/>
              </a:spcAft>
              <a:buClr>
                <a:srgbClr val="888888"/>
              </a:buClr>
              <a:buSzPts val="1600"/>
              <a:buNone/>
              <a:defRPr sz="1200">
                <a:solidFill>
                  <a:srgbClr val="888888"/>
                </a:solidFill>
              </a:defRPr>
            </a:lvl5pPr>
            <a:lvl6pPr marL="2743200" lvl="5" indent="-228600" algn="l">
              <a:lnSpc>
                <a:spcPct val="90000"/>
              </a:lnSpc>
              <a:spcBef>
                <a:spcPts val="375"/>
              </a:spcBef>
              <a:spcAft>
                <a:spcPts val="0"/>
              </a:spcAft>
              <a:buClr>
                <a:srgbClr val="888888"/>
              </a:buClr>
              <a:buSzPts val="1600"/>
              <a:buNone/>
              <a:defRPr sz="1200">
                <a:solidFill>
                  <a:srgbClr val="888888"/>
                </a:solidFill>
              </a:defRPr>
            </a:lvl6pPr>
            <a:lvl7pPr marL="3200400" lvl="6" indent="-228600" algn="l">
              <a:lnSpc>
                <a:spcPct val="90000"/>
              </a:lnSpc>
              <a:spcBef>
                <a:spcPts val="375"/>
              </a:spcBef>
              <a:spcAft>
                <a:spcPts val="0"/>
              </a:spcAft>
              <a:buClr>
                <a:srgbClr val="888888"/>
              </a:buClr>
              <a:buSzPts val="1600"/>
              <a:buNone/>
              <a:defRPr sz="1200">
                <a:solidFill>
                  <a:srgbClr val="888888"/>
                </a:solidFill>
              </a:defRPr>
            </a:lvl7pPr>
            <a:lvl8pPr marL="3657600" lvl="7" indent="-228600" algn="l">
              <a:lnSpc>
                <a:spcPct val="90000"/>
              </a:lnSpc>
              <a:spcBef>
                <a:spcPts val="375"/>
              </a:spcBef>
              <a:spcAft>
                <a:spcPts val="0"/>
              </a:spcAft>
              <a:buClr>
                <a:srgbClr val="888888"/>
              </a:buClr>
              <a:buSzPts val="1600"/>
              <a:buNone/>
              <a:defRPr sz="1200">
                <a:solidFill>
                  <a:srgbClr val="888888"/>
                </a:solidFill>
              </a:defRPr>
            </a:lvl8pPr>
            <a:lvl9pPr marL="4114800" lvl="8" indent="-22860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105" name="Google Shape;105;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6" name="Google Shape;106;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7" name="Google Shape;107;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9"/>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1" name="Google Shape;111;p29"/>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2" name="Google Shape;112;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3" name="Google Shape;113;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4" name="Google Shape;114;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30"/>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0"/>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2400"/>
              <a:buNone/>
              <a:defRPr sz="1800" b="1"/>
            </a:lvl1pPr>
            <a:lvl2pPr marL="914400" lvl="1" indent="-228600" algn="l">
              <a:lnSpc>
                <a:spcPct val="90000"/>
              </a:lnSpc>
              <a:spcBef>
                <a:spcPts val="375"/>
              </a:spcBef>
              <a:spcAft>
                <a:spcPts val="0"/>
              </a:spcAft>
              <a:buClr>
                <a:schemeClr val="dk1"/>
              </a:buClr>
              <a:buSzPts val="2000"/>
              <a:buNone/>
              <a:defRPr sz="1500" b="1"/>
            </a:lvl2pPr>
            <a:lvl3pPr marL="1371600" lvl="2" indent="-228600" algn="l">
              <a:lnSpc>
                <a:spcPct val="90000"/>
              </a:lnSpc>
              <a:spcBef>
                <a:spcPts val="375"/>
              </a:spcBef>
              <a:spcAft>
                <a:spcPts val="0"/>
              </a:spcAft>
              <a:buClr>
                <a:schemeClr val="dk1"/>
              </a:buClr>
              <a:buSzPts val="1800"/>
              <a:buNone/>
              <a:defRPr sz="1350" b="1"/>
            </a:lvl3pPr>
            <a:lvl4pPr marL="1828800" lvl="3" indent="-228600" algn="l">
              <a:lnSpc>
                <a:spcPct val="90000"/>
              </a:lnSpc>
              <a:spcBef>
                <a:spcPts val="375"/>
              </a:spcBef>
              <a:spcAft>
                <a:spcPts val="0"/>
              </a:spcAft>
              <a:buClr>
                <a:schemeClr val="dk1"/>
              </a:buClr>
              <a:buSzPts val="1600"/>
              <a:buNone/>
              <a:defRPr sz="1200" b="1"/>
            </a:lvl4pPr>
            <a:lvl5pPr marL="2286000" lvl="4" indent="-228600" algn="l">
              <a:lnSpc>
                <a:spcPct val="90000"/>
              </a:lnSpc>
              <a:spcBef>
                <a:spcPts val="375"/>
              </a:spcBef>
              <a:spcAft>
                <a:spcPts val="0"/>
              </a:spcAft>
              <a:buClr>
                <a:schemeClr val="dk1"/>
              </a:buClr>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118" name="Google Shape;118;p30"/>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9" name="Google Shape;119;p30"/>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2400"/>
              <a:buNone/>
              <a:defRPr sz="1800" b="1"/>
            </a:lvl1pPr>
            <a:lvl2pPr marL="914400" lvl="1" indent="-228600" algn="l">
              <a:lnSpc>
                <a:spcPct val="90000"/>
              </a:lnSpc>
              <a:spcBef>
                <a:spcPts val="375"/>
              </a:spcBef>
              <a:spcAft>
                <a:spcPts val="0"/>
              </a:spcAft>
              <a:buClr>
                <a:schemeClr val="dk1"/>
              </a:buClr>
              <a:buSzPts val="2000"/>
              <a:buNone/>
              <a:defRPr sz="1500" b="1"/>
            </a:lvl2pPr>
            <a:lvl3pPr marL="1371600" lvl="2" indent="-228600" algn="l">
              <a:lnSpc>
                <a:spcPct val="90000"/>
              </a:lnSpc>
              <a:spcBef>
                <a:spcPts val="375"/>
              </a:spcBef>
              <a:spcAft>
                <a:spcPts val="0"/>
              </a:spcAft>
              <a:buClr>
                <a:schemeClr val="dk1"/>
              </a:buClr>
              <a:buSzPts val="1800"/>
              <a:buNone/>
              <a:defRPr sz="1350" b="1"/>
            </a:lvl3pPr>
            <a:lvl4pPr marL="1828800" lvl="3" indent="-228600" algn="l">
              <a:lnSpc>
                <a:spcPct val="90000"/>
              </a:lnSpc>
              <a:spcBef>
                <a:spcPts val="375"/>
              </a:spcBef>
              <a:spcAft>
                <a:spcPts val="0"/>
              </a:spcAft>
              <a:buClr>
                <a:schemeClr val="dk1"/>
              </a:buClr>
              <a:buSzPts val="1600"/>
              <a:buNone/>
              <a:defRPr sz="1200" b="1"/>
            </a:lvl4pPr>
            <a:lvl5pPr marL="2286000" lvl="4" indent="-228600" algn="l">
              <a:lnSpc>
                <a:spcPct val="90000"/>
              </a:lnSpc>
              <a:spcBef>
                <a:spcPts val="375"/>
              </a:spcBef>
              <a:spcAft>
                <a:spcPts val="0"/>
              </a:spcAft>
              <a:buClr>
                <a:schemeClr val="dk1"/>
              </a:buClr>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120" name="Google Shape;120;p30"/>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1" name="Google Shape;121;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2" name="Google Shape;122;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3" name="Google Shape;123;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7" name="Google Shape;127;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8" name="Google Shape;128;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1" name="Google Shape;131;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2" name="Google Shape;132;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33"/>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3"/>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750"/>
              </a:spcBef>
              <a:spcAft>
                <a:spcPts val="0"/>
              </a:spcAft>
              <a:buClr>
                <a:schemeClr val="dk1"/>
              </a:buClr>
              <a:buSzPts val="3200"/>
              <a:buChar char="•"/>
              <a:defRPr sz="2400"/>
            </a:lvl1pPr>
            <a:lvl2pPr marL="914400" lvl="1" indent="-406400" algn="l">
              <a:lnSpc>
                <a:spcPct val="90000"/>
              </a:lnSpc>
              <a:spcBef>
                <a:spcPts val="375"/>
              </a:spcBef>
              <a:spcAft>
                <a:spcPts val="0"/>
              </a:spcAft>
              <a:buClr>
                <a:schemeClr val="dk1"/>
              </a:buClr>
              <a:buSzPts val="2800"/>
              <a:buChar char="•"/>
              <a:defRPr sz="2100"/>
            </a:lvl2pPr>
            <a:lvl3pPr marL="1371600" lvl="2" indent="-381000" algn="l">
              <a:lnSpc>
                <a:spcPct val="90000"/>
              </a:lnSpc>
              <a:spcBef>
                <a:spcPts val="375"/>
              </a:spcBef>
              <a:spcAft>
                <a:spcPts val="0"/>
              </a:spcAft>
              <a:buClr>
                <a:schemeClr val="dk1"/>
              </a:buClr>
              <a:buSzPts val="2400"/>
              <a:buChar char="•"/>
              <a:defRPr sz="1800"/>
            </a:lvl3pPr>
            <a:lvl4pPr marL="1828800" lvl="3" indent="-355600" algn="l">
              <a:lnSpc>
                <a:spcPct val="90000"/>
              </a:lnSpc>
              <a:spcBef>
                <a:spcPts val="375"/>
              </a:spcBef>
              <a:spcAft>
                <a:spcPts val="0"/>
              </a:spcAft>
              <a:buClr>
                <a:schemeClr val="dk1"/>
              </a:buClr>
              <a:buSzPts val="2000"/>
              <a:buChar char="•"/>
              <a:defRPr sz="1500"/>
            </a:lvl4pPr>
            <a:lvl5pPr marL="2286000" lvl="4" indent="-355600" algn="l">
              <a:lnSpc>
                <a:spcPct val="90000"/>
              </a:lnSpc>
              <a:spcBef>
                <a:spcPts val="375"/>
              </a:spcBef>
              <a:spcAft>
                <a:spcPts val="0"/>
              </a:spcAft>
              <a:buClr>
                <a:schemeClr val="dk1"/>
              </a:buClr>
              <a:buSzPts val="2000"/>
              <a:buChar char="•"/>
              <a:defRPr sz="1500"/>
            </a:lvl5pPr>
            <a:lvl6pPr marL="2743200" lvl="5" indent="-355600" algn="l">
              <a:lnSpc>
                <a:spcPct val="90000"/>
              </a:lnSpc>
              <a:spcBef>
                <a:spcPts val="375"/>
              </a:spcBef>
              <a:spcAft>
                <a:spcPts val="0"/>
              </a:spcAft>
              <a:buClr>
                <a:schemeClr val="dk1"/>
              </a:buClr>
              <a:buSzPts val="2000"/>
              <a:buChar char="•"/>
              <a:defRPr sz="1500"/>
            </a:lvl6pPr>
            <a:lvl7pPr marL="3200400" lvl="6" indent="-355600" algn="l">
              <a:lnSpc>
                <a:spcPct val="90000"/>
              </a:lnSpc>
              <a:spcBef>
                <a:spcPts val="375"/>
              </a:spcBef>
              <a:spcAft>
                <a:spcPts val="0"/>
              </a:spcAft>
              <a:buClr>
                <a:schemeClr val="dk1"/>
              </a:buClr>
              <a:buSzPts val="2000"/>
              <a:buChar char="•"/>
              <a:defRPr sz="1500"/>
            </a:lvl7pPr>
            <a:lvl8pPr marL="3657600" lvl="7" indent="-355600" algn="l">
              <a:lnSpc>
                <a:spcPct val="90000"/>
              </a:lnSpc>
              <a:spcBef>
                <a:spcPts val="375"/>
              </a:spcBef>
              <a:spcAft>
                <a:spcPts val="0"/>
              </a:spcAft>
              <a:buClr>
                <a:schemeClr val="dk1"/>
              </a:buClr>
              <a:buSzPts val="2000"/>
              <a:buChar char="•"/>
              <a:defRPr sz="1500"/>
            </a:lvl8pPr>
            <a:lvl9pPr marL="4114800" lvl="8" indent="-355600" algn="l">
              <a:lnSpc>
                <a:spcPct val="90000"/>
              </a:lnSpc>
              <a:spcBef>
                <a:spcPts val="375"/>
              </a:spcBef>
              <a:spcAft>
                <a:spcPts val="0"/>
              </a:spcAft>
              <a:buClr>
                <a:schemeClr val="dk1"/>
              </a:buClr>
              <a:buSzPts val="2000"/>
              <a:buChar char="•"/>
              <a:defRPr sz="1500"/>
            </a:lvl9pPr>
          </a:lstStyle>
          <a:p>
            <a:endParaRPr/>
          </a:p>
        </p:txBody>
      </p:sp>
      <p:sp>
        <p:nvSpPr>
          <p:cNvPr id="136" name="Google Shape;136;p33"/>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600"/>
              <a:buNone/>
              <a:defRPr sz="1200"/>
            </a:lvl1pPr>
            <a:lvl2pPr marL="914400" lvl="1" indent="-228600" algn="l">
              <a:lnSpc>
                <a:spcPct val="90000"/>
              </a:lnSpc>
              <a:spcBef>
                <a:spcPts val="375"/>
              </a:spcBef>
              <a:spcAft>
                <a:spcPts val="0"/>
              </a:spcAft>
              <a:buClr>
                <a:schemeClr val="dk1"/>
              </a:buClr>
              <a:buSzPts val="1400"/>
              <a:buNone/>
              <a:defRPr sz="1050"/>
            </a:lvl2pPr>
            <a:lvl3pPr marL="1371600" lvl="2" indent="-228600" algn="l">
              <a:lnSpc>
                <a:spcPct val="90000"/>
              </a:lnSpc>
              <a:spcBef>
                <a:spcPts val="375"/>
              </a:spcBef>
              <a:spcAft>
                <a:spcPts val="0"/>
              </a:spcAft>
              <a:buClr>
                <a:schemeClr val="dk1"/>
              </a:buClr>
              <a:buSzPts val="1200"/>
              <a:buNone/>
              <a:defRPr sz="900"/>
            </a:lvl3pPr>
            <a:lvl4pPr marL="1828800" lvl="3" indent="-228600" algn="l">
              <a:lnSpc>
                <a:spcPct val="90000"/>
              </a:lnSpc>
              <a:spcBef>
                <a:spcPts val="375"/>
              </a:spcBef>
              <a:spcAft>
                <a:spcPts val="0"/>
              </a:spcAft>
              <a:buClr>
                <a:schemeClr val="dk1"/>
              </a:buClr>
              <a:buSzPts val="1000"/>
              <a:buNone/>
              <a:defRPr sz="750"/>
            </a:lvl4pPr>
            <a:lvl5pPr marL="2286000" lvl="4" indent="-228600" algn="l">
              <a:lnSpc>
                <a:spcPct val="90000"/>
              </a:lnSpc>
              <a:spcBef>
                <a:spcPts val="375"/>
              </a:spcBef>
              <a:spcAft>
                <a:spcPts val="0"/>
              </a:spcAft>
              <a:buClr>
                <a:schemeClr val="dk1"/>
              </a:buClr>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137" name="Google Shape;137;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8" name="Google Shape;138;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9" name="Google Shape;139;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34"/>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4"/>
          <p:cNvSpPr>
            <a:spLocks noGrp="1"/>
          </p:cNvSpPr>
          <p:nvPr>
            <p:ph type="pic" idx="2"/>
          </p:nvPr>
        </p:nvSpPr>
        <p:spPr>
          <a:xfrm>
            <a:off x="3887391" y="740569"/>
            <a:ext cx="4629150" cy="3655219"/>
          </a:xfrm>
          <a:prstGeom prst="rect">
            <a:avLst/>
          </a:prstGeom>
          <a:noFill/>
          <a:ln>
            <a:noFill/>
          </a:ln>
        </p:spPr>
      </p:sp>
      <p:sp>
        <p:nvSpPr>
          <p:cNvPr id="143" name="Google Shape;143;p34"/>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600"/>
              <a:buNone/>
              <a:defRPr sz="1200"/>
            </a:lvl1pPr>
            <a:lvl2pPr marL="914400" lvl="1" indent="-228600" algn="l">
              <a:lnSpc>
                <a:spcPct val="90000"/>
              </a:lnSpc>
              <a:spcBef>
                <a:spcPts val="375"/>
              </a:spcBef>
              <a:spcAft>
                <a:spcPts val="0"/>
              </a:spcAft>
              <a:buClr>
                <a:schemeClr val="dk1"/>
              </a:buClr>
              <a:buSzPts val="1400"/>
              <a:buNone/>
              <a:defRPr sz="1050"/>
            </a:lvl2pPr>
            <a:lvl3pPr marL="1371600" lvl="2" indent="-228600" algn="l">
              <a:lnSpc>
                <a:spcPct val="90000"/>
              </a:lnSpc>
              <a:spcBef>
                <a:spcPts val="375"/>
              </a:spcBef>
              <a:spcAft>
                <a:spcPts val="0"/>
              </a:spcAft>
              <a:buClr>
                <a:schemeClr val="dk1"/>
              </a:buClr>
              <a:buSzPts val="1200"/>
              <a:buNone/>
              <a:defRPr sz="900"/>
            </a:lvl3pPr>
            <a:lvl4pPr marL="1828800" lvl="3" indent="-228600" algn="l">
              <a:lnSpc>
                <a:spcPct val="90000"/>
              </a:lnSpc>
              <a:spcBef>
                <a:spcPts val="375"/>
              </a:spcBef>
              <a:spcAft>
                <a:spcPts val="0"/>
              </a:spcAft>
              <a:buClr>
                <a:schemeClr val="dk1"/>
              </a:buClr>
              <a:buSzPts val="1000"/>
              <a:buNone/>
              <a:defRPr sz="750"/>
            </a:lvl4pPr>
            <a:lvl5pPr marL="2286000" lvl="4" indent="-228600" algn="l">
              <a:lnSpc>
                <a:spcPct val="90000"/>
              </a:lnSpc>
              <a:spcBef>
                <a:spcPts val="375"/>
              </a:spcBef>
              <a:spcAft>
                <a:spcPts val="0"/>
              </a:spcAft>
              <a:buClr>
                <a:schemeClr val="dk1"/>
              </a:buClr>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144" name="Google Shape;144;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5" name="Google Shape;145;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6" name="Google Shape;146;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3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5"/>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0" name="Google Shape;150;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1" name="Google Shape;151;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2" name="Google Shape;152;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36"/>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6"/>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6" name="Google Shape;15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7" name="Google Shape;15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9"/>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20"/>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20"/>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23"/>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3887391" y="740569"/>
            <a:ext cx="4629150" cy="3655219"/>
          </a:xfrm>
          <a:prstGeom prst="rect">
            <a:avLst/>
          </a:prstGeom>
          <a:noFill/>
          <a:ln>
            <a:noFill/>
          </a:ln>
        </p:spPr>
      </p:sp>
      <p:sp>
        <p:nvSpPr>
          <p:cNvPr id="68" name="Google Shape;68;p24"/>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88" name="Google Shape;88;p1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89" name="Google Shape;89;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mailto:Chris.mullen@edgehill.ac.uk" TargetMode="External"/><Relationship Id="rId4" Type="http://schemas.openxmlformats.org/officeDocument/2006/relationships/hyperlink" Target="mailto:jamie.graney@Liverpool.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https://www.youtube.com/embed/UY75MQte4RU"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4A7D"/>
        </a:solidFill>
        <a:effectLst/>
      </p:bgPr>
    </p:bg>
    <p:spTree>
      <p:nvGrpSpPr>
        <p:cNvPr id="1" name="Shape 162"/>
        <p:cNvGrpSpPr/>
        <p:nvPr/>
      </p:nvGrpSpPr>
      <p:grpSpPr>
        <a:xfrm>
          <a:off x="0" y="0"/>
          <a:ext cx="0" cy="0"/>
          <a:chOff x="0" y="0"/>
          <a:chExt cx="0" cy="0"/>
        </a:xfrm>
      </p:grpSpPr>
      <p:sp>
        <p:nvSpPr>
          <p:cNvPr id="163" name="Google Shape;163;p1"/>
          <p:cNvSpPr txBox="1">
            <a:spLocks noGrp="1"/>
          </p:cNvSpPr>
          <p:nvPr>
            <p:ph type="ctrTitle"/>
          </p:nvPr>
        </p:nvSpPr>
        <p:spPr>
          <a:xfrm>
            <a:off x="1115570" y="3993874"/>
            <a:ext cx="7033348" cy="48950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Helvetica Neue"/>
              <a:buNone/>
            </a:pPr>
            <a:r>
              <a:rPr lang="en-GB" sz="2900" b="1" dirty="0">
                <a:solidFill>
                  <a:schemeClr val="lt1"/>
                </a:solidFill>
                <a:latin typeface="Helvetica Neue"/>
                <a:ea typeface="Helvetica Neue"/>
                <a:cs typeface="Helvetica Neue"/>
                <a:sym typeface="Helvetica Neue"/>
              </a:rPr>
              <a:t>HELOA Mentoring: </a:t>
            </a:r>
            <a:br>
              <a:rPr lang="en-GB" sz="2900" b="1" dirty="0">
                <a:solidFill>
                  <a:schemeClr val="lt1"/>
                </a:solidFill>
                <a:latin typeface="Helvetica Neue"/>
                <a:ea typeface="Helvetica Neue"/>
                <a:cs typeface="Helvetica Neue"/>
                <a:sym typeface="Helvetica Neue"/>
              </a:rPr>
            </a:br>
            <a:r>
              <a:rPr lang="en-GB" sz="2900" b="1" dirty="0">
                <a:solidFill>
                  <a:schemeClr val="lt1"/>
                </a:solidFill>
                <a:latin typeface="Helvetica Neue"/>
                <a:ea typeface="Helvetica Neue"/>
                <a:cs typeface="Helvetica Neue"/>
                <a:sym typeface="Helvetica Neue"/>
              </a:rPr>
              <a:t>How it works and how it can work for you!</a:t>
            </a:r>
            <a:br>
              <a:rPr lang="en-GB" sz="2900" b="1" dirty="0">
                <a:solidFill>
                  <a:schemeClr val="lt1"/>
                </a:solidFill>
                <a:latin typeface="Helvetica Neue"/>
                <a:ea typeface="Helvetica Neue"/>
                <a:cs typeface="Helvetica Neue"/>
                <a:sym typeface="Helvetica Neue"/>
              </a:rPr>
            </a:br>
            <a:br>
              <a:rPr lang="en-GB" sz="2900" b="1" dirty="0">
                <a:solidFill>
                  <a:schemeClr val="lt1"/>
                </a:solidFill>
                <a:latin typeface="Helvetica Neue"/>
                <a:ea typeface="Helvetica Neue"/>
                <a:cs typeface="Helvetica Neue"/>
                <a:sym typeface="Helvetica Neue"/>
              </a:rPr>
            </a:br>
            <a:r>
              <a:rPr lang="en-GB" sz="2000" b="1" dirty="0">
                <a:solidFill>
                  <a:schemeClr val="lt1"/>
                </a:solidFill>
                <a:latin typeface="Helvetica Neue"/>
                <a:ea typeface="Helvetica Neue"/>
                <a:cs typeface="Helvetica Neue"/>
                <a:sym typeface="Helvetica Neue"/>
              </a:rPr>
              <a:t>Jamie Graney </a:t>
            </a:r>
            <a:r>
              <a:rPr lang="en-GB" sz="2000" dirty="0">
                <a:solidFill>
                  <a:schemeClr val="lt1"/>
                </a:solidFill>
                <a:latin typeface="Helvetica Neue"/>
                <a:ea typeface="Helvetica Neue"/>
                <a:cs typeface="Helvetica Neue"/>
                <a:sym typeface="Helvetica Neue"/>
              </a:rPr>
              <a:t>– NW&amp;NI VC (Comms. &amp; Membership); Project Lead</a:t>
            </a:r>
            <a:br>
              <a:rPr lang="en-GB" sz="2000" dirty="0">
                <a:solidFill>
                  <a:schemeClr val="lt1"/>
                </a:solidFill>
                <a:latin typeface="Helvetica Neue"/>
                <a:ea typeface="Helvetica Neue"/>
                <a:cs typeface="Helvetica Neue"/>
                <a:sym typeface="Helvetica Neue"/>
              </a:rPr>
            </a:br>
            <a:r>
              <a:rPr lang="en-GB" sz="2000" b="1" dirty="0">
                <a:solidFill>
                  <a:schemeClr val="lt1"/>
                </a:solidFill>
                <a:latin typeface="Helvetica Neue"/>
                <a:ea typeface="Helvetica Neue"/>
                <a:cs typeface="Helvetica Neue"/>
                <a:sym typeface="Helvetica Neue"/>
              </a:rPr>
              <a:t>Chris Mullen </a:t>
            </a:r>
            <a:r>
              <a:rPr lang="en-GB" sz="2000" dirty="0">
                <a:solidFill>
                  <a:schemeClr val="lt1"/>
                </a:solidFill>
                <a:latin typeface="Helvetica Neue"/>
                <a:ea typeface="Helvetica Neue"/>
                <a:cs typeface="Helvetica Neue"/>
                <a:sym typeface="Helvetica Neue"/>
              </a:rPr>
              <a:t>– NW&amp;NI Group Chair</a:t>
            </a:r>
            <a:endParaRPr sz="2700" dirty="0">
              <a:solidFill>
                <a:schemeClr val="lt1"/>
              </a:solidFill>
              <a:latin typeface="Helvetica Neue"/>
              <a:ea typeface="Helvetica Neue"/>
              <a:cs typeface="Helvetica Neue"/>
              <a:sym typeface="Helvetica Neue"/>
            </a:endParaRPr>
          </a:p>
        </p:txBody>
      </p:sp>
      <p:sp>
        <p:nvSpPr>
          <p:cNvPr id="164" name="Google Shape;164;p1"/>
          <p:cNvSpPr txBox="1"/>
          <p:nvPr/>
        </p:nvSpPr>
        <p:spPr>
          <a:xfrm>
            <a:off x="5963478" y="305944"/>
            <a:ext cx="2641615" cy="63518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1"/>
              </a:buClr>
              <a:buSzPts val="1800"/>
              <a:buFont typeface="Helvetica Neue"/>
              <a:buNone/>
            </a:pPr>
            <a:r>
              <a:rPr lang="en-GB" sz="1800" b="0" i="0" u="none" strike="noStrike" cap="none">
                <a:solidFill>
                  <a:schemeClr val="lt1"/>
                </a:solidFill>
                <a:latin typeface="Helvetica Neue"/>
                <a:ea typeface="Helvetica Neue"/>
                <a:cs typeface="Helvetica Neue"/>
                <a:sym typeface="Helvetica Neue"/>
              </a:rPr>
              <a:t>www.heloa.ac.uk</a:t>
            </a:r>
            <a:endParaRPr/>
          </a:p>
        </p:txBody>
      </p:sp>
      <p:sp>
        <p:nvSpPr>
          <p:cNvPr id="165" name="Google Shape;165;p1"/>
          <p:cNvSpPr txBox="1"/>
          <p:nvPr/>
        </p:nvSpPr>
        <p:spPr>
          <a:xfrm>
            <a:off x="538907" y="4586570"/>
            <a:ext cx="2524272" cy="25207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1000"/>
              <a:buFont typeface="Helvetica Neue"/>
              <a:buNone/>
            </a:pPr>
            <a:r>
              <a:rPr lang="en-GB" sz="1000" b="0" i="0" u="none" strike="noStrike" cap="none">
                <a:solidFill>
                  <a:schemeClr val="lt1"/>
                </a:solidFill>
                <a:latin typeface="Helvetica Neue"/>
                <a:ea typeface="Helvetica Neue"/>
                <a:cs typeface="Helvetica Neue"/>
                <a:sym typeface="Helvetica Neue"/>
              </a:rPr>
              <a:t>Registered charity number 1182953</a:t>
            </a:r>
            <a:endParaRPr/>
          </a:p>
        </p:txBody>
      </p:sp>
      <p:pic>
        <p:nvPicPr>
          <p:cNvPr id="166" name="Google Shape;166;p1" descr="A picture containing drawing&#10;&#10;Description automatically generated"/>
          <p:cNvPicPr preferRelativeResize="0"/>
          <p:nvPr/>
        </p:nvPicPr>
        <p:blipFill rotWithShape="1">
          <a:blip r:embed="rId3">
            <a:alphaModFix/>
          </a:blip>
          <a:srcRect/>
          <a:stretch/>
        </p:blipFill>
        <p:spPr>
          <a:xfrm>
            <a:off x="1801043" y="1030870"/>
            <a:ext cx="5545306" cy="13504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4"/>
          <p:cNvSpPr txBox="1">
            <a:spLocks noGrp="1"/>
          </p:cNvSpPr>
          <p:nvPr>
            <p:ph type="ctrTitle"/>
          </p:nvPr>
        </p:nvSpPr>
        <p:spPr>
          <a:xfrm>
            <a:off x="1164107" y="3845634"/>
            <a:ext cx="6815787" cy="63518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14A7D"/>
              </a:buClr>
              <a:buSzPct val="100000"/>
              <a:buFont typeface="Helvetica Neue"/>
              <a:buNone/>
            </a:pPr>
            <a:r>
              <a:rPr lang="en-GB" sz="6000" b="1" dirty="0">
                <a:solidFill>
                  <a:srgbClr val="014A7D"/>
                </a:solidFill>
                <a:latin typeface="Helvetica Neue"/>
                <a:ea typeface="Helvetica Neue"/>
                <a:cs typeface="Helvetica Neue"/>
                <a:sym typeface="Helvetica Neue"/>
              </a:rPr>
              <a:t>Feedback!</a:t>
            </a:r>
            <a:br>
              <a:rPr lang="en-GB" sz="2400" b="1" dirty="0">
                <a:solidFill>
                  <a:srgbClr val="014A7D"/>
                </a:solidFill>
                <a:latin typeface="Helvetica Neue"/>
                <a:ea typeface="Helvetica Neue"/>
                <a:cs typeface="Helvetica Neue"/>
                <a:sym typeface="Helvetica Neue"/>
              </a:rPr>
            </a:br>
            <a:br>
              <a:rPr lang="en-GB" sz="2400" b="1" dirty="0">
                <a:solidFill>
                  <a:srgbClr val="014A7D"/>
                </a:solidFill>
                <a:latin typeface="Helvetica Neue"/>
                <a:ea typeface="Helvetica Neue"/>
                <a:cs typeface="Helvetica Neue"/>
                <a:sym typeface="Helvetica Neue"/>
              </a:rPr>
            </a:br>
            <a:r>
              <a:rPr lang="en-GB" sz="2400" b="1" dirty="0">
                <a:solidFill>
                  <a:srgbClr val="014A7D"/>
                </a:solidFill>
                <a:latin typeface="Helvetica Neue"/>
                <a:ea typeface="Helvetica Neue"/>
                <a:cs typeface="Helvetica Neue"/>
                <a:sym typeface="Helvetica Neue"/>
              </a:rPr>
              <a:t>Who did you match with whom?</a:t>
            </a:r>
            <a:br>
              <a:rPr lang="en-GB" sz="2400" b="1" dirty="0">
                <a:solidFill>
                  <a:srgbClr val="014A7D"/>
                </a:solidFill>
                <a:latin typeface="Helvetica Neue"/>
                <a:ea typeface="Helvetica Neue"/>
                <a:cs typeface="Helvetica Neue"/>
                <a:sym typeface="Helvetica Neue"/>
              </a:rPr>
            </a:br>
            <a:br>
              <a:rPr lang="en-GB" sz="2400" b="1" dirty="0">
                <a:solidFill>
                  <a:srgbClr val="014A7D"/>
                </a:solidFill>
                <a:latin typeface="Helvetica Neue"/>
                <a:ea typeface="Helvetica Neue"/>
                <a:cs typeface="Helvetica Neue"/>
                <a:sym typeface="Helvetica Neue"/>
              </a:rPr>
            </a:br>
            <a:r>
              <a:rPr lang="en-GB" sz="2400" b="1" dirty="0">
                <a:solidFill>
                  <a:srgbClr val="014A7D"/>
                </a:solidFill>
                <a:latin typeface="Helvetica Neue"/>
                <a:ea typeface="Helvetica Neue"/>
                <a:cs typeface="Helvetica Neue"/>
                <a:sym typeface="Helvetica Neue"/>
              </a:rPr>
              <a:t>Was it difficult matching them up?</a:t>
            </a:r>
            <a:br>
              <a:rPr lang="en-GB" sz="2400" b="1" dirty="0">
                <a:solidFill>
                  <a:srgbClr val="014A7D"/>
                </a:solidFill>
                <a:latin typeface="Helvetica Neue"/>
                <a:ea typeface="Helvetica Neue"/>
                <a:cs typeface="Helvetica Neue"/>
                <a:sym typeface="Helvetica Neue"/>
              </a:rPr>
            </a:br>
            <a:br>
              <a:rPr lang="en-GB" sz="2400" b="1" dirty="0">
                <a:solidFill>
                  <a:srgbClr val="014A7D"/>
                </a:solidFill>
                <a:latin typeface="Helvetica Neue"/>
                <a:ea typeface="Helvetica Neue"/>
                <a:cs typeface="Helvetica Neue"/>
                <a:sym typeface="Helvetica Neue"/>
              </a:rPr>
            </a:br>
            <a:r>
              <a:rPr lang="en-GB" sz="2400" b="1" dirty="0">
                <a:solidFill>
                  <a:srgbClr val="014A7D"/>
                </a:solidFill>
                <a:latin typeface="Helvetica Neue"/>
                <a:ea typeface="Helvetica Neue"/>
                <a:cs typeface="Helvetica Neue"/>
                <a:sym typeface="Helvetica Neue"/>
              </a:rPr>
              <a:t>Do you think this is the best way of matching members?</a:t>
            </a:r>
            <a:endParaRPr sz="6000" dirty="0">
              <a:solidFill>
                <a:srgbClr val="014A7D"/>
              </a:solidFill>
              <a:latin typeface="Helvetica Neue"/>
              <a:ea typeface="Helvetica Neue"/>
              <a:cs typeface="Helvetica Neue"/>
              <a:sym typeface="Helvetica Neue"/>
            </a:endParaRPr>
          </a:p>
        </p:txBody>
      </p:sp>
      <p:sp>
        <p:nvSpPr>
          <p:cNvPr id="194" name="Google Shape;194;p4"/>
          <p:cNvSpPr txBox="1"/>
          <p:nvPr/>
        </p:nvSpPr>
        <p:spPr>
          <a:xfrm>
            <a:off x="6027918" y="305944"/>
            <a:ext cx="2577175" cy="63518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14A7D"/>
              </a:buClr>
              <a:buSzPts val="1800"/>
              <a:buFont typeface="Helvetica Neue"/>
              <a:buNone/>
              <a:tabLst/>
              <a:defRPr/>
            </a:pPr>
            <a:r>
              <a:rPr kumimoji="0" lang="en-GB" sz="1800" b="0" i="0" u="none" strike="noStrike" kern="0" cap="none" spc="0" normalizeH="0" baseline="0" noProof="0">
                <a:ln>
                  <a:noFill/>
                </a:ln>
                <a:solidFill>
                  <a:srgbClr val="014A7D"/>
                </a:solidFill>
                <a:effectLst/>
                <a:uLnTx/>
                <a:uFillTx/>
                <a:latin typeface="Helvetica Neue"/>
                <a:ea typeface="Helvetica Neue"/>
                <a:cs typeface="Helvetica Neue"/>
                <a:sym typeface="Helvetica Neue"/>
              </a:rPr>
              <a:t>www.heloa.ac.uk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4"/>
          <p:cNvSpPr txBox="1"/>
          <p:nvPr/>
        </p:nvSpPr>
        <p:spPr>
          <a:xfrm>
            <a:off x="538907" y="4586570"/>
            <a:ext cx="2524272" cy="25207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14A7D"/>
              </a:buClr>
              <a:buSzPts val="1000"/>
              <a:buFont typeface="Helvetica Neue"/>
              <a:buNone/>
              <a:tabLst/>
              <a:defRPr/>
            </a:pPr>
            <a:r>
              <a:rPr kumimoji="0" lang="en-GB" sz="1000" b="0" i="0" u="none" strike="noStrike" kern="0" cap="none" spc="0" normalizeH="0" baseline="0" noProof="0">
                <a:ln>
                  <a:noFill/>
                </a:ln>
                <a:solidFill>
                  <a:srgbClr val="014A7D"/>
                </a:solidFill>
                <a:effectLst/>
                <a:uLnTx/>
                <a:uFillTx/>
                <a:latin typeface="Helvetica Neue"/>
                <a:ea typeface="Helvetica Neue"/>
                <a:cs typeface="Helvetica Neue"/>
                <a:sym typeface="Helvetica Neue"/>
              </a:rPr>
              <a:t>Registered charity number 1182953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96" name="Google Shape;196;p4" descr="A picture containing drawing&#10;&#10;Description automatically generated"/>
          <p:cNvPicPr preferRelativeResize="0"/>
          <p:nvPr/>
        </p:nvPicPr>
        <p:blipFill rotWithShape="1">
          <a:blip r:embed="rId3">
            <a:alphaModFix/>
          </a:blip>
          <a:srcRect/>
          <a:stretch/>
        </p:blipFill>
        <p:spPr>
          <a:xfrm>
            <a:off x="570372" y="387609"/>
            <a:ext cx="1937593" cy="471849"/>
          </a:xfrm>
          <a:prstGeom prst="rect">
            <a:avLst/>
          </a:prstGeom>
          <a:noFill/>
          <a:ln>
            <a:noFill/>
          </a:ln>
        </p:spPr>
      </p:pic>
      <p:sp>
        <p:nvSpPr>
          <p:cNvPr id="197" name="Google Shape;197;p4"/>
          <p:cNvSpPr/>
          <p:nvPr/>
        </p:nvSpPr>
        <p:spPr>
          <a:xfrm>
            <a:off x="0" y="1168398"/>
            <a:ext cx="9144000" cy="18000"/>
          </a:xfrm>
          <a:prstGeom prst="rect">
            <a:avLst/>
          </a:prstGeom>
          <a:solidFill>
            <a:srgbClr val="014A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14A7D"/>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5808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6"/>
          <p:cNvPicPr preferRelativeResize="0"/>
          <p:nvPr/>
        </p:nvPicPr>
        <p:blipFill rotWithShape="1">
          <a:blip r:embed="rId3">
            <a:alphaModFix/>
          </a:blip>
          <a:srcRect/>
          <a:stretch/>
        </p:blipFill>
        <p:spPr>
          <a:xfrm>
            <a:off x="7175962" y="4485943"/>
            <a:ext cx="1968038" cy="657557"/>
          </a:xfrm>
          <a:prstGeom prst="rect">
            <a:avLst/>
          </a:prstGeom>
          <a:noFill/>
          <a:ln>
            <a:noFill/>
          </a:ln>
        </p:spPr>
      </p:pic>
      <p:sp>
        <p:nvSpPr>
          <p:cNvPr id="214" name="Google Shape;214;p6"/>
          <p:cNvSpPr txBox="1"/>
          <p:nvPr/>
        </p:nvSpPr>
        <p:spPr>
          <a:xfrm>
            <a:off x="1143000" y="152826"/>
            <a:ext cx="6858000" cy="548700"/>
          </a:xfrm>
          <a:prstGeom prst="rect">
            <a:avLst/>
          </a:prstGeom>
          <a:noFill/>
          <a:ln>
            <a:noFill/>
          </a:ln>
        </p:spPr>
        <p:txBody>
          <a:bodyPr spcFirstLastPara="1" wrap="square" lIns="68550" tIns="34275" rIns="68550" bIns="34275" anchor="b"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3300" b="1" i="0" u="none" strike="noStrike" kern="0" cap="none" spc="0" normalizeH="0" baseline="0" noProof="0" dirty="0">
                <a:ln>
                  <a:noFill/>
                </a:ln>
                <a:solidFill>
                  <a:srgbClr val="014A81"/>
                </a:solidFill>
                <a:effectLst/>
                <a:uLnTx/>
                <a:uFillTx/>
                <a:latin typeface="Helvetica Neue" panose="020B0604020202020204" charset="0"/>
                <a:sym typeface="Arial"/>
              </a:rPr>
              <a:t>What</a:t>
            </a:r>
            <a:r>
              <a:rPr kumimoji="0" lang="en-GB" sz="3300" b="0" i="0" u="none" strike="noStrike" kern="0" cap="none" spc="0" normalizeH="0" baseline="0" noProof="0" dirty="0">
                <a:ln>
                  <a:noFill/>
                </a:ln>
                <a:solidFill>
                  <a:srgbClr val="014A81"/>
                </a:solidFill>
                <a:effectLst/>
                <a:uLnTx/>
                <a:uFillTx/>
                <a:latin typeface="Helvetica Neue" panose="020B0604020202020204" charset="0"/>
                <a:sym typeface="Arial"/>
              </a:rPr>
              <a:t> are the responsibilities?</a:t>
            </a:r>
            <a:endParaRPr kumimoji="0" sz="3300" b="0" i="0" u="none" strike="noStrike" kern="0" cap="none" spc="0" normalizeH="0" baseline="0" noProof="0" dirty="0">
              <a:ln>
                <a:noFill/>
              </a:ln>
              <a:solidFill>
                <a:srgbClr val="014A81"/>
              </a:solidFill>
              <a:effectLst/>
              <a:uLnTx/>
              <a:uFillTx/>
              <a:latin typeface="Helvetica Neue" panose="020B0604020202020204" charset="0"/>
              <a:sym typeface="Arial"/>
            </a:endParaRPr>
          </a:p>
        </p:txBody>
      </p:sp>
      <p:sp>
        <p:nvSpPr>
          <p:cNvPr id="216" name="Google Shape;216;p6"/>
          <p:cNvSpPr txBox="1"/>
          <p:nvPr/>
        </p:nvSpPr>
        <p:spPr>
          <a:xfrm>
            <a:off x="181657" y="4328784"/>
            <a:ext cx="6858000" cy="729450"/>
          </a:xfrm>
          <a:prstGeom prst="rect">
            <a:avLst/>
          </a:prstGeom>
          <a:noFill/>
          <a:ln>
            <a:noFill/>
          </a:ln>
        </p:spPr>
        <p:txBody>
          <a:bodyPr spcFirstLastPara="1" wrap="square" lIns="68550" tIns="34275" rIns="68550" bIns="34275" anchor="b"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br>
              <a:rPr kumimoji="0" lang="en-GB" sz="788" b="1" i="0" u="none" strike="noStrike" kern="0" cap="none" spc="0" normalizeH="0" baseline="0" noProof="0" dirty="0">
                <a:ln>
                  <a:noFill/>
                </a:ln>
                <a:solidFill>
                  <a:srgbClr val="014A7D"/>
                </a:solidFill>
                <a:effectLst/>
                <a:uLnTx/>
                <a:uFillTx/>
                <a:latin typeface="Helvetica Neue" panose="020B0604020202020204" charset="0"/>
                <a:sym typeface="Arial"/>
              </a:rPr>
            </a:br>
            <a:br>
              <a:rPr kumimoji="0" lang="en-GB" sz="1350" b="1" i="0" u="none" strike="noStrike" kern="0" cap="none" spc="0" normalizeH="0" baseline="0" noProof="0" dirty="0">
                <a:ln>
                  <a:noFill/>
                </a:ln>
                <a:solidFill>
                  <a:srgbClr val="014A7D"/>
                </a:solidFill>
                <a:effectLst/>
                <a:uLnTx/>
                <a:uFillTx/>
                <a:latin typeface="Helvetica Neue" panose="020B0604020202020204" charset="0"/>
                <a:sym typeface="Arial"/>
              </a:rPr>
            </a:br>
            <a:r>
              <a:rPr kumimoji="0" lang="en-GB" sz="1800" b="1" i="0" u="none" strike="noStrike" kern="0" cap="none" spc="0" normalizeH="0" baseline="0" noProof="0" dirty="0">
                <a:ln>
                  <a:noFill/>
                </a:ln>
                <a:solidFill>
                  <a:srgbClr val="014A7D"/>
                </a:solidFill>
                <a:effectLst/>
                <a:uLnTx/>
                <a:uFillTx/>
                <a:latin typeface="Helvetica Neue" panose="020B0604020202020204" charset="0"/>
                <a:sym typeface="Arial"/>
              </a:rPr>
              <a:t>Time – Commitment  – Professionalism – Respect - Trust</a:t>
            </a:r>
            <a:br>
              <a:rPr kumimoji="0" lang="en-GB" sz="825" b="1" i="0" u="none" strike="noStrike" kern="0" cap="none" spc="0" normalizeH="0" baseline="0" noProof="0" dirty="0">
                <a:ln>
                  <a:noFill/>
                </a:ln>
                <a:solidFill>
                  <a:srgbClr val="014A7D"/>
                </a:solidFill>
                <a:effectLst/>
                <a:uLnTx/>
                <a:uFillTx/>
                <a:latin typeface="Helvetica Neue" panose="020B0604020202020204" charset="0"/>
                <a:sym typeface="Arial"/>
              </a:rPr>
            </a:br>
            <a:endParaRPr kumimoji="0" sz="825" b="1" i="0" u="none" strike="noStrike" kern="0" cap="none" spc="0" normalizeH="0" baseline="0" noProof="0" dirty="0">
              <a:ln>
                <a:noFill/>
              </a:ln>
              <a:solidFill>
                <a:srgbClr val="014A7D"/>
              </a:solidFill>
              <a:effectLst/>
              <a:uLnTx/>
              <a:uFillTx/>
              <a:latin typeface="Helvetica Neue" panose="020B0604020202020204" charset="0"/>
              <a:sym typeface="Arial"/>
            </a:endParaRPr>
          </a:p>
        </p:txBody>
      </p:sp>
      <p:sp>
        <p:nvSpPr>
          <p:cNvPr id="2" name="Rectangle 1">
            <a:extLst>
              <a:ext uri="{FF2B5EF4-FFF2-40B4-BE49-F238E27FC236}">
                <a16:creationId xmlns:a16="http://schemas.microsoft.com/office/drawing/2014/main" id="{169A2E41-22EE-4949-A499-2BC75FD60652}"/>
              </a:ext>
            </a:extLst>
          </p:cNvPr>
          <p:cNvSpPr/>
          <p:nvPr/>
        </p:nvSpPr>
        <p:spPr>
          <a:xfrm>
            <a:off x="369794" y="909756"/>
            <a:ext cx="3529853" cy="338554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rPr>
              <a:t>Being a Mentor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Helping mentees to </a:t>
            </a:r>
            <a:r>
              <a:rPr kumimoji="0" lang="en-GB" sz="1400"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find their own solutions</a:t>
            </a:r>
            <a:b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b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A </a:t>
            </a:r>
            <a:r>
              <a:rPr kumimoji="0" lang="en-GB" sz="1400"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strong desire </a:t>
            </a:r>
            <a: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to develop others</a:t>
            </a:r>
            <a:b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b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A </a:t>
            </a:r>
            <a:r>
              <a:rPr kumimoji="0" lang="en-GB" sz="1400"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good understanding </a:t>
            </a:r>
            <a: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of your sector and role</a:t>
            </a:r>
            <a:b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b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r>
              <a:rPr kumimoji="0" lang="en-GB" sz="1400"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Set initial structure </a:t>
            </a:r>
            <a: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to meetings</a:t>
            </a:r>
            <a:b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b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Demonstrate </a:t>
            </a:r>
            <a:r>
              <a:rPr kumimoji="0" lang="en-GB" sz="1400"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good practice</a:t>
            </a:r>
            <a:b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br>
              <a:rPr kumimoji="0" lang="en-GB" sz="1400"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r>
              <a:rPr kumimoji="0" lang="en-GB" sz="1400"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Regular communication</a:t>
            </a:r>
            <a:endParaRPr kumimoji="0" lang="en-GB" sz="1400" b="1" i="0" u="none" strike="noStrike" kern="0" cap="none" spc="0" normalizeH="0" baseline="0" noProof="0" dirty="0">
              <a:ln>
                <a:noFill/>
              </a:ln>
              <a:solidFill>
                <a:srgbClr val="000000"/>
              </a:solidFill>
              <a:effectLst/>
              <a:uLnTx/>
              <a:uFillTx/>
              <a:latin typeface="Helvetica Neue" panose="020B0604020202020204" charset="0"/>
              <a:sym typeface="Arial"/>
            </a:endParaRPr>
          </a:p>
        </p:txBody>
      </p:sp>
      <p:sp>
        <p:nvSpPr>
          <p:cNvPr id="3" name="Rectangle 2">
            <a:extLst>
              <a:ext uri="{FF2B5EF4-FFF2-40B4-BE49-F238E27FC236}">
                <a16:creationId xmlns:a16="http://schemas.microsoft.com/office/drawing/2014/main" id="{D737EC34-56FD-4426-AD7A-D1BEC3B7A36C}"/>
              </a:ext>
            </a:extLst>
          </p:cNvPr>
          <p:cNvSpPr/>
          <p:nvPr/>
        </p:nvSpPr>
        <p:spPr>
          <a:xfrm>
            <a:off x="4897844" y="909756"/>
            <a:ext cx="3581685" cy="3385542"/>
          </a:xfrm>
          <a:prstGeom prst="rect">
            <a:avLst/>
          </a:prstGeom>
        </p:spPr>
        <p:txBody>
          <a:bodyPr wrap="square">
            <a:spAutoFit/>
          </a:bodyPr>
          <a:lstStyle/>
          <a:p>
            <a:pPr lvl="3">
              <a:defRPr/>
            </a:pPr>
            <a:r>
              <a:rPr kumimoji="0" lang="en-GB" sz="1800"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Being a Mentee</a:t>
            </a:r>
            <a:b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b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Consider </a:t>
            </a:r>
            <a:r>
              <a:rPr kumimoji="0" lang="en-GB"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what you want </a:t>
            </a:r>
            <a: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from mentoring</a:t>
            </a:r>
            <a:b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b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What </a:t>
            </a:r>
            <a:r>
              <a:rPr kumimoji="0" lang="en-GB"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do you need to develop </a:t>
            </a:r>
            <a: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or learn</a:t>
            </a:r>
            <a:b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b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Be </a:t>
            </a:r>
            <a:r>
              <a:rPr kumimoji="0" lang="en-GB"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open and honest </a:t>
            </a:r>
            <a: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about your involvement</a:t>
            </a:r>
            <a:b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b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Utilise this </a:t>
            </a:r>
            <a:r>
              <a:rPr kumimoji="0" lang="en-GB"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as part of your PDRs / Reviews</a:t>
            </a:r>
            <a:b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b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Consider </a:t>
            </a:r>
            <a:r>
              <a:rPr kumimoji="0" lang="en-GB"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who may be a good mentor </a:t>
            </a:r>
            <a:b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b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br>
            <a:r>
              <a:rPr kumimoji="0" lang="en-GB" b="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Think about </a:t>
            </a:r>
            <a:r>
              <a:rPr kumimoji="0" lang="en-GB"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Helvetica Neue"/>
              </a:rPr>
              <a:t>how long you want it to last</a:t>
            </a:r>
            <a:br>
              <a:rPr kumimoji="0" lang="en-GB" sz="1200" b="0" i="0" u="none" strike="noStrike" kern="0" cap="none" spc="0" normalizeH="0" baseline="0" noProof="0" dirty="0">
                <a:ln>
                  <a:noFill/>
                </a:ln>
                <a:solidFill>
                  <a:srgbClr val="014A7D"/>
                </a:solidFill>
                <a:effectLst/>
                <a:uLnTx/>
                <a:uFillTx/>
                <a:latin typeface="Helvetica Neue" panose="020B0604020202020204" charset="0"/>
                <a:ea typeface="Helvetica Neue"/>
                <a:cs typeface="Helvetica Neue"/>
                <a:sym typeface="Helvetica Neue"/>
              </a:rPr>
            </a:br>
            <a:endParaRPr kumimoji="0" lang="en-GB" b="0" i="0" u="none" strike="noStrike" kern="0" cap="none" spc="0" normalizeH="0" baseline="0" noProof="0" dirty="0">
              <a:ln>
                <a:noFill/>
              </a:ln>
              <a:solidFill>
                <a:srgbClr val="000000"/>
              </a:solidFill>
              <a:effectLst/>
              <a:uLnTx/>
              <a:uFillTx/>
              <a:latin typeface="Helvetica Neue" panose="020B060402020202020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4"/>
          <p:cNvSpPr txBox="1">
            <a:spLocks noGrp="1"/>
          </p:cNvSpPr>
          <p:nvPr>
            <p:ph type="ctrTitle"/>
          </p:nvPr>
        </p:nvSpPr>
        <p:spPr>
          <a:xfrm>
            <a:off x="1164107" y="3358937"/>
            <a:ext cx="6815787" cy="63518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14A7D"/>
              </a:buClr>
              <a:buSzPct val="100000"/>
              <a:buFont typeface="Helvetica Neue"/>
              <a:buNone/>
            </a:pPr>
            <a:r>
              <a:rPr lang="en-GB" sz="6000" b="1" dirty="0">
                <a:solidFill>
                  <a:srgbClr val="014A7D"/>
                </a:solidFill>
                <a:latin typeface="Helvetica Neue"/>
                <a:ea typeface="Helvetica Neue"/>
                <a:cs typeface="Helvetica Neue"/>
                <a:sym typeface="Helvetica Neue"/>
              </a:rPr>
              <a:t>Activity!</a:t>
            </a:r>
            <a:br>
              <a:rPr lang="en-GB" sz="6000" b="1" dirty="0">
                <a:solidFill>
                  <a:srgbClr val="014A7D"/>
                </a:solidFill>
                <a:latin typeface="Helvetica Neue"/>
                <a:ea typeface="Helvetica Neue"/>
                <a:cs typeface="Helvetica Neue"/>
                <a:sym typeface="Helvetica Neue"/>
              </a:rPr>
            </a:br>
            <a:r>
              <a:rPr lang="en-GB" sz="2400" b="1" dirty="0">
                <a:solidFill>
                  <a:schemeClr val="bg1"/>
                </a:solidFill>
                <a:latin typeface="Helvetica Neue"/>
                <a:ea typeface="Helvetica Neue"/>
                <a:cs typeface="Helvetica Neue"/>
                <a:sym typeface="Helvetica Neue"/>
              </a:rPr>
              <a:t>h</a:t>
            </a:r>
            <a:br>
              <a:rPr lang="en-GB" sz="6000" b="1" dirty="0">
                <a:solidFill>
                  <a:srgbClr val="014A7D"/>
                </a:solidFill>
                <a:latin typeface="Helvetica Neue"/>
                <a:ea typeface="Helvetica Neue"/>
                <a:cs typeface="Helvetica Neue"/>
                <a:sym typeface="Helvetica Neue"/>
              </a:rPr>
            </a:br>
            <a:r>
              <a:rPr lang="en-GB" sz="6000" b="1" dirty="0">
                <a:solidFill>
                  <a:srgbClr val="014A7D"/>
                </a:solidFill>
                <a:latin typeface="Helvetica Neue"/>
                <a:ea typeface="Helvetica Neue"/>
                <a:cs typeface="Helvetica Neue"/>
                <a:sym typeface="Helvetica Neue"/>
              </a:rPr>
              <a:t>Give it a go!</a:t>
            </a:r>
            <a:endParaRPr sz="6000" dirty="0">
              <a:solidFill>
                <a:srgbClr val="014A7D"/>
              </a:solidFill>
              <a:latin typeface="Helvetica Neue"/>
              <a:ea typeface="Helvetica Neue"/>
              <a:cs typeface="Helvetica Neue"/>
              <a:sym typeface="Helvetica Neue"/>
            </a:endParaRPr>
          </a:p>
        </p:txBody>
      </p:sp>
      <p:sp>
        <p:nvSpPr>
          <p:cNvPr id="194" name="Google Shape;194;p4"/>
          <p:cNvSpPr txBox="1"/>
          <p:nvPr/>
        </p:nvSpPr>
        <p:spPr>
          <a:xfrm>
            <a:off x="6027918" y="305944"/>
            <a:ext cx="2577175" cy="63518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14A7D"/>
              </a:buClr>
              <a:buSzPts val="1800"/>
              <a:buFont typeface="Helvetica Neue"/>
              <a:buNone/>
              <a:tabLst/>
              <a:defRPr/>
            </a:pPr>
            <a:r>
              <a:rPr kumimoji="0" lang="en-GB" sz="1800" b="0" i="0" u="none" strike="noStrike" kern="0" cap="none" spc="0" normalizeH="0" baseline="0" noProof="0">
                <a:ln>
                  <a:noFill/>
                </a:ln>
                <a:solidFill>
                  <a:srgbClr val="014A7D"/>
                </a:solidFill>
                <a:effectLst/>
                <a:uLnTx/>
                <a:uFillTx/>
                <a:latin typeface="Helvetica Neue"/>
                <a:ea typeface="Helvetica Neue"/>
                <a:cs typeface="Helvetica Neue"/>
                <a:sym typeface="Helvetica Neue"/>
              </a:rPr>
              <a:t>www.heloa.ac.uk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4"/>
          <p:cNvSpPr txBox="1"/>
          <p:nvPr/>
        </p:nvSpPr>
        <p:spPr>
          <a:xfrm>
            <a:off x="538907" y="4586570"/>
            <a:ext cx="2524272" cy="25207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14A7D"/>
              </a:buClr>
              <a:buSzPts val="1000"/>
              <a:buFont typeface="Helvetica Neue"/>
              <a:buNone/>
              <a:tabLst/>
              <a:defRPr/>
            </a:pPr>
            <a:r>
              <a:rPr kumimoji="0" lang="en-GB" sz="1000" b="0" i="0" u="none" strike="noStrike" kern="0" cap="none" spc="0" normalizeH="0" baseline="0" noProof="0">
                <a:ln>
                  <a:noFill/>
                </a:ln>
                <a:solidFill>
                  <a:srgbClr val="014A7D"/>
                </a:solidFill>
                <a:effectLst/>
                <a:uLnTx/>
                <a:uFillTx/>
                <a:latin typeface="Helvetica Neue"/>
                <a:ea typeface="Helvetica Neue"/>
                <a:cs typeface="Helvetica Neue"/>
                <a:sym typeface="Helvetica Neue"/>
              </a:rPr>
              <a:t>Registered charity number 1182953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96" name="Google Shape;196;p4" descr="A picture containing drawing&#10;&#10;Description automatically generated"/>
          <p:cNvPicPr preferRelativeResize="0"/>
          <p:nvPr/>
        </p:nvPicPr>
        <p:blipFill rotWithShape="1">
          <a:blip r:embed="rId3">
            <a:alphaModFix/>
          </a:blip>
          <a:srcRect/>
          <a:stretch/>
        </p:blipFill>
        <p:spPr>
          <a:xfrm>
            <a:off x="570372" y="387609"/>
            <a:ext cx="1937593" cy="471849"/>
          </a:xfrm>
          <a:prstGeom prst="rect">
            <a:avLst/>
          </a:prstGeom>
          <a:noFill/>
          <a:ln>
            <a:noFill/>
          </a:ln>
        </p:spPr>
      </p:pic>
      <p:sp>
        <p:nvSpPr>
          <p:cNvPr id="197" name="Google Shape;197;p4"/>
          <p:cNvSpPr/>
          <p:nvPr/>
        </p:nvSpPr>
        <p:spPr>
          <a:xfrm>
            <a:off x="0" y="1168398"/>
            <a:ext cx="9144000" cy="18000"/>
          </a:xfrm>
          <a:prstGeom prst="rect">
            <a:avLst/>
          </a:prstGeom>
          <a:solidFill>
            <a:srgbClr val="014A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14A7D"/>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9860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6"/>
          <p:cNvPicPr preferRelativeResize="0"/>
          <p:nvPr/>
        </p:nvPicPr>
        <p:blipFill rotWithShape="1">
          <a:blip r:embed="rId3">
            <a:alphaModFix/>
          </a:blip>
          <a:srcRect/>
          <a:stretch/>
        </p:blipFill>
        <p:spPr>
          <a:xfrm>
            <a:off x="7175962" y="4485943"/>
            <a:ext cx="1968038" cy="657557"/>
          </a:xfrm>
          <a:prstGeom prst="rect">
            <a:avLst/>
          </a:prstGeom>
          <a:noFill/>
          <a:ln>
            <a:noFill/>
          </a:ln>
        </p:spPr>
      </p:pic>
      <p:sp>
        <p:nvSpPr>
          <p:cNvPr id="214" name="Google Shape;214;p6"/>
          <p:cNvSpPr txBox="1"/>
          <p:nvPr/>
        </p:nvSpPr>
        <p:spPr>
          <a:xfrm>
            <a:off x="1143000" y="319476"/>
            <a:ext cx="6858000" cy="548700"/>
          </a:xfrm>
          <a:prstGeom prst="rect">
            <a:avLst/>
          </a:prstGeom>
          <a:noFill/>
          <a:ln>
            <a:noFill/>
          </a:ln>
        </p:spPr>
        <p:txBody>
          <a:bodyPr spcFirstLastPara="1" wrap="square" lIns="68550" tIns="34275" rIns="68550" bIns="34275" anchor="b"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3300" b="1" i="0" u="none" strike="noStrike" kern="0" cap="none" spc="0" normalizeH="0" baseline="0" noProof="0" dirty="0">
                <a:ln>
                  <a:noFill/>
                </a:ln>
                <a:solidFill>
                  <a:srgbClr val="014A81"/>
                </a:solidFill>
                <a:effectLst/>
                <a:uLnTx/>
                <a:uFillTx/>
                <a:latin typeface="Helvetica Neue" panose="020B0604020202020204" charset="0"/>
                <a:sym typeface="Arial"/>
              </a:rPr>
              <a:t>Mentoring activity: </a:t>
            </a:r>
            <a:r>
              <a:rPr lang="en-GB" sz="3300" b="1" dirty="0">
                <a:solidFill>
                  <a:srgbClr val="014A81"/>
                </a:solidFill>
                <a:latin typeface="Helvetica Neue" panose="020B0604020202020204" charset="0"/>
              </a:rPr>
              <a:t>give it</a:t>
            </a:r>
            <a:r>
              <a:rPr kumimoji="0" lang="en-GB" sz="3300" b="1" i="0" u="none" strike="noStrike" kern="0" cap="none" spc="0" normalizeH="0" baseline="0" noProof="0" dirty="0">
                <a:ln>
                  <a:noFill/>
                </a:ln>
                <a:solidFill>
                  <a:srgbClr val="014A81"/>
                </a:solidFill>
                <a:effectLst/>
                <a:uLnTx/>
                <a:uFillTx/>
                <a:latin typeface="Helvetica Neue" panose="020B0604020202020204" charset="0"/>
                <a:sym typeface="Arial"/>
              </a:rPr>
              <a:t> a go!</a:t>
            </a:r>
            <a:endParaRPr kumimoji="0" sz="3300" b="1" i="0" u="none" strike="noStrike" kern="0" cap="none" spc="0" normalizeH="0" baseline="0" noProof="0" dirty="0">
              <a:ln>
                <a:noFill/>
              </a:ln>
              <a:solidFill>
                <a:srgbClr val="014A81"/>
              </a:solidFill>
              <a:effectLst/>
              <a:uLnTx/>
              <a:uFillTx/>
              <a:latin typeface="Helvetica Neue" panose="020B0604020202020204" charset="0"/>
              <a:sym typeface="Arial"/>
            </a:endParaRPr>
          </a:p>
        </p:txBody>
      </p:sp>
      <p:sp>
        <p:nvSpPr>
          <p:cNvPr id="216" name="Google Shape;216;p6"/>
          <p:cNvSpPr txBox="1"/>
          <p:nvPr/>
        </p:nvSpPr>
        <p:spPr>
          <a:xfrm>
            <a:off x="317962" y="4261224"/>
            <a:ext cx="6858000" cy="729450"/>
          </a:xfrm>
          <a:prstGeom prst="rect">
            <a:avLst/>
          </a:prstGeom>
          <a:noFill/>
          <a:ln>
            <a:noFill/>
          </a:ln>
        </p:spPr>
        <p:txBody>
          <a:bodyPr spcFirstLastPara="1" wrap="square" lIns="68550" tIns="34275" rIns="68550" bIns="34275" anchor="b"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br>
              <a:rPr kumimoji="0" lang="en-GB" sz="788" b="1" i="0" u="none" strike="noStrike" kern="0" cap="none" spc="0" normalizeH="0" baseline="0" noProof="0" dirty="0">
                <a:ln>
                  <a:noFill/>
                </a:ln>
                <a:solidFill>
                  <a:srgbClr val="014A7D"/>
                </a:solidFill>
                <a:effectLst/>
                <a:uLnTx/>
                <a:uFillTx/>
                <a:latin typeface="Arial"/>
                <a:ea typeface="Arial"/>
                <a:cs typeface="Arial"/>
                <a:sym typeface="Arial"/>
              </a:rPr>
            </a:br>
            <a:br>
              <a:rPr kumimoji="0" lang="en-GB" sz="1350" b="1" i="0" u="none" strike="noStrike" kern="0" cap="none" spc="0" normalizeH="0" baseline="0" noProof="0" dirty="0">
                <a:ln>
                  <a:noFill/>
                </a:ln>
                <a:solidFill>
                  <a:srgbClr val="014A7D"/>
                </a:solidFill>
                <a:effectLst/>
                <a:uLnTx/>
                <a:uFillTx/>
                <a:latin typeface="Arial"/>
                <a:ea typeface="Arial"/>
                <a:cs typeface="Arial"/>
                <a:sym typeface="Arial"/>
              </a:rPr>
            </a:br>
            <a:r>
              <a:rPr kumimoji="0" lang="en-GB" sz="1800" b="1" i="0" u="none" strike="noStrike" kern="0" cap="none" spc="0" normalizeH="0" baseline="0" noProof="0" dirty="0">
                <a:ln>
                  <a:noFill/>
                </a:ln>
                <a:solidFill>
                  <a:srgbClr val="014A7D"/>
                </a:solidFill>
                <a:effectLst/>
                <a:uLnTx/>
                <a:uFillTx/>
                <a:latin typeface="Arial"/>
                <a:ea typeface="Arial"/>
                <a:cs typeface="Arial"/>
                <a:sym typeface="Arial"/>
              </a:rPr>
              <a:t>Time – Commitment  – Professionalism – Respect - Trust</a:t>
            </a:r>
            <a:br>
              <a:rPr kumimoji="0" lang="en-GB" sz="825" b="1" i="0" u="none" strike="noStrike" kern="0" cap="none" spc="0" normalizeH="0" baseline="0" noProof="0" dirty="0">
                <a:ln>
                  <a:noFill/>
                </a:ln>
                <a:solidFill>
                  <a:srgbClr val="014A7D"/>
                </a:solidFill>
                <a:effectLst/>
                <a:uLnTx/>
                <a:uFillTx/>
                <a:latin typeface="Arial"/>
                <a:ea typeface="Arial"/>
                <a:cs typeface="Arial"/>
                <a:sym typeface="Arial"/>
              </a:rPr>
            </a:br>
            <a:endParaRPr kumimoji="0" sz="825" b="1" i="0" u="none" strike="noStrike" kern="0" cap="none" spc="0" normalizeH="0" baseline="0" noProof="0" dirty="0">
              <a:ln>
                <a:noFill/>
              </a:ln>
              <a:solidFill>
                <a:srgbClr val="014A7D"/>
              </a:solidFill>
              <a:effectLst/>
              <a:uLnTx/>
              <a:uFillTx/>
              <a:latin typeface="Arial"/>
              <a:ea typeface="Arial"/>
              <a:cs typeface="Arial"/>
              <a:sym typeface="Arial"/>
            </a:endParaRPr>
          </a:p>
        </p:txBody>
      </p:sp>
      <p:sp>
        <p:nvSpPr>
          <p:cNvPr id="2" name="Rectangle 1">
            <a:extLst>
              <a:ext uri="{FF2B5EF4-FFF2-40B4-BE49-F238E27FC236}">
                <a16:creationId xmlns:a16="http://schemas.microsoft.com/office/drawing/2014/main" id="{169A2E41-22EE-4949-A499-2BC75FD60652}"/>
              </a:ext>
            </a:extLst>
          </p:cNvPr>
          <p:cNvSpPr/>
          <p:nvPr/>
        </p:nvSpPr>
        <p:spPr>
          <a:xfrm>
            <a:off x="614342" y="1034825"/>
            <a:ext cx="6674473" cy="33239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rPr>
              <a:t>In pairs, both have a go at </a:t>
            </a:r>
            <a:r>
              <a:rPr kumimoji="0" lang="en-GB"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rPr>
              <a:t>practising being a mentor and a mentee</a:t>
            </a:r>
            <a:r>
              <a:rPr kumimoji="0" lang="en-GB"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rPr>
              <a:t> (mentee leads)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rPr>
              <a:t>Imagine it’s your first session and you are discussing: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rPr>
              <a:t>What you both want to get from the relationship?</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rPr>
              <a:t>What do you need to learn or develop?</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rPr>
              <a:t>What your future aims or aspirations are?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rPr>
              <a:t>How long do you want it last?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rPr>
              <a:t>How will your structure your meetings?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rPr>
              <a:t>How frequently will you have your meetings and where will you have them?</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endParaRPr>
          </a:p>
          <a:p>
            <a:pPr marR="0" lvl="0" algn="ctr" defTabSz="914400" rtl="0" eaLnBrk="1" fontAlgn="auto" latinLnBrk="0" hangingPunct="1">
              <a:lnSpc>
                <a:spcPct val="100000"/>
              </a:lnSpc>
              <a:spcBef>
                <a:spcPts val="0"/>
              </a:spcBef>
              <a:spcAft>
                <a:spcPts val="0"/>
              </a:spcAft>
              <a:buClr>
                <a:srgbClr val="000000"/>
              </a:buClr>
              <a:buSzTx/>
              <a:tabLst/>
              <a:defRPr/>
            </a:pPr>
            <a:r>
              <a:rPr kumimoji="0" lang="en-GB" sz="2800"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rPr>
              <a:t>Remember your responsibilities!</a:t>
            </a:r>
            <a:endParaRPr kumimoji="0" lang="en-GB" sz="1100" b="1"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endParaRPr>
          </a:p>
          <a:p>
            <a:pPr marR="0" lvl="0" algn="ctr" defTabSz="914400" rtl="0" eaLnBrk="1" fontAlgn="auto" latinLnBrk="0" hangingPunct="1">
              <a:lnSpc>
                <a:spcPct val="100000"/>
              </a:lnSpc>
              <a:spcBef>
                <a:spcPts val="0"/>
              </a:spcBef>
              <a:spcAft>
                <a:spcPts val="0"/>
              </a:spcAft>
              <a:buClr>
                <a:srgbClr val="000000"/>
              </a:buClr>
              <a:buSzTx/>
              <a:tabLst/>
              <a:defRPr/>
            </a:pPr>
            <a:r>
              <a:rPr lang="en-GB" dirty="0">
                <a:solidFill>
                  <a:srgbClr val="014A7D"/>
                </a:solidFill>
                <a:latin typeface="Helvetica Neue" panose="020B0604020202020204" charset="0"/>
                <a:ea typeface="Microsoft Sans Serif" panose="020B0604020202020204" pitchFamily="34" charset="0"/>
                <a:cs typeface="Microsoft Sans Serif" panose="020B0604020202020204" pitchFamily="34" charset="0"/>
              </a:rPr>
              <a:t>(See page one of your sheet if you need hints!)</a:t>
            </a:r>
            <a:endParaRPr kumimoji="0" lang="en-GB" sz="3600" i="0" u="none" strike="noStrike" kern="0" cap="none" spc="0" normalizeH="0" baseline="0" noProof="0" dirty="0">
              <a:ln>
                <a:noFill/>
              </a:ln>
              <a:solidFill>
                <a:srgbClr val="014A7D"/>
              </a:solidFill>
              <a:effectLst/>
              <a:uLnTx/>
              <a:uFillTx/>
              <a:latin typeface="Helvetica Neue" panose="020B0604020202020204" charset="0"/>
              <a:ea typeface="Microsoft Sans Serif" panose="020B0604020202020204" pitchFamily="34" charset="0"/>
              <a:cs typeface="Microsoft Sans Serif" panose="020B0604020202020204" pitchFamily="34" charset="0"/>
              <a:sym typeface="Arial"/>
            </a:endParaRPr>
          </a:p>
        </p:txBody>
      </p:sp>
      <p:pic>
        <p:nvPicPr>
          <p:cNvPr id="3" name="Picture 2">
            <a:extLst>
              <a:ext uri="{FF2B5EF4-FFF2-40B4-BE49-F238E27FC236}">
                <a16:creationId xmlns:a16="http://schemas.microsoft.com/office/drawing/2014/main" id="{D0499056-E366-4623-B375-6F12975E12B5}"/>
              </a:ext>
            </a:extLst>
          </p:cNvPr>
          <p:cNvPicPr>
            <a:picLocks noChangeAspect="1"/>
          </p:cNvPicPr>
          <p:nvPr/>
        </p:nvPicPr>
        <p:blipFill>
          <a:blip r:embed="rId4"/>
          <a:stretch>
            <a:fillRect/>
          </a:stretch>
        </p:blipFill>
        <p:spPr>
          <a:xfrm>
            <a:off x="6239132" y="1444784"/>
            <a:ext cx="2692126" cy="1419485"/>
          </a:xfrm>
          <a:prstGeom prst="rect">
            <a:avLst/>
          </a:prstGeom>
        </p:spPr>
      </p:pic>
    </p:spTree>
    <p:extLst>
      <p:ext uri="{BB962C8B-B14F-4D97-AF65-F5344CB8AC3E}">
        <p14:creationId xmlns:p14="http://schemas.microsoft.com/office/powerpoint/2010/main" val="365117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4"/>
          <p:cNvSpPr txBox="1">
            <a:spLocks noGrp="1"/>
          </p:cNvSpPr>
          <p:nvPr>
            <p:ph type="ctrTitle"/>
          </p:nvPr>
        </p:nvSpPr>
        <p:spPr>
          <a:xfrm>
            <a:off x="1164106" y="3782814"/>
            <a:ext cx="6815787" cy="63518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14A7D"/>
              </a:buClr>
              <a:buSzPct val="100000"/>
              <a:buFont typeface="Helvetica Neue"/>
              <a:buNone/>
            </a:pPr>
            <a:r>
              <a:rPr lang="en-GB" sz="6000" b="1" dirty="0">
                <a:solidFill>
                  <a:srgbClr val="014A7D"/>
                </a:solidFill>
                <a:latin typeface="Helvetica Neue"/>
                <a:ea typeface="Helvetica Neue"/>
                <a:cs typeface="Helvetica Neue"/>
                <a:sym typeface="Helvetica Neue"/>
              </a:rPr>
              <a:t>Feedback!</a:t>
            </a:r>
            <a:br>
              <a:rPr lang="en-GB" sz="6000" b="1" dirty="0">
                <a:solidFill>
                  <a:srgbClr val="014A7D"/>
                </a:solidFill>
                <a:latin typeface="Helvetica Neue"/>
                <a:ea typeface="Helvetica Neue"/>
                <a:cs typeface="Helvetica Neue"/>
                <a:sym typeface="Helvetica Neue"/>
              </a:rPr>
            </a:br>
            <a:br>
              <a:rPr lang="en-GB" sz="2400" b="1" dirty="0">
                <a:solidFill>
                  <a:srgbClr val="014A7D"/>
                </a:solidFill>
                <a:latin typeface="Helvetica Neue"/>
                <a:ea typeface="Helvetica Neue"/>
                <a:cs typeface="Helvetica Neue"/>
                <a:sym typeface="Helvetica Neue"/>
              </a:rPr>
            </a:br>
            <a:r>
              <a:rPr lang="en-GB" sz="2400" b="1" dirty="0">
                <a:solidFill>
                  <a:srgbClr val="014A7D"/>
                </a:solidFill>
                <a:latin typeface="Helvetica Neue"/>
                <a:ea typeface="Helvetica Neue"/>
                <a:cs typeface="Helvetica Neue"/>
                <a:sym typeface="Helvetica Neue"/>
              </a:rPr>
              <a:t>Was it easy to start the conversation?</a:t>
            </a:r>
            <a:br>
              <a:rPr lang="en-GB" sz="2400" b="1" dirty="0">
                <a:solidFill>
                  <a:srgbClr val="014A7D"/>
                </a:solidFill>
                <a:latin typeface="Helvetica Neue"/>
                <a:ea typeface="Helvetica Neue"/>
                <a:cs typeface="Helvetica Neue"/>
                <a:sym typeface="Helvetica Neue"/>
              </a:rPr>
            </a:br>
            <a:br>
              <a:rPr lang="en-GB" sz="2400" b="1" dirty="0">
                <a:solidFill>
                  <a:srgbClr val="014A7D"/>
                </a:solidFill>
                <a:latin typeface="Helvetica Neue"/>
                <a:ea typeface="Helvetica Neue"/>
                <a:cs typeface="Helvetica Neue"/>
                <a:sym typeface="Helvetica Neue"/>
              </a:rPr>
            </a:br>
            <a:r>
              <a:rPr lang="en-GB" sz="2400" b="1" dirty="0">
                <a:solidFill>
                  <a:srgbClr val="014A7D"/>
                </a:solidFill>
                <a:latin typeface="Helvetica Neue"/>
                <a:ea typeface="Helvetica Neue"/>
                <a:cs typeface="Helvetica Neue"/>
                <a:sym typeface="Helvetica Neue"/>
              </a:rPr>
              <a:t>What structure do you think works best?</a:t>
            </a:r>
            <a:br>
              <a:rPr lang="en-GB" sz="2400" b="1" dirty="0">
                <a:solidFill>
                  <a:srgbClr val="014A7D"/>
                </a:solidFill>
                <a:latin typeface="Helvetica Neue"/>
                <a:ea typeface="Helvetica Neue"/>
                <a:cs typeface="Helvetica Neue"/>
                <a:sym typeface="Helvetica Neue"/>
              </a:rPr>
            </a:br>
            <a:br>
              <a:rPr lang="en-GB" sz="2400" b="1" dirty="0">
                <a:solidFill>
                  <a:srgbClr val="014A7D"/>
                </a:solidFill>
                <a:latin typeface="Helvetica Neue"/>
                <a:ea typeface="Helvetica Neue"/>
                <a:cs typeface="Helvetica Neue"/>
                <a:sym typeface="Helvetica Neue"/>
              </a:rPr>
            </a:br>
            <a:r>
              <a:rPr lang="en-GB" sz="2400" b="1" dirty="0">
                <a:solidFill>
                  <a:srgbClr val="014A7D"/>
                </a:solidFill>
                <a:latin typeface="Helvetica Neue"/>
                <a:ea typeface="Helvetica Neue"/>
                <a:cs typeface="Helvetica Neue"/>
                <a:sym typeface="Helvetica Neue"/>
              </a:rPr>
              <a:t>How did you feel as a mentor and mentee?</a:t>
            </a:r>
            <a:endParaRPr sz="6000" dirty="0">
              <a:solidFill>
                <a:srgbClr val="014A7D"/>
              </a:solidFill>
              <a:latin typeface="Helvetica Neue"/>
              <a:ea typeface="Helvetica Neue"/>
              <a:cs typeface="Helvetica Neue"/>
              <a:sym typeface="Helvetica Neue"/>
            </a:endParaRPr>
          </a:p>
        </p:txBody>
      </p:sp>
      <p:sp>
        <p:nvSpPr>
          <p:cNvPr id="194" name="Google Shape;194;p4"/>
          <p:cNvSpPr txBox="1"/>
          <p:nvPr/>
        </p:nvSpPr>
        <p:spPr>
          <a:xfrm>
            <a:off x="6027918" y="305944"/>
            <a:ext cx="2577175" cy="63518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14A7D"/>
              </a:buClr>
              <a:buSzPts val="1800"/>
              <a:buFont typeface="Helvetica Neue"/>
              <a:buNone/>
              <a:tabLst/>
              <a:defRPr/>
            </a:pPr>
            <a:r>
              <a:rPr kumimoji="0" lang="en-GB" sz="1800" b="0" i="0" u="none" strike="noStrike" kern="0" cap="none" spc="0" normalizeH="0" baseline="0" noProof="0">
                <a:ln>
                  <a:noFill/>
                </a:ln>
                <a:solidFill>
                  <a:srgbClr val="014A7D"/>
                </a:solidFill>
                <a:effectLst/>
                <a:uLnTx/>
                <a:uFillTx/>
                <a:latin typeface="Helvetica Neue"/>
                <a:ea typeface="Helvetica Neue"/>
                <a:cs typeface="Helvetica Neue"/>
                <a:sym typeface="Helvetica Neue"/>
              </a:rPr>
              <a:t>www.heloa.ac.uk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4"/>
          <p:cNvSpPr txBox="1"/>
          <p:nvPr/>
        </p:nvSpPr>
        <p:spPr>
          <a:xfrm>
            <a:off x="538907" y="4586570"/>
            <a:ext cx="2524272" cy="25207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14A7D"/>
              </a:buClr>
              <a:buSzPts val="1000"/>
              <a:buFont typeface="Helvetica Neue"/>
              <a:buNone/>
              <a:tabLst/>
              <a:defRPr/>
            </a:pPr>
            <a:r>
              <a:rPr kumimoji="0" lang="en-GB" sz="1000" b="0" i="0" u="none" strike="noStrike" kern="0" cap="none" spc="0" normalizeH="0" baseline="0" noProof="0">
                <a:ln>
                  <a:noFill/>
                </a:ln>
                <a:solidFill>
                  <a:srgbClr val="014A7D"/>
                </a:solidFill>
                <a:effectLst/>
                <a:uLnTx/>
                <a:uFillTx/>
                <a:latin typeface="Helvetica Neue"/>
                <a:ea typeface="Helvetica Neue"/>
                <a:cs typeface="Helvetica Neue"/>
                <a:sym typeface="Helvetica Neue"/>
              </a:rPr>
              <a:t>Registered charity number 1182953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96" name="Google Shape;196;p4" descr="A picture containing drawing&#10;&#10;Description automatically generated"/>
          <p:cNvPicPr preferRelativeResize="0"/>
          <p:nvPr/>
        </p:nvPicPr>
        <p:blipFill rotWithShape="1">
          <a:blip r:embed="rId3">
            <a:alphaModFix/>
          </a:blip>
          <a:srcRect/>
          <a:stretch/>
        </p:blipFill>
        <p:spPr>
          <a:xfrm>
            <a:off x="570372" y="387609"/>
            <a:ext cx="1937593" cy="471849"/>
          </a:xfrm>
          <a:prstGeom prst="rect">
            <a:avLst/>
          </a:prstGeom>
          <a:noFill/>
          <a:ln>
            <a:noFill/>
          </a:ln>
        </p:spPr>
      </p:pic>
      <p:sp>
        <p:nvSpPr>
          <p:cNvPr id="197" name="Google Shape;197;p4"/>
          <p:cNvSpPr/>
          <p:nvPr/>
        </p:nvSpPr>
        <p:spPr>
          <a:xfrm>
            <a:off x="0" y="1168398"/>
            <a:ext cx="9144000" cy="18000"/>
          </a:xfrm>
          <a:prstGeom prst="rect">
            <a:avLst/>
          </a:prstGeom>
          <a:solidFill>
            <a:srgbClr val="014A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14A7D"/>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6446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11"/>
          <p:cNvSpPr txBox="1">
            <a:spLocks noGrp="1"/>
          </p:cNvSpPr>
          <p:nvPr>
            <p:ph type="ctrTitle"/>
          </p:nvPr>
        </p:nvSpPr>
        <p:spPr>
          <a:xfrm>
            <a:off x="897207" y="1335850"/>
            <a:ext cx="7349586" cy="63518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14A7D"/>
              </a:buClr>
              <a:buSzPct val="100000"/>
              <a:buFont typeface="Helvetica Neue"/>
              <a:buNone/>
            </a:pPr>
            <a:r>
              <a:rPr lang="en-GB" sz="4000" b="1" dirty="0">
                <a:solidFill>
                  <a:srgbClr val="014A7D"/>
                </a:solidFill>
                <a:latin typeface="Helvetica Neue"/>
                <a:ea typeface="Helvetica Neue"/>
                <a:cs typeface="Helvetica Neue"/>
                <a:sym typeface="Helvetica Neue"/>
              </a:rPr>
              <a:t>What</a:t>
            </a:r>
            <a:r>
              <a:rPr lang="en-GB" sz="4000" dirty="0">
                <a:solidFill>
                  <a:srgbClr val="014A7D"/>
                </a:solidFill>
                <a:latin typeface="Helvetica Neue"/>
                <a:ea typeface="Helvetica Neue"/>
                <a:cs typeface="Helvetica Neue"/>
                <a:sym typeface="Helvetica Neue"/>
              </a:rPr>
              <a:t> can members take from this?</a:t>
            </a:r>
            <a:endParaRPr sz="4000" dirty="0">
              <a:solidFill>
                <a:srgbClr val="014A7D"/>
              </a:solidFill>
              <a:latin typeface="Helvetica Neue"/>
              <a:ea typeface="Helvetica Neue"/>
              <a:cs typeface="Helvetica Neue"/>
              <a:sym typeface="Helvetica Neue"/>
            </a:endParaRPr>
          </a:p>
        </p:txBody>
      </p:sp>
      <p:sp>
        <p:nvSpPr>
          <p:cNvPr id="263" name="Google Shape;263;p11"/>
          <p:cNvSpPr txBox="1"/>
          <p:nvPr/>
        </p:nvSpPr>
        <p:spPr>
          <a:xfrm>
            <a:off x="6027918" y="305944"/>
            <a:ext cx="2577175" cy="63518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14A7D"/>
              </a:buClr>
              <a:buSzPts val="1800"/>
              <a:buFont typeface="Helvetica Neue"/>
              <a:buNone/>
            </a:pPr>
            <a:r>
              <a:rPr lang="en-GB" sz="1800" b="0" i="0" u="none" strike="noStrike" cap="none">
                <a:solidFill>
                  <a:srgbClr val="014A7D"/>
                </a:solidFill>
                <a:latin typeface="Helvetica Neue"/>
                <a:ea typeface="Helvetica Neue"/>
                <a:cs typeface="Helvetica Neue"/>
                <a:sym typeface="Helvetica Neue"/>
              </a:rPr>
              <a:t>www.heloa.ac.uk</a:t>
            </a:r>
            <a:endParaRPr/>
          </a:p>
        </p:txBody>
      </p:sp>
      <p:sp>
        <p:nvSpPr>
          <p:cNvPr id="264" name="Google Shape;264;p11"/>
          <p:cNvSpPr txBox="1"/>
          <p:nvPr/>
        </p:nvSpPr>
        <p:spPr>
          <a:xfrm>
            <a:off x="538907" y="4586570"/>
            <a:ext cx="2524272" cy="25207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14A7D"/>
              </a:buClr>
              <a:buSzPts val="1000"/>
              <a:buFont typeface="Helvetica Neue"/>
              <a:buNone/>
            </a:pPr>
            <a:r>
              <a:rPr lang="en-GB" sz="1000" b="0" i="0" u="none" strike="noStrike" cap="none">
                <a:solidFill>
                  <a:srgbClr val="014A7D"/>
                </a:solidFill>
                <a:latin typeface="Helvetica Neue"/>
                <a:ea typeface="Helvetica Neue"/>
                <a:cs typeface="Helvetica Neue"/>
                <a:sym typeface="Helvetica Neue"/>
              </a:rPr>
              <a:t>Registered charity number 1182953</a:t>
            </a:r>
            <a:endParaRPr/>
          </a:p>
        </p:txBody>
      </p:sp>
      <p:pic>
        <p:nvPicPr>
          <p:cNvPr id="265" name="Google Shape;265;p11" descr="A picture containing drawing&#10;&#10;Description automatically generated"/>
          <p:cNvPicPr preferRelativeResize="0"/>
          <p:nvPr/>
        </p:nvPicPr>
        <p:blipFill rotWithShape="1">
          <a:blip r:embed="rId3">
            <a:alphaModFix/>
          </a:blip>
          <a:srcRect/>
          <a:stretch/>
        </p:blipFill>
        <p:spPr>
          <a:xfrm>
            <a:off x="570372" y="387609"/>
            <a:ext cx="1937593" cy="471849"/>
          </a:xfrm>
          <a:prstGeom prst="rect">
            <a:avLst/>
          </a:prstGeom>
          <a:noFill/>
          <a:ln>
            <a:noFill/>
          </a:ln>
        </p:spPr>
      </p:pic>
      <p:sp>
        <p:nvSpPr>
          <p:cNvPr id="266" name="Google Shape;266;p11"/>
          <p:cNvSpPr/>
          <p:nvPr/>
        </p:nvSpPr>
        <p:spPr>
          <a:xfrm>
            <a:off x="0" y="1168398"/>
            <a:ext cx="9144000" cy="18000"/>
          </a:xfrm>
          <a:prstGeom prst="rect">
            <a:avLst/>
          </a:prstGeom>
          <a:solidFill>
            <a:srgbClr val="014A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14A7D"/>
              </a:solidFill>
              <a:latin typeface="Calibri"/>
              <a:ea typeface="Calibri"/>
              <a:cs typeface="Calibri"/>
              <a:sym typeface="Calibri"/>
            </a:endParaRPr>
          </a:p>
        </p:txBody>
      </p:sp>
      <p:sp>
        <p:nvSpPr>
          <p:cNvPr id="267" name="Google Shape;267;p11"/>
          <p:cNvSpPr/>
          <p:nvPr/>
        </p:nvSpPr>
        <p:spPr>
          <a:xfrm>
            <a:off x="570372" y="2136162"/>
            <a:ext cx="1304532" cy="715089"/>
          </a:xfrm>
          <a:prstGeom prst="roundRect">
            <a:avLst>
              <a:gd name="adj" fmla="val 16667"/>
            </a:avLst>
          </a:prstGeom>
          <a:solidFill>
            <a:schemeClr val="lt1"/>
          </a:solidFill>
          <a:ln w="12700" cap="flat" cmpd="sng">
            <a:solidFill>
              <a:srgbClr val="014A7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cap="none" dirty="0">
                <a:solidFill>
                  <a:srgbClr val="014A7D"/>
                </a:solidFill>
                <a:latin typeface="Calibri"/>
                <a:ea typeface="Calibri"/>
                <a:cs typeface="Calibri"/>
                <a:sym typeface="Calibri"/>
              </a:rPr>
              <a:t>Look at your </a:t>
            </a:r>
            <a:r>
              <a:rPr lang="en-GB" sz="1800" b="1" i="0" u="none" strike="noStrike" cap="none" dirty="0">
                <a:solidFill>
                  <a:srgbClr val="014A7D"/>
                </a:solidFill>
                <a:latin typeface="Calibri"/>
                <a:ea typeface="Calibri"/>
                <a:cs typeface="Calibri"/>
                <a:sym typeface="Calibri"/>
              </a:rPr>
              <a:t>PDRs</a:t>
            </a:r>
            <a:endParaRPr b="1" dirty="0"/>
          </a:p>
        </p:txBody>
      </p:sp>
      <p:sp>
        <p:nvSpPr>
          <p:cNvPr id="268" name="Google Shape;268;p11"/>
          <p:cNvSpPr/>
          <p:nvPr/>
        </p:nvSpPr>
        <p:spPr>
          <a:xfrm>
            <a:off x="2113581" y="2136161"/>
            <a:ext cx="3111561" cy="715089"/>
          </a:xfrm>
          <a:prstGeom prst="roundRect">
            <a:avLst>
              <a:gd name="adj" fmla="val 16667"/>
            </a:avLst>
          </a:prstGeom>
          <a:solidFill>
            <a:schemeClr val="lt1"/>
          </a:solidFill>
          <a:ln w="12700" cap="flat" cmpd="sng">
            <a:solidFill>
              <a:srgbClr val="014A7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cap="none" dirty="0">
                <a:solidFill>
                  <a:srgbClr val="014A7D"/>
                </a:solidFill>
                <a:latin typeface="Calibri"/>
                <a:ea typeface="Calibri"/>
                <a:cs typeface="Calibri"/>
                <a:sym typeface="Calibri"/>
              </a:rPr>
              <a:t>Is there some </a:t>
            </a:r>
            <a:r>
              <a:rPr lang="en-GB" sz="1800" b="1" i="0" u="none" strike="noStrike" cap="none" dirty="0">
                <a:solidFill>
                  <a:srgbClr val="014A7D"/>
                </a:solidFill>
                <a:latin typeface="Calibri"/>
                <a:ea typeface="Calibri"/>
                <a:cs typeface="Calibri"/>
                <a:sym typeface="Calibri"/>
              </a:rPr>
              <a:t>training missing </a:t>
            </a:r>
            <a:r>
              <a:rPr lang="en-GB" sz="1800" b="0" i="0" u="none" strike="noStrike" cap="none" dirty="0">
                <a:solidFill>
                  <a:srgbClr val="014A7D"/>
                </a:solidFill>
                <a:latin typeface="Calibri"/>
                <a:ea typeface="Calibri"/>
                <a:cs typeface="Calibri"/>
                <a:sym typeface="Calibri"/>
              </a:rPr>
              <a:t>from your institution?</a:t>
            </a:r>
            <a:endParaRPr dirty="0"/>
          </a:p>
        </p:txBody>
      </p:sp>
      <p:sp>
        <p:nvSpPr>
          <p:cNvPr id="269" name="Google Shape;269;p11"/>
          <p:cNvSpPr/>
          <p:nvPr/>
        </p:nvSpPr>
        <p:spPr>
          <a:xfrm>
            <a:off x="5463819" y="2136161"/>
            <a:ext cx="1304532" cy="715089"/>
          </a:xfrm>
          <a:prstGeom prst="roundRect">
            <a:avLst>
              <a:gd name="adj" fmla="val 16667"/>
            </a:avLst>
          </a:prstGeom>
          <a:solidFill>
            <a:schemeClr val="lt1"/>
          </a:solidFill>
          <a:ln w="12700" cap="flat" cmpd="sng">
            <a:solidFill>
              <a:srgbClr val="014A7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dirty="0">
                <a:solidFill>
                  <a:srgbClr val="014A7D"/>
                </a:solidFill>
                <a:latin typeface="Calibri"/>
                <a:ea typeface="Calibri"/>
                <a:cs typeface="Calibri"/>
                <a:sym typeface="Calibri"/>
              </a:rPr>
              <a:t>Flexibility</a:t>
            </a:r>
            <a:r>
              <a:rPr lang="en-GB" sz="1800" b="0" i="0" u="none" strike="noStrike" cap="none" dirty="0">
                <a:solidFill>
                  <a:srgbClr val="014A7D"/>
                </a:solidFill>
                <a:latin typeface="Calibri"/>
                <a:ea typeface="Calibri"/>
                <a:cs typeface="Calibri"/>
                <a:sym typeface="Calibri"/>
              </a:rPr>
              <a:t> is key</a:t>
            </a:r>
            <a:endParaRPr dirty="0"/>
          </a:p>
        </p:txBody>
      </p:sp>
      <p:sp>
        <p:nvSpPr>
          <p:cNvPr id="270" name="Google Shape;270;p11"/>
          <p:cNvSpPr/>
          <p:nvPr/>
        </p:nvSpPr>
        <p:spPr>
          <a:xfrm>
            <a:off x="7007028" y="2136160"/>
            <a:ext cx="1566600" cy="715089"/>
          </a:xfrm>
          <a:prstGeom prst="roundRect">
            <a:avLst>
              <a:gd name="adj" fmla="val 16667"/>
            </a:avLst>
          </a:prstGeom>
          <a:solidFill>
            <a:schemeClr val="lt1"/>
          </a:solidFill>
          <a:ln w="12700" cap="flat" cmpd="sng">
            <a:solidFill>
              <a:srgbClr val="014A7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0" u="none" strike="noStrike" cap="none" dirty="0">
                <a:solidFill>
                  <a:srgbClr val="014A7D"/>
                </a:solidFill>
                <a:latin typeface="Calibri"/>
                <a:ea typeface="Calibri"/>
                <a:cs typeface="Calibri"/>
                <a:sym typeface="Calibri"/>
              </a:rPr>
              <a:t>Time</a:t>
            </a:r>
            <a:r>
              <a:rPr lang="en-GB" sz="1800" b="0" i="0" u="none" strike="noStrike" cap="none" dirty="0">
                <a:solidFill>
                  <a:srgbClr val="014A7D"/>
                </a:solidFill>
                <a:latin typeface="Calibri"/>
                <a:ea typeface="Calibri"/>
                <a:cs typeface="Calibri"/>
                <a:sym typeface="Calibri"/>
              </a:rPr>
              <a:t> &amp; </a:t>
            </a:r>
            <a:r>
              <a:rPr lang="en-GB" sz="1800" b="1" i="0" u="none" strike="noStrike" cap="none" dirty="0">
                <a:solidFill>
                  <a:srgbClr val="014A7D"/>
                </a:solidFill>
                <a:latin typeface="Calibri"/>
                <a:ea typeface="Calibri"/>
                <a:cs typeface="Calibri"/>
                <a:sym typeface="Calibri"/>
              </a:rPr>
              <a:t>Commitment</a:t>
            </a:r>
            <a:endParaRPr b="1" dirty="0"/>
          </a:p>
        </p:txBody>
      </p:sp>
      <p:sp>
        <p:nvSpPr>
          <p:cNvPr id="271" name="Google Shape;271;p11"/>
          <p:cNvSpPr/>
          <p:nvPr/>
        </p:nvSpPr>
        <p:spPr>
          <a:xfrm>
            <a:off x="538907" y="3199154"/>
            <a:ext cx="1566600" cy="1021556"/>
          </a:xfrm>
          <a:prstGeom prst="roundRect">
            <a:avLst>
              <a:gd name="adj" fmla="val 16667"/>
            </a:avLst>
          </a:prstGeom>
          <a:solidFill>
            <a:schemeClr val="lt1"/>
          </a:solidFill>
          <a:ln w="12700" cap="flat" cmpd="sng">
            <a:solidFill>
              <a:srgbClr val="014A7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cap="none" dirty="0">
                <a:solidFill>
                  <a:srgbClr val="014A7D"/>
                </a:solidFill>
                <a:latin typeface="Calibri"/>
                <a:ea typeface="Calibri"/>
                <a:cs typeface="Calibri"/>
                <a:sym typeface="Calibri"/>
              </a:rPr>
              <a:t>It’s perfect for </a:t>
            </a:r>
            <a:r>
              <a:rPr lang="en-GB" sz="1800" b="1" i="0" u="none" strike="noStrike" cap="none" dirty="0">
                <a:solidFill>
                  <a:srgbClr val="014A7D"/>
                </a:solidFill>
                <a:latin typeface="Calibri"/>
                <a:ea typeface="Calibri"/>
                <a:cs typeface="Calibri"/>
                <a:sym typeface="Calibri"/>
              </a:rPr>
              <a:t>new members</a:t>
            </a:r>
            <a:endParaRPr b="1" dirty="0"/>
          </a:p>
        </p:txBody>
      </p:sp>
      <p:sp>
        <p:nvSpPr>
          <p:cNvPr id="272" name="Google Shape;272;p11"/>
          <p:cNvSpPr/>
          <p:nvPr/>
        </p:nvSpPr>
        <p:spPr>
          <a:xfrm>
            <a:off x="2333854" y="3199154"/>
            <a:ext cx="1884680" cy="1021556"/>
          </a:xfrm>
          <a:prstGeom prst="roundRect">
            <a:avLst>
              <a:gd name="adj" fmla="val 16667"/>
            </a:avLst>
          </a:prstGeom>
          <a:solidFill>
            <a:schemeClr val="lt1"/>
          </a:solidFill>
          <a:ln w="12700" cap="flat" cmpd="sng">
            <a:solidFill>
              <a:srgbClr val="014A7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cap="none" dirty="0">
                <a:solidFill>
                  <a:srgbClr val="014A7D"/>
                </a:solidFill>
                <a:latin typeface="Calibri"/>
                <a:ea typeface="Calibri"/>
                <a:cs typeface="Calibri"/>
                <a:sym typeface="Calibri"/>
              </a:rPr>
              <a:t>It’s a </a:t>
            </a:r>
            <a:r>
              <a:rPr lang="en-GB" sz="1800" b="1" i="0" u="none" strike="noStrike" cap="none" dirty="0">
                <a:solidFill>
                  <a:srgbClr val="014A7D"/>
                </a:solidFill>
                <a:latin typeface="Calibri"/>
                <a:ea typeface="Calibri"/>
                <a:cs typeface="Calibri"/>
                <a:sym typeface="Calibri"/>
              </a:rPr>
              <a:t>zero-cost</a:t>
            </a:r>
            <a:r>
              <a:rPr lang="en-GB" sz="1800" b="0" i="0" u="none" strike="noStrike" cap="none" dirty="0">
                <a:solidFill>
                  <a:srgbClr val="014A7D"/>
                </a:solidFill>
                <a:latin typeface="Calibri"/>
                <a:ea typeface="Calibri"/>
                <a:cs typeface="Calibri"/>
                <a:sym typeface="Calibri"/>
              </a:rPr>
              <a:t> form of informal support</a:t>
            </a:r>
            <a:endParaRPr dirty="0"/>
          </a:p>
        </p:txBody>
      </p:sp>
      <p:sp>
        <p:nvSpPr>
          <p:cNvPr id="273" name="Google Shape;273;p11"/>
          <p:cNvSpPr/>
          <p:nvPr/>
        </p:nvSpPr>
        <p:spPr>
          <a:xfrm>
            <a:off x="4441841" y="3195714"/>
            <a:ext cx="2326510" cy="919401"/>
          </a:xfrm>
          <a:prstGeom prst="roundRect">
            <a:avLst>
              <a:gd name="adj" fmla="val 16667"/>
            </a:avLst>
          </a:prstGeom>
          <a:solidFill>
            <a:schemeClr val="lt1"/>
          </a:solidFill>
          <a:ln w="12700" cap="flat" cmpd="sng">
            <a:solidFill>
              <a:srgbClr val="014A7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0" i="0" u="none" strike="noStrike" cap="none" dirty="0">
                <a:solidFill>
                  <a:srgbClr val="014A7D"/>
                </a:solidFill>
                <a:latin typeface="Calibri"/>
                <a:ea typeface="Calibri"/>
                <a:cs typeface="Calibri"/>
                <a:sym typeface="Calibri"/>
              </a:rPr>
              <a:t>It makes </a:t>
            </a:r>
            <a:r>
              <a:rPr lang="en-GB" sz="1600" b="1" i="0" u="none" strike="noStrike" cap="none" dirty="0">
                <a:solidFill>
                  <a:srgbClr val="014A7D"/>
                </a:solidFill>
                <a:latin typeface="Calibri"/>
                <a:ea typeface="Calibri"/>
                <a:cs typeface="Calibri"/>
                <a:sym typeface="Calibri"/>
              </a:rPr>
              <a:t>real-world differences</a:t>
            </a:r>
            <a:r>
              <a:rPr lang="en-GB" sz="1600" b="0" i="0" u="none" strike="noStrike" cap="none" dirty="0">
                <a:solidFill>
                  <a:srgbClr val="014A7D"/>
                </a:solidFill>
                <a:latin typeface="Calibri"/>
                <a:ea typeface="Calibri"/>
                <a:cs typeface="Calibri"/>
                <a:sym typeface="Calibri"/>
              </a:rPr>
              <a:t> to yourself and your colleague(s)</a:t>
            </a:r>
            <a:endParaRPr dirty="0"/>
          </a:p>
        </p:txBody>
      </p:sp>
      <p:sp>
        <p:nvSpPr>
          <p:cNvPr id="274" name="Google Shape;274;p11"/>
          <p:cNvSpPr/>
          <p:nvPr/>
        </p:nvSpPr>
        <p:spPr>
          <a:xfrm>
            <a:off x="7007028" y="3085971"/>
            <a:ext cx="1598065" cy="1021512"/>
          </a:xfrm>
          <a:prstGeom prst="roundRect">
            <a:avLst>
              <a:gd name="adj" fmla="val 16667"/>
            </a:avLst>
          </a:prstGeom>
          <a:solidFill>
            <a:schemeClr val="lt1"/>
          </a:solidFill>
          <a:ln w="12700" cap="flat" cmpd="sng">
            <a:solidFill>
              <a:srgbClr val="014A7D"/>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cap="none" dirty="0">
                <a:solidFill>
                  <a:srgbClr val="014A7D"/>
                </a:solidFill>
                <a:latin typeface="Calibri"/>
                <a:ea typeface="Calibri"/>
                <a:cs typeface="Calibri"/>
                <a:sym typeface="Calibri"/>
              </a:rPr>
              <a:t>Keep </a:t>
            </a:r>
            <a:r>
              <a:rPr lang="en-GB" sz="1800" b="1" i="0" u="none" strike="noStrike" cap="none" dirty="0">
                <a:solidFill>
                  <a:srgbClr val="014A7D"/>
                </a:solidFill>
                <a:latin typeface="Calibri"/>
                <a:ea typeface="Calibri"/>
                <a:cs typeface="Calibri"/>
                <a:sym typeface="Calibri"/>
              </a:rPr>
              <a:t>innovating,</a:t>
            </a:r>
            <a:r>
              <a:rPr lang="en-GB" sz="1800" b="0" i="0" u="none" strike="noStrike" cap="none" dirty="0">
                <a:solidFill>
                  <a:srgbClr val="014A7D"/>
                </a:solidFill>
                <a:latin typeface="Calibri"/>
                <a:ea typeface="Calibri"/>
                <a:cs typeface="Calibri"/>
                <a:sym typeface="Calibri"/>
              </a:rPr>
              <a:t> keep </a:t>
            </a:r>
            <a:r>
              <a:rPr lang="en-GB" sz="1800" b="1" i="0" u="none" strike="noStrike" cap="none" dirty="0">
                <a:solidFill>
                  <a:srgbClr val="014A7D"/>
                </a:solidFill>
                <a:latin typeface="Calibri"/>
                <a:ea typeface="Calibri"/>
                <a:cs typeface="Calibri"/>
                <a:sym typeface="Calibri"/>
              </a:rPr>
              <a:t>listening</a:t>
            </a:r>
            <a:endParaRP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7">
                                            <p:bg/>
                                          </p:spTgt>
                                        </p:tgtEl>
                                        <p:attrNameLst>
                                          <p:attrName>style.visibility</p:attrName>
                                        </p:attrNameLst>
                                      </p:cBhvr>
                                      <p:to>
                                        <p:strVal val="visible"/>
                                      </p:to>
                                    </p:set>
                                    <p:anim calcmode="lin" valueType="num">
                                      <p:cBhvr>
                                        <p:cTn id="7" dur="250" fill="hold"/>
                                        <p:tgtEl>
                                          <p:spTgt spid="267">
                                            <p:bg/>
                                          </p:spTgt>
                                        </p:tgtEl>
                                        <p:attrNameLst>
                                          <p:attrName>ppt_w</p:attrName>
                                        </p:attrNameLst>
                                      </p:cBhvr>
                                      <p:tavLst>
                                        <p:tav tm="0">
                                          <p:val>
                                            <p:fltVal val="0"/>
                                          </p:val>
                                        </p:tav>
                                        <p:tav tm="100000">
                                          <p:val>
                                            <p:strVal val="#ppt_w"/>
                                          </p:val>
                                        </p:tav>
                                      </p:tavLst>
                                    </p:anim>
                                    <p:anim calcmode="lin" valueType="num">
                                      <p:cBhvr>
                                        <p:cTn id="8" dur="250" fill="hold"/>
                                        <p:tgtEl>
                                          <p:spTgt spid="267">
                                            <p:bg/>
                                          </p:spTgt>
                                        </p:tgtEl>
                                        <p:attrNameLst>
                                          <p:attrName>ppt_h</p:attrName>
                                        </p:attrNameLst>
                                      </p:cBhvr>
                                      <p:tavLst>
                                        <p:tav tm="0">
                                          <p:val>
                                            <p:fltVal val="0"/>
                                          </p:val>
                                        </p:tav>
                                        <p:tav tm="100000">
                                          <p:val>
                                            <p:strVal val="#ppt_h"/>
                                          </p:val>
                                        </p:tav>
                                      </p:tavLst>
                                    </p:anim>
                                    <p:animEffect transition="in" filter="fade">
                                      <p:cBhvr>
                                        <p:cTn id="9" dur="250"/>
                                        <p:tgtEl>
                                          <p:spTgt spid="267">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67">
                                            <p:txEl>
                                              <p:pRg st="0" end="0"/>
                                            </p:txEl>
                                          </p:spTgt>
                                        </p:tgtEl>
                                        <p:attrNameLst>
                                          <p:attrName>style.visibility</p:attrName>
                                        </p:attrNameLst>
                                      </p:cBhvr>
                                      <p:to>
                                        <p:strVal val="visible"/>
                                      </p:to>
                                    </p:set>
                                    <p:anim calcmode="lin" valueType="num">
                                      <p:cBhvr>
                                        <p:cTn id="14" dur="250" fill="hold"/>
                                        <p:tgtEl>
                                          <p:spTgt spid="267">
                                            <p:txEl>
                                              <p:pRg st="0" end="0"/>
                                            </p:txEl>
                                          </p:spTgt>
                                        </p:tgtEl>
                                        <p:attrNameLst>
                                          <p:attrName>ppt_w</p:attrName>
                                        </p:attrNameLst>
                                      </p:cBhvr>
                                      <p:tavLst>
                                        <p:tav tm="0">
                                          <p:val>
                                            <p:fltVal val="0"/>
                                          </p:val>
                                        </p:tav>
                                        <p:tav tm="100000">
                                          <p:val>
                                            <p:strVal val="#ppt_w"/>
                                          </p:val>
                                        </p:tav>
                                      </p:tavLst>
                                    </p:anim>
                                    <p:anim calcmode="lin" valueType="num">
                                      <p:cBhvr>
                                        <p:cTn id="15" dur="250" fill="hold"/>
                                        <p:tgtEl>
                                          <p:spTgt spid="267">
                                            <p:txEl>
                                              <p:pRg st="0" end="0"/>
                                            </p:txEl>
                                          </p:spTgt>
                                        </p:tgtEl>
                                        <p:attrNameLst>
                                          <p:attrName>ppt_h</p:attrName>
                                        </p:attrNameLst>
                                      </p:cBhvr>
                                      <p:tavLst>
                                        <p:tav tm="0">
                                          <p:val>
                                            <p:fltVal val="0"/>
                                          </p:val>
                                        </p:tav>
                                        <p:tav tm="100000">
                                          <p:val>
                                            <p:strVal val="#ppt_h"/>
                                          </p:val>
                                        </p:tav>
                                      </p:tavLst>
                                    </p:anim>
                                    <p:animEffect transition="in" filter="fade">
                                      <p:cBhvr>
                                        <p:cTn id="16" dur="250"/>
                                        <p:tgtEl>
                                          <p:spTgt spid="2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8">
                                            <p:bg/>
                                          </p:spTgt>
                                        </p:tgtEl>
                                        <p:attrNameLst>
                                          <p:attrName>style.visibility</p:attrName>
                                        </p:attrNameLst>
                                      </p:cBhvr>
                                      <p:to>
                                        <p:strVal val="visible"/>
                                      </p:to>
                                    </p:set>
                                    <p:anim calcmode="lin" valueType="num">
                                      <p:cBhvr>
                                        <p:cTn id="21" dur="250" fill="hold"/>
                                        <p:tgtEl>
                                          <p:spTgt spid="268">
                                            <p:bg/>
                                          </p:spTgt>
                                        </p:tgtEl>
                                        <p:attrNameLst>
                                          <p:attrName>ppt_w</p:attrName>
                                        </p:attrNameLst>
                                      </p:cBhvr>
                                      <p:tavLst>
                                        <p:tav tm="0">
                                          <p:val>
                                            <p:fltVal val="0"/>
                                          </p:val>
                                        </p:tav>
                                        <p:tav tm="100000">
                                          <p:val>
                                            <p:strVal val="#ppt_w"/>
                                          </p:val>
                                        </p:tav>
                                      </p:tavLst>
                                    </p:anim>
                                    <p:anim calcmode="lin" valueType="num">
                                      <p:cBhvr>
                                        <p:cTn id="22" dur="250" fill="hold"/>
                                        <p:tgtEl>
                                          <p:spTgt spid="268">
                                            <p:bg/>
                                          </p:spTgt>
                                        </p:tgtEl>
                                        <p:attrNameLst>
                                          <p:attrName>ppt_h</p:attrName>
                                        </p:attrNameLst>
                                      </p:cBhvr>
                                      <p:tavLst>
                                        <p:tav tm="0">
                                          <p:val>
                                            <p:fltVal val="0"/>
                                          </p:val>
                                        </p:tav>
                                        <p:tav tm="100000">
                                          <p:val>
                                            <p:strVal val="#ppt_h"/>
                                          </p:val>
                                        </p:tav>
                                      </p:tavLst>
                                    </p:anim>
                                    <p:animEffect transition="in" filter="fade">
                                      <p:cBhvr>
                                        <p:cTn id="23" dur="250"/>
                                        <p:tgtEl>
                                          <p:spTgt spid="268">
                                            <p:bg/>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68">
                                            <p:txEl>
                                              <p:pRg st="0" end="0"/>
                                            </p:txEl>
                                          </p:spTgt>
                                        </p:tgtEl>
                                        <p:attrNameLst>
                                          <p:attrName>style.visibility</p:attrName>
                                        </p:attrNameLst>
                                      </p:cBhvr>
                                      <p:to>
                                        <p:strVal val="visible"/>
                                      </p:to>
                                    </p:set>
                                    <p:anim calcmode="lin" valueType="num">
                                      <p:cBhvr>
                                        <p:cTn id="28" dur="250" fill="hold"/>
                                        <p:tgtEl>
                                          <p:spTgt spid="268">
                                            <p:txEl>
                                              <p:pRg st="0" end="0"/>
                                            </p:txEl>
                                          </p:spTgt>
                                        </p:tgtEl>
                                        <p:attrNameLst>
                                          <p:attrName>ppt_w</p:attrName>
                                        </p:attrNameLst>
                                      </p:cBhvr>
                                      <p:tavLst>
                                        <p:tav tm="0">
                                          <p:val>
                                            <p:fltVal val="0"/>
                                          </p:val>
                                        </p:tav>
                                        <p:tav tm="100000">
                                          <p:val>
                                            <p:strVal val="#ppt_w"/>
                                          </p:val>
                                        </p:tav>
                                      </p:tavLst>
                                    </p:anim>
                                    <p:anim calcmode="lin" valueType="num">
                                      <p:cBhvr>
                                        <p:cTn id="29" dur="250" fill="hold"/>
                                        <p:tgtEl>
                                          <p:spTgt spid="268">
                                            <p:txEl>
                                              <p:pRg st="0" end="0"/>
                                            </p:txEl>
                                          </p:spTgt>
                                        </p:tgtEl>
                                        <p:attrNameLst>
                                          <p:attrName>ppt_h</p:attrName>
                                        </p:attrNameLst>
                                      </p:cBhvr>
                                      <p:tavLst>
                                        <p:tav tm="0">
                                          <p:val>
                                            <p:fltVal val="0"/>
                                          </p:val>
                                        </p:tav>
                                        <p:tav tm="100000">
                                          <p:val>
                                            <p:strVal val="#ppt_h"/>
                                          </p:val>
                                        </p:tav>
                                      </p:tavLst>
                                    </p:anim>
                                    <p:animEffect transition="in" filter="fade">
                                      <p:cBhvr>
                                        <p:cTn id="30" dur="250"/>
                                        <p:tgtEl>
                                          <p:spTgt spid="26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69">
                                            <p:bg/>
                                          </p:spTgt>
                                        </p:tgtEl>
                                        <p:attrNameLst>
                                          <p:attrName>style.visibility</p:attrName>
                                        </p:attrNameLst>
                                      </p:cBhvr>
                                      <p:to>
                                        <p:strVal val="visible"/>
                                      </p:to>
                                    </p:set>
                                    <p:anim calcmode="lin" valueType="num">
                                      <p:cBhvr>
                                        <p:cTn id="35" dur="250" fill="hold"/>
                                        <p:tgtEl>
                                          <p:spTgt spid="269">
                                            <p:bg/>
                                          </p:spTgt>
                                        </p:tgtEl>
                                        <p:attrNameLst>
                                          <p:attrName>ppt_w</p:attrName>
                                        </p:attrNameLst>
                                      </p:cBhvr>
                                      <p:tavLst>
                                        <p:tav tm="0">
                                          <p:val>
                                            <p:fltVal val="0"/>
                                          </p:val>
                                        </p:tav>
                                        <p:tav tm="100000">
                                          <p:val>
                                            <p:strVal val="#ppt_w"/>
                                          </p:val>
                                        </p:tav>
                                      </p:tavLst>
                                    </p:anim>
                                    <p:anim calcmode="lin" valueType="num">
                                      <p:cBhvr>
                                        <p:cTn id="36" dur="250" fill="hold"/>
                                        <p:tgtEl>
                                          <p:spTgt spid="269">
                                            <p:bg/>
                                          </p:spTgt>
                                        </p:tgtEl>
                                        <p:attrNameLst>
                                          <p:attrName>ppt_h</p:attrName>
                                        </p:attrNameLst>
                                      </p:cBhvr>
                                      <p:tavLst>
                                        <p:tav tm="0">
                                          <p:val>
                                            <p:fltVal val="0"/>
                                          </p:val>
                                        </p:tav>
                                        <p:tav tm="100000">
                                          <p:val>
                                            <p:strVal val="#ppt_h"/>
                                          </p:val>
                                        </p:tav>
                                      </p:tavLst>
                                    </p:anim>
                                    <p:animEffect transition="in" filter="fade">
                                      <p:cBhvr>
                                        <p:cTn id="37" dur="250"/>
                                        <p:tgtEl>
                                          <p:spTgt spid="269">
                                            <p:bg/>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9">
                                            <p:txEl>
                                              <p:pRg st="0" end="0"/>
                                            </p:txEl>
                                          </p:spTgt>
                                        </p:tgtEl>
                                        <p:attrNameLst>
                                          <p:attrName>style.visibility</p:attrName>
                                        </p:attrNameLst>
                                      </p:cBhvr>
                                      <p:to>
                                        <p:strVal val="visible"/>
                                      </p:to>
                                    </p:set>
                                    <p:anim calcmode="lin" valueType="num">
                                      <p:cBhvr>
                                        <p:cTn id="42" dur="250" fill="hold"/>
                                        <p:tgtEl>
                                          <p:spTgt spid="269">
                                            <p:txEl>
                                              <p:pRg st="0" end="0"/>
                                            </p:txEl>
                                          </p:spTgt>
                                        </p:tgtEl>
                                        <p:attrNameLst>
                                          <p:attrName>ppt_w</p:attrName>
                                        </p:attrNameLst>
                                      </p:cBhvr>
                                      <p:tavLst>
                                        <p:tav tm="0">
                                          <p:val>
                                            <p:fltVal val="0"/>
                                          </p:val>
                                        </p:tav>
                                        <p:tav tm="100000">
                                          <p:val>
                                            <p:strVal val="#ppt_w"/>
                                          </p:val>
                                        </p:tav>
                                      </p:tavLst>
                                    </p:anim>
                                    <p:anim calcmode="lin" valueType="num">
                                      <p:cBhvr>
                                        <p:cTn id="43" dur="250" fill="hold"/>
                                        <p:tgtEl>
                                          <p:spTgt spid="269">
                                            <p:txEl>
                                              <p:pRg st="0" end="0"/>
                                            </p:txEl>
                                          </p:spTgt>
                                        </p:tgtEl>
                                        <p:attrNameLst>
                                          <p:attrName>ppt_h</p:attrName>
                                        </p:attrNameLst>
                                      </p:cBhvr>
                                      <p:tavLst>
                                        <p:tav tm="0">
                                          <p:val>
                                            <p:fltVal val="0"/>
                                          </p:val>
                                        </p:tav>
                                        <p:tav tm="100000">
                                          <p:val>
                                            <p:strVal val="#ppt_h"/>
                                          </p:val>
                                        </p:tav>
                                      </p:tavLst>
                                    </p:anim>
                                    <p:animEffect transition="in" filter="fade">
                                      <p:cBhvr>
                                        <p:cTn id="44" dur="250"/>
                                        <p:tgtEl>
                                          <p:spTgt spid="26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70">
                                            <p:bg/>
                                          </p:spTgt>
                                        </p:tgtEl>
                                        <p:attrNameLst>
                                          <p:attrName>style.visibility</p:attrName>
                                        </p:attrNameLst>
                                      </p:cBhvr>
                                      <p:to>
                                        <p:strVal val="visible"/>
                                      </p:to>
                                    </p:set>
                                    <p:anim calcmode="lin" valueType="num">
                                      <p:cBhvr>
                                        <p:cTn id="49" dur="250" fill="hold"/>
                                        <p:tgtEl>
                                          <p:spTgt spid="270">
                                            <p:bg/>
                                          </p:spTgt>
                                        </p:tgtEl>
                                        <p:attrNameLst>
                                          <p:attrName>ppt_w</p:attrName>
                                        </p:attrNameLst>
                                      </p:cBhvr>
                                      <p:tavLst>
                                        <p:tav tm="0">
                                          <p:val>
                                            <p:fltVal val="0"/>
                                          </p:val>
                                        </p:tav>
                                        <p:tav tm="100000">
                                          <p:val>
                                            <p:strVal val="#ppt_w"/>
                                          </p:val>
                                        </p:tav>
                                      </p:tavLst>
                                    </p:anim>
                                    <p:anim calcmode="lin" valueType="num">
                                      <p:cBhvr>
                                        <p:cTn id="50" dur="250" fill="hold"/>
                                        <p:tgtEl>
                                          <p:spTgt spid="270">
                                            <p:bg/>
                                          </p:spTgt>
                                        </p:tgtEl>
                                        <p:attrNameLst>
                                          <p:attrName>ppt_h</p:attrName>
                                        </p:attrNameLst>
                                      </p:cBhvr>
                                      <p:tavLst>
                                        <p:tav tm="0">
                                          <p:val>
                                            <p:fltVal val="0"/>
                                          </p:val>
                                        </p:tav>
                                        <p:tav tm="100000">
                                          <p:val>
                                            <p:strVal val="#ppt_h"/>
                                          </p:val>
                                        </p:tav>
                                      </p:tavLst>
                                    </p:anim>
                                    <p:animEffect transition="in" filter="fade">
                                      <p:cBhvr>
                                        <p:cTn id="51" dur="250"/>
                                        <p:tgtEl>
                                          <p:spTgt spid="270">
                                            <p:bg/>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70">
                                            <p:txEl>
                                              <p:pRg st="0" end="0"/>
                                            </p:txEl>
                                          </p:spTgt>
                                        </p:tgtEl>
                                        <p:attrNameLst>
                                          <p:attrName>style.visibility</p:attrName>
                                        </p:attrNameLst>
                                      </p:cBhvr>
                                      <p:to>
                                        <p:strVal val="visible"/>
                                      </p:to>
                                    </p:set>
                                    <p:anim calcmode="lin" valueType="num">
                                      <p:cBhvr>
                                        <p:cTn id="56" dur="250" fill="hold"/>
                                        <p:tgtEl>
                                          <p:spTgt spid="270">
                                            <p:txEl>
                                              <p:pRg st="0" end="0"/>
                                            </p:txEl>
                                          </p:spTgt>
                                        </p:tgtEl>
                                        <p:attrNameLst>
                                          <p:attrName>ppt_w</p:attrName>
                                        </p:attrNameLst>
                                      </p:cBhvr>
                                      <p:tavLst>
                                        <p:tav tm="0">
                                          <p:val>
                                            <p:fltVal val="0"/>
                                          </p:val>
                                        </p:tav>
                                        <p:tav tm="100000">
                                          <p:val>
                                            <p:strVal val="#ppt_w"/>
                                          </p:val>
                                        </p:tav>
                                      </p:tavLst>
                                    </p:anim>
                                    <p:anim calcmode="lin" valueType="num">
                                      <p:cBhvr>
                                        <p:cTn id="57" dur="250" fill="hold"/>
                                        <p:tgtEl>
                                          <p:spTgt spid="270">
                                            <p:txEl>
                                              <p:pRg st="0" end="0"/>
                                            </p:txEl>
                                          </p:spTgt>
                                        </p:tgtEl>
                                        <p:attrNameLst>
                                          <p:attrName>ppt_h</p:attrName>
                                        </p:attrNameLst>
                                      </p:cBhvr>
                                      <p:tavLst>
                                        <p:tav tm="0">
                                          <p:val>
                                            <p:fltVal val="0"/>
                                          </p:val>
                                        </p:tav>
                                        <p:tav tm="100000">
                                          <p:val>
                                            <p:strVal val="#ppt_h"/>
                                          </p:val>
                                        </p:tav>
                                      </p:tavLst>
                                    </p:anim>
                                    <p:animEffect transition="in" filter="fade">
                                      <p:cBhvr>
                                        <p:cTn id="58" dur="250"/>
                                        <p:tgtEl>
                                          <p:spTgt spid="27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71">
                                            <p:bg/>
                                          </p:spTgt>
                                        </p:tgtEl>
                                        <p:attrNameLst>
                                          <p:attrName>style.visibility</p:attrName>
                                        </p:attrNameLst>
                                      </p:cBhvr>
                                      <p:to>
                                        <p:strVal val="visible"/>
                                      </p:to>
                                    </p:set>
                                    <p:anim calcmode="lin" valueType="num">
                                      <p:cBhvr>
                                        <p:cTn id="63" dur="250" fill="hold"/>
                                        <p:tgtEl>
                                          <p:spTgt spid="271">
                                            <p:bg/>
                                          </p:spTgt>
                                        </p:tgtEl>
                                        <p:attrNameLst>
                                          <p:attrName>ppt_w</p:attrName>
                                        </p:attrNameLst>
                                      </p:cBhvr>
                                      <p:tavLst>
                                        <p:tav tm="0">
                                          <p:val>
                                            <p:fltVal val="0"/>
                                          </p:val>
                                        </p:tav>
                                        <p:tav tm="100000">
                                          <p:val>
                                            <p:strVal val="#ppt_w"/>
                                          </p:val>
                                        </p:tav>
                                      </p:tavLst>
                                    </p:anim>
                                    <p:anim calcmode="lin" valueType="num">
                                      <p:cBhvr>
                                        <p:cTn id="64" dur="250" fill="hold"/>
                                        <p:tgtEl>
                                          <p:spTgt spid="271">
                                            <p:bg/>
                                          </p:spTgt>
                                        </p:tgtEl>
                                        <p:attrNameLst>
                                          <p:attrName>ppt_h</p:attrName>
                                        </p:attrNameLst>
                                      </p:cBhvr>
                                      <p:tavLst>
                                        <p:tav tm="0">
                                          <p:val>
                                            <p:fltVal val="0"/>
                                          </p:val>
                                        </p:tav>
                                        <p:tav tm="100000">
                                          <p:val>
                                            <p:strVal val="#ppt_h"/>
                                          </p:val>
                                        </p:tav>
                                      </p:tavLst>
                                    </p:anim>
                                    <p:animEffect transition="in" filter="fade">
                                      <p:cBhvr>
                                        <p:cTn id="65" dur="250"/>
                                        <p:tgtEl>
                                          <p:spTgt spid="271">
                                            <p:bg/>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71">
                                            <p:txEl>
                                              <p:pRg st="0" end="0"/>
                                            </p:txEl>
                                          </p:spTgt>
                                        </p:tgtEl>
                                        <p:attrNameLst>
                                          <p:attrName>style.visibility</p:attrName>
                                        </p:attrNameLst>
                                      </p:cBhvr>
                                      <p:to>
                                        <p:strVal val="visible"/>
                                      </p:to>
                                    </p:set>
                                    <p:anim calcmode="lin" valueType="num">
                                      <p:cBhvr>
                                        <p:cTn id="70" dur="250" fill="hold"/>
                                        <p:tgtEl>
                                          <p:spTgt spid="271">
                                            <p:txEl>
                                              <p:pRg st="0" end="0"/>
                                            </p:txEl>
                                          </p:spTgt>
                                        </p:tgtEl>
                                        <p:attrNameLst>
                                          <p:attrName>ppt_w</p:attrName>
                                        </p:attrNameLst>
                                      </p:cBhvr>
                                      <p:tavLst>
                                        <p:tav tm="0">
                                          <p:val>
                                            <p:fltVal val="0"/>
                                          </p:val>
                                        </p:tav>
                                        <p:tav tm="100000">
                                          <p:val>
                                            <p:strVal val="#ppt_w"/>
                                          </p:val>
                                        </p:tav>
                                      </p:tavLst>
                                    </p:anim>
                                    <p:anim calcmode="lin" valueType="num">
                                      <p:cBhvr>
                                        <p:cTn id="71" dur="250" fill="hold"/>
                                        <p:tgtEl>
                                          <p:spTgt spid="271">
                                            <p:txEl>
                                              <p:pRg st="0" end="0"/>
                                            </p:txEl>
                                          </p:spTgt>
                                        </p:tgtEl>
                                        <p:attrNameLst>
                                          <p:attrName>ppt_h</p:attrName>
                                        </p:attrNameLst>
                                      </p:cBhvr>
                                      <p:tavLst>
                                        <p:tav tm="0">
                                          <p:val>
                                            <p:fltVal val="0"/>
                                          </p:val>
                                        </p:tav>
                                        <p:tav tm="100000">
                                          <p:val>
                                            <p:strVal val="#ppt_h"/>
                                          </p:val>
                                        </p:tav>
                                      </p:tavLst>
                                    </p:anim>
                                    <p:animEffect transition="in" filter="fade">
                                      <p:cBhvr>
                                        <p:cTn id="72" dur="250"/>
                                        <p:tgtEl>
                                          <p:spTgt spid="27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72">
                                            <p:bg/>
                                          </p:spTgt>
                                        </p:tgtEl>
                                        <p:attrNameLst>
                                          <p:attrName>style.visibility</p:attrName>
                                        </p:attrNameLst>
                                      </p:cBhvr>
                                      <p:to>
                                        <p:strVal val="visible"/>
                                      </p:to>
                                    </p:set>
                                    <p:anim calcmode="lin" valueType="num">
                                      <p:cBhvr>
                                        <p:cTn id="77" dur="250" fill="hold"/>
                                        <p:tgtEl>
                                          <p:spTgt spid="272">
                                            <p:bg/>
                                          </p:spTgt>
                                        </p:tgtEl>
                                        <p:attrNameLst>
                                          <p:attrName>ppt_w</p:attrName>
                                        </p:attrNameLst>
                                      </p:cBhvr>
                                      <p:tavLst>
                                        <p:tav tm="0">
                                          <p:val>
                                            <p:fltVal val="0"/>
                                          </p:val>
                                        </p:tav>
                                        <p:tav tm="100000">
                                          <p:val>
                                            <p:strVal val="#ppt_w"/>
                                          </p:val>
                                        </p:tav>
                                      </p:tavLst>
                                    </p:anim>
                                    <p:anim calcmode="lin" valueType="num">
                                      <p:cBhvr>
                                        <p:cTn id="78" dur="250" fill="hold"/>
                                        <p:tgtEl>
                                          <p:spTgt spid="272">
                                            <p:bg/>
                                          </p:spTgt>
                                        </p:tgtEl>
                                        <p:attrNameLst>
                                          <p:attrName>ppt_h</p:attrName>
                                        </p:attrNameLst>
                                      </p:cBhvr>
                                      <p:tavLst>
                                        <p:tav tm="0">
                                          <p:val>
                                            <p:fltVal val="0"/>
                                          </p:val>
                                        </p:tav>
                                        <p:tav tm="100000">
                                          <p:val>
                                            <p:strVal val="#ppt_h"/>
                                          </p:val>
                                        </p:tav>
                                      </p:tavLst>
                                    </p:anim>
                                    <p:animEffect transition="in" filter="fade">
                                      <p:cBhvr>
                                        <p:cTn id="79" dur="250"/>
                                        <p:tgtEl>
                                          <p:spTgt spid="272">
                                            <p:bg/>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72">
                                            <p:txEl>
                                              <p:pRg st="0" end="0"/>
                                            </p:txEl>
                                          </p:spTgt>
                                        </p:tgtEl>
                                        <p:attrNameLst>
                                          <p:attrName>style.visibility</p:attrName>
                                        </p:attrNameLst>
                                      </p:cBhvr>
                                      <p:to>
                                        <p:strVal val="visible"/>
                                      </p:to>
                                    </p:set>
                                    <p:anim calcmode="lin" valueType="num">
                                      <p:cBhvr>
                                        <p:cTn id="84" dur="250" fill="hold"/>
                                        <p:tgtEl>
                                          <p:spTgt spid="272">
                                            <p:txEl>
                                              <p:pRg st="0" end="0"/>
                                            </p:txEl>
                                          </p:spTgt>
                                        </p:tgtEl>
                                        <p:attrNameLst>
                                          <p:attrName>ppt_w</p:attrName>
                                        </p:attrNameLst>
                                      </p:cBhvr>
                                      <p:tavLst>
                                        <p:tav tm="0">
                                          <p:val>
                                            <p:fltVal val="0"/>
                                          </p:val>
                                        </p:tav>
                                        <p:tav tm="100000">
                                          <p:val>
                                            <p:strVal val="#ppt_w"/>
                                          </p:val>
                                        </p:tav>
                                      </p:tavLst>
                                    </p:anim>
                                    <p:anim calcmode="lin" valueType="num">
                                      <p:cBhvr>
                                        <p:cTn id="85" dur="250" fill="hold"/>
                                        <p:tgtEl>
                                          <p:spTgt spid="272">
                                            <p:txEl>
                                              <p:pRg st="0" end="0"/>
                                            </p:txEl>
                                          </p:spTgt>
                                        </p:tgtEl>
                                        <p:attrNameLst>
                                          <p:attrName>ppt_h</p:attrName>
                                        </p:attrNameLst>
                                      </p:cBhvr>
                                      <p:tavLst>
                                        <p:tav tm="0">
                                          <p:val>
                                            <p:fltVal val="0"/>
                                          </p:val>
                                        </p:tav>
                                        <p:tav tm="100000">
                                          <p:val>
                                            <p:strVal val="#ppt_h"/>
                                          </p:val>
                                        </p:tav>
                                      </p:tavLst>
                                    </p:anim>
                                    <p:animEffect transition="in" filter="fade">
                                      <p:cBhvr>
                                        <p:cTn id="86" dur="250"/>
                                        <p:tgtEl>
                                          <p:spTgt spid="272">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73">
                                            <p:bg/>
                                          </p:spTgt>
                                        </p:tgtEl>
                                        <p:attrNameLst>
                                          <p:attrName>style.visibility</p:attrName>
                                        </p:attrNameLst>
                                      </p:cBhvr>
                                      <p:to>
                                        <p:strVal val="visible"/>
                                      </p:to>
                                    </p:set>
                                    <p:anim calcmode="lin" valueType="num">
                                      <p:cBhvr>
                                        <p:cTn id="91" dur="250" fill="hold"/>
                                        <p:tgtEl>
                                          <p:spTgt spid="273">
                                            <p:bg/>
                                          </p:spTgt>
                                        </p:tgtEl>
                                        <p:attrNameLst>
                                          <p:attrName>ppt_w</p:attrName>
                                        </p:attrNameLst>
                                      </p:cBhvr>
                                      <p:tavLst>
                                        <p:tav tm="0">
                                          <p:val>
                                            <p:fltVal val="0"/>
                                          </p:val>
                                        </p:tav>
                                        <p:tav tm="100000">
                                          <p:val>
                                            <p:strVal val="#ppt_w"/>
                                          </p:val>
                                        </p:tav>
                                      </p:tavLst>
                                    </p:anim>
                                    <p:anim calcmode="lin" valueType="num">
                                      <p:cBhvr>
                                        <p:cTn id="92" dur="250" fill="hold"/>
                                        <p:tgtEl>
                                          <p:spTgt spid="273">
                                            <p:bg/>
                                          </p:spTgt>
                                        </p:tgtEl>
                                        <p:attrNameLst>
                                          <p:attrName>ppt_h</p:attrName>
                                        </p:attrNameLst>
                                      </p:cBhvr>
                                      <p:tavLst>
                                        <p:tav tm="0">
                                          <p:val>
                                            <p:fltVal val="0"/>
                                          </p:val>
                                        </p:tav>
                                        <p:tav tm="100000">
                                          <p:val>
                                            <p:strVal val="#ppt_h"/>
                                          </p:val>
                                        </p:tav>
                                      </p:tavLst>
                                    </p:anim>
                                    <p:animEffect transition="in" filter="fade">
                                      <p:cBhvr>
                                        <p:cTn id="93" dur="250"/>
                                        <p:tgtEl>
                                          <p:spTgt spid="273">
                                            <p:bg/>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73">
                                            <p:txEl>
                                              <p:pRg st="0" end="0"/>
                                            </p:txEl>
                                          </p:spTgt>
                                        </p:tgtEl>
                                        <p:attrNameLst>
                                          <p:attrName>style.visibility</p:attrName>
                                        </p:attrNameLst>
                                      </p:cBhvr>
                                      <p:to>
                                        <p:strVal val="visible"/>
                                      </p:to>
                                    </p:set>
                                    <p:anim calcmode="lin" valueType="num">
                                      <p:cBhvr>
                                        <p:cTn id="98" dur="250" fill="hold"/>
                                        <p:tgtEl>
                                          <p:spTgt spid="273">
                                            <p:txEl>
                                              <p:pRg st="0" end="0"/>
                                            </p:txEl>
                                          </p:spTgt>
                                        </p:tgtEl>
                                        <p:attrNameLst>
                                          <p:attrName>ppt_w</p:attrName>
                                        </p:attrNameLst>
                                      </p:cBhvr>
                                      <p:tavLst>
                                        <p:tav tm="0">
                                          <p:val>
                                            <p:fltVal val="0"/>
                                          </p:val>
                                        </p:tav>
                                        <p:tav tm="100000">
                                          <p:val>
                                            <p:strVal val="#ppt_w"/>
                                          </p:val>
                                        </p:tav>
                                      </p:tavLst>
                                    </p:anim>
                                    <p:anim calcmode="lin" valueType="num">
                                      <p:cBhvr>
                                        <p:cTn id="99" dur="250" fill="hold"/>
                                        <p:tgtEl>
                                          <p:spTgt spid="273">
                                            <p:txEl>
                                              <p:pRg st="0" end="0"/>
                                            </p:txEl>
                                          </p:spTgt>
                                        </p:tgtEl>
                                        <p:attrNameLst>
                                          <p:attrName>ppt_h</p:attrName>
                                        </p:attrNameLst>
                                      </p:cBhvr>
                                      <p:tavLst>
                                        <p:tav tm="0">
                                          <p:val>
                                            <p:fltVal val="0"/>
                                          </p:val>
                                        </p:tav>
                                        <p:tav tm="100000">
                                          <p:val>
                                            <p:strVal val="#ppt_h"/>
                                          </p:val>
                                        </p:tav>
                                      </p:tavLst>
                                    </p:anim>
                                    <p:animEffect transition="in" filter="fade">
                                      <p:cBhvr>
                                        <p:cTn id="100" dur="250"/>
                                        <p:tgtEl>
                                          <p:spTgt spid="273">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74">
                                            <p:bg/>
                                          </p:spTgt>
                                        </p:tgtEl>
                                        <p:attrNameLst>
                                          <p:attrName>style.visibility</p:attrName>
                                        </p:attrNameLst>
                                      </p:cBhvr>
                                      <p:to>
                                        <p:strVal val="visible"/>
                                      </p:to>
                                    </p:set>
                                    <p:anim calcmode="lin" valueType="num">
                                      <p:cBhvr>
                                        <p:cTn id="105" dur="250" fill="hold"/>
                                        <p:tgtEl>
                                          <p:spTgt spid="274">
                                            <p:bg/>
                                          </p:spTgt>
                                        </p:tgtEl>
                                        <p:attrNameLst>
                                          <p:attrName>ppt_w</p:attrName>
                                        </p:attrNameLst>
                                      </p:cBhvr>
                                      <p:tavLst>
                                        <p:tav tm="0">
                                          <p:val>
                                            <p:fltVal val="0"/>
                                          </p:val>
                                        </p:tav>
                                        <p:tav tm="100000">
                                          <p:val>
                                            <p:strVal val="#ppt_w"/>
                                          </p:val>
                                        </p:tav>
                                      </p:tavLst>
                                    </p:anim>
                                    <p:anim calcmode="lin" valueType="num">
                                      <p:cBhvr>
                                        <p:cTn id="106" dur="250" fill="hold"/>
                                        <p:tgtEl>
                                          <p:spTgt spid="274">
                                            <p:bg/>
                                          </p:spTgt>
                                        </p:tgtEl>
                                        <p:attrNameLst>
                                          <p:attrName>ppt_h</p:attrName>
                                        </p:attrNameLst>
                                      </p:cBhvr>
                                      <p:tavLst>
                                        <p:tav tm="0">
                                          <p:val>
                                            <p:fltVal val="0"/>
                                          </p:val>
                                        </p:tav>
                                        <p:tav tm="100000">
                                          <p:val>
                                            <p:strVal val="#ppt_h"/>
                                          </p:val>
                                        </p:tav>
                                      </p:tavLst>
                                    </p:anim>
                                    <p:animEffect transition="in" filter="fade">
                                      <p:cBhvr>
                                        <p:cTn id="107" dur="250"/>
                                        <p:tgtEl>
                                          <p:spTgt spid="274">
                                            <p:bg/>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274">
                                            <p:txEl>
                                              <p:pRg st="0" end="0"/>
                                            </p:txEl>
                                          </p:spTgt>
                                        </p:tgtEl>
                                        <p:attrNameLst>
                                          <p:attrName>style.visibility</p:attrName>
                                        </p:attrNameLst>
                                      </p:cBhvr>
                                      <p:to>
                                        <p:strVal val="visible"/>
                                      </p:to>
                                    </p:set>
                                    <p:anim calcmode="lin" valueType="num">
                                      <p:cBhvr>
                                        <p:cTn id="112" dur="250" fill="hold"/>
                                        <p:tgtEl>
                                          <p:spTgt spid="274">
                                            <p:txEl>
                                              <p:pRg st="0" end="0"/>
                                            </p:txEl>
                                          </p:spTgt>
                                        </p:tgtEl>
                                        <p:attrNameLst>
                                          <p:attrName>ppt_w</p:attrName>
                                        </p:attrNameLst>
                                      </p:cBhvr>
                                      <p:tavLst>
                                        <p:tav tm="0">
                                          <p:val>
                                            <p:fltVal val="0"/>
                                          </p:val>
                                        </p:tav>
                                        <p:tav tm="100000">
                                          <p:val>
                                            <p:strVal val="#ppt_w"/>
                                          </p:val>
                                        </p:tav>
                                      </p:tavLst>
                                    </p:anim>
                                    <p:anim calcmode="lin" valueType="num">
                                      <p:cBhvr>
                                        <p:cTn id="113" dur="250" fill="hold"/>
                                        <p:tgtEl>
                                          <p:spTgt spid="274">
                                            <p:txEl>
                                              <p:pRg st="0" end="0"/>
                                            </p:txEl>
                                          </p:spTgt>
                                        </p:tgtEl>
                                        <p:attrNameLst>
                                          <p:attrName>ppt_h</p:attrName>
                                        </p:attrNameLst>
                                      </p:cBhvr>
                                      <p:tavLst>
                                        <p:tav tm="0">
                                          <p:val>
                                            <p:fltVal val="0"/>
                                          </p:val>
                                        </p:tav>
                                        <p:tav tm="100000">
                                          <p:val>
                                            <p:strVal val="#ppt_h"/>
                                          </p:val>
                                        </p:tav>
                                      </p:tavLst>
                                    </p:anim>
                                    <p:animEffect transition="in" filter="fade">
                                      <p:cBhvr>
                                        <p:cTn id="114" dur="250"/>
                                        <p:tgtEl>
                                          <p:spTgt spid="2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uiExpand="1" build="p" animBg="1"/>
      <p:bldP spid="268" grpId="0" uiExpand="1" build="p" animBg="1"/>
      <p:bldP spid="269" grpId="0" uiExpand="1" build="p" animBg="1"/>
      <p:bldP spid="270" grpId="0" uiExpand="1" build="p" animBg="1"/>
      <p:bldP spid="271" grpId="0" uiExpand="1" build="p" animBg="1"/>
      <p:bldP spid="272" grpId="0" uiExpand="1" build="p" animBg="1"/>
      <p:bldP spid="273" grpId="0" uiExpand="1" build="p" animBg="1"/>
      <p:bldP spid="274"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11"/>
          <p:cNvSpPr txBox="1">
            <a:spLocks noGrp="1"/>
          </p:cNvSpPr>
          <p:nvPr>
            <p:ph type="ctrTitle"/>
          </p:nvPr>
        </p:nvSpPr>
        <p:spPr>
          <a:xfrm>
            <a:off x="897207" y="1335850"/>
            <a:ext cx="7349586" cy="63518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14A7D"/>
              </a:buClr>
              <a:buSzPct val="100000"/>
              <a:buFont typeface="Helvetica Neue"/>
              <a:buNone/>
            </a:pPr>
            <a:r>
              <a:rPr lang="en-GB" sz="4000" b="1" dirty="0">
                <a:solidFill>
                  <a:srgbClr val="014A7D"/>
                </a:solidFill>
                <a:latin typeface="Helvetica Neue"/>
                <a:ea typeface="Helvetica Neue"/>
                <a:cs typeface="Helvetica Neue"/>
                <a:sym typeface="Helvetica Neue"/>
              </a:rPr>
              <a:t>Top Tips</a:t>
            </a:r>
            <a:endParaRPr sz="4000" dirty="0">
              <a:solidFill>
                <a:srgbClr val="014A7D"/>
              </a:solidFill>
              <a:latin typeface="Helvetica Neue"/>
              <a:ea typeface="Helvetica Neue"/>
              <a:cs typeface="Helvetica Neue"/>
              <a:sym typeface="Helvetica Neue"/>
            </a:endParaRPr>
          </a:p>
        </p:txBody>
      </p:sp>
      <p:sp>
        <p:nvSpPr>
          <p:cNvPr id="263" name="Google Shape;263;p11"/>
          <p:cNvSpPr txBox="1"/>
          <p:nvPr/>
        </p:nvSpPr>
        <p:spPr>
          <a:xfrm>
            <a:off x="6027918" y="305944"/>
            <a:ext cx="2577175" cy="63518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14A7D"/>
              </a:buClr>
              <a:buSzPts val="1800"/>
              <a:buFont typeface="Helvetica Neue"/>
              <a:buNone/>
              <a:tabLst/>
              <a:defRPr/>
            </a:pPr>
            <a:r>
              <a:rPr kumimoji="0" lang="en-GB" sz="1800" b="0" i="0" u="none" strike="noStrike" kern="0" cap="none" spc="0" normalizeH="0" baseline="0" noProof="0">
                <a:ln>
                  <a:noFill/>
                </a:ln>
                <a:solidFill>
                  <a:srgbClr val="014A7D"/>
                </a:solidFill>
                <a:effectLst/>
                <a:uLnTx/>
                <a:uFillTx/>
                <a:latin typeface="Helvetica Neue"/>
                <a:ea typeface="Helvetica Neue"/>
                <a:cs typeface="Helvetica Neue"/>
                <a:sym typeface="Helvetica Neue"/>
              </a:rPr>
              <a:t>www.heloa.ac.uk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11"/>
          <p:cNvSpPr txBox="1"/>
          <p:nvPr/>
        </p:nvSpPr>
        <p:spPr>
          <a:xfrm>
            <a:off x="538907" y="4586570"/>
            <a:ext cx="2524272" cy="25207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14A7D"/>
              </a:buClr>
              <a:buSzPts val="1000"/>
              <a:buFont typeface="Helvetica Neue"/>
              <a:buNone/>
              <a:tabLst/>
              <a:defRPr/>
            </a:pPr>
            <a:r>
              <a:rPr kumimoji="0" lang="en-GB" sz="1000" b="0" i="0" u="none" strike="noStrike" kern="0" cap="none" spc="0" normalizeH="0" baseline="0" noProof="0">
                <a:ln>
                  <a:noFill/>
                </a:ln>
                <a:solidFill>
                  <a:srgbClr val="014A7D"/>
                </a:solidFill>
                <a:effectLst/>
                <a:uLnTx/>
                <a:uFillTx/>
                <a:latin typeface="Helvetica Neue"/>
                <a:ea typeface="Helvetica Neue"/>
                <a:cs typeface="Helvetica Neue"/>
                <a:sym typeface="Helvetica Neue"/>
              </a:rPr>
              <a:t>Registered charity number 1182953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65" name="Google Shape;265;p11" descr="A picture containing drawing&#10;&#10;Description automatically generated"/>
          <p:cNvPicPr preferRelativeResize="0"/>
          <p:nvPr/>
        </p:nvPicPr>
        <p:blipFill rotWithShape="1">
          <a:blip r:embed="rId3">
            <a:alphaModFix/>
          </a:blip>
          <a:srcRect/>
          <a:stretch/>
        </p:blipFill>
        <p:spPr>
          <a:xfrm>
            <a:off x="570372" y="387609"/>
            <a:ext cx="1937593" cy="471849"/>
          </a:xfrm>
          <a:prstGeom prst="rect">
            <a:avLst/>
          </a:prstGeom>
          <a:noFill/>
          <a:ln>
            <a:noFill/>
          </a:ln>
        </p:spPr>
      </p:pic>
      <p:sp>
        <p:nvSpPr>
          <p:cNvPr id="266" name="Google Shape;266;p11"/>
          <p:cNvSpPr/>
          <p:nvPr/>
        </p:nvSpPr>
        <p:spPr>
          <a:xfrm>
            <a:off x="0" y="1168398"/>
            <a:ext cx="9144000" cy="18000"/>
          </a:xfrm>
          <a:prstGeom prst="rect">
            <a:avLst/>
          </a:prstGeom>
          <a:solidFill>
            <a:srgbClr val="014A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14A7D"/>
              </a:solidFill>
              <a:effectLst/>
              <a:uLnTx/>
              <a:uFillTx/>
              <a:latin typeface="Calibri"/>
              <a:ea typeface="Calibri"/>
              <a:cs typeface="Calibri"/>
              <a:sym typeface="Calibri"/>
            </a:endParaRPr>
          </a:p>
        </p:txBody>
      </p:sp>
      <p:sp>
        <p:nvSpPr>
          <p:cNvPr id="15" name="Google Shape;254;p10">
            <a:extLst>
              <a:ext uri="{FF2B5EF4-FFF2-40B4-BE49-F238E27FC236}">
                <a16:creationId xmlns:a16="http://schemas.microsoft.com/office/drawing/2014/main" id="{7C4D1621-A2DA-4ED8-BB49-2A4FC27B117D}"/>
              </a:ext>
            </a:extLst>
          </p:cNvPr>
          <p:cNvSpPr/>
          <p:nvPr/>
        </p:nvSpPr>
        <p:spPr>
          <a:xfrm>
            <a:off x="825267" y="2056435"/>
            <a:ext cx="7514692" cy="2616060"/>
          </a:xfrm>
          <a:prstGeom prst="rect">
            <a:avLst/>
          </a:prstGeom>
          <a:noFill/>
          <a:ln>
            <a:noFill/>
          </a:ln>
        </p:spPr>
        <p:txBody>
          <a:bodyPr spcFirstLastPara="1" wrap="square" lIns="91425" tIns="45700" rIns="91425" bIns="45700" anchor="t" anchorCtr="0">
            <a:spAutoFit/>
          </a:bodyPr>
          <a:lstStyle/>
          <a:p>
            <a:pPr marL="285750" indent="-285750">
              <a:buClr>
                <a:srgbClr val="014A7D"/>
              </a:buClr>
              <a:buSzPts val="1400"/>
              <a:buFont typeface="Arial" panose="020B0604020202020204" pitchFamily="34" charset="0"/>
              <a:buChar char="•"/>
            </a:pPr>
            <a:r>
              <a:rPr lang="en-GB" b="1" dirty="0">
                <a:solidFill>
                  <a:srgbClr val="014A7D"/>
                </a:solidFill>
                <a:latin typeface="Helvetica Neue"/>
                <a:ea typeface="Helvetica Neue"/>
                <a:cs typeface="Helvetica Neue"/>
                <a:sym typeface="Helvetica Neue"/>
              </a:rPr>
              <a:t>Real interest </a:t>
            </a:r>
            <a:r>
              <a:rPr lang="en-GB" dirty="0">
                <a:solidFill>
                  <a:srgbClr val="014A7D"/>
                </a:solidFill>
                <a:latin typeface="Helvetica Neue"/>
                <a:ea typeface="Helvetica Neue"/>
                <a:cs typeface="Helvetica Neue"/>
                <a:sym typeface="Helvetica Neue"/>
              </a:rPr>
              <a:t>or buy in from teams, managers, members</a:t>
            </a:r>
          </a:p>
          <a:p>
            <a:pPr marL="285750" marR="0" lvl="0" indent="-285750" algn="l" rtl="0">
              <a:spcBef>
                <a:spcPts val="0"/>
              </a:spcBef>
              <a:spcAft>
                <a:spcPts val="0"/>
              </a:spcAft>
              <a:buClr>
                <a:srgbClr val="014A7D"/>
              </a:buClr>
              <a:buSzPts val="1400"/>
              <a:buFont typeface="Arial" panose="020B0604020202020204" pitchFamily="34" charset="0"/>
              <a:buChar char="•"/>
            </a:pPr>
            <a:endParaRPr lang="en-GB" dirty="0">
              <a:solidFill>
                <a:srgbClr val="014A7D"/>
              </a:solidFill>
              <a:latin typeface="Helvetica Neue"/>
              <a:ea typeface="Helvetica Neue"/>
              <a:cs typeface="Helvetica Neue"/>
              <a:sym typeface="Helvetica Neue"/>
            </a:endParaRPr>
          </a:p>
          <a:p>
            <a:pPr marL="285750" marR="0" lvl="0" indent="-285750" algn="l" rtl="0">
              <a:spcBef>
                <a:spcPts val="0"/>
              </a:spcBef>
              <a:spcAft>
                <a:spcPts val="0"/>
              </a:spcAft>
              <a:buClr>
                <a:srgbClr val="014A7D"/>
              </a:buClr>
              <a:buSzPts val="1400"/>
              <a:buFont typeface="Arial" panose="020B0604020202020204" pitchFamily="34" charset="0"/>
              <a:buChar char="•"/>
            </a:pPr>
            <a:r>
              <a:rPr lang="en-GB" dirty="0">
                <a:solidFill>
                  <a:srgbClr val="014A7D"/>
                </a:solidFill>
                <a:latin typeface="Helvetica Neue"/>
                <a:ea typeface="Helvetica Neue"/>
                <a:cs typeface="Helvetica Neue"/>
                <a:sym typeface="Helvetica Neue"/>
              </a:rPr>
              <a:t>Quite a bit of background work – but once complete a programme </a:t>
            </a:r>
            <a:r>
              <a:rPr lang="en-GB" b="1" dirty="0">
                <a:solidFill>
                  <a:srgbClr val="014A7D"/>
                </a:solidFill>
                <a:latin typeface="Helvetica Neue"/>
                <a:ea typeface="Helvetica Neue"/>
                <a:cs typeface="Helvetica Neue"/>
                <a:sym typeface="Helvetica Neue"/>
              </a:rPr>
              <a:t>can run itself</a:t>
            </a:r>
          </a:p>
          <a:p>
            <a:pPr marL="285750" marR="0" lvl="0" indent="-285750" algn="l" rtl="0">
              <a:spcBef>
                <a:spcPts val="0"/>
              </a:spcBef>
              <a:spcAft>
                <a:spcPts val="0"/>
              </a:spcAft>
              <a:buClr>
                <a:srgbClr val="014A7D"/>
              </a:buClr>
              <a:buSzPts val="1400"/>
              <a:buFont typeface="Arial" panose="020B0604020202020204" pitchFamily="34" charset="0"/>
              <a:buChar char="•"/>
            </a:pPr>
            <a:endParaRPr lang="en-GB" dirty="0">
              <a:solidFill>
                <a:srgbClr val="014A7D"/>
              </a:solidFill>
              <a:latin typeface="Helvetica Neue"/>
              <a:ea typeface="Helvetica Neue"/>
              <a:cs typeface="Helvetica Neue"/>
              <a:sym typeface="Helvetica Neue"/>
            </a:endParaRPr>
          </a:p>
          <a:p>
            <a:pPr marL="285750" marR="0" lvl="0" indent="-285750" algn="l" rtl="0">
              <a:spcBef>
                <a:spcPts val="0"/>
              </a:spcBef>
              <a:spcAft>
                <a:spcPts val="0"/>
              </a:spcAft>
              <a:buClr>
                <a:srgbClr val="014A7D"/>
              </a:buClr>
              <a:buSzPts val="1400"/>
              <a:buFont typeface="Arial" panose="020B0604020202020204" pitchFamily="34" charset="0"/>
              <a:buChar char="•"/>
            </a:pPr>
            <a:r>
              <a:rPr lang="en-GB" dirty="0">
                <a:solidFill>
                  <a:srgbClr val="014A7D"/>
                </a:solidFill>
                <a:latin typeface="Helvetica Neue"/>
                <a:ea typeface="Helvetica Neue"/>
                <a:cs typeface="Helvetica Neue"/>
                <a:sym typeface="Helvetica Neue"/>
              </a:rPr>
              <a:t>Boundary setting – what a programme will do, what you expect from participants</a:t>
            </a:r>
          </a:p>
          <a:p>
            <a:pPr marL="285750" marR="0" lvl="0" indent="-285750" algn="l" rtl="0">
              <a:spcBef>
                <a:spcPts val="0"/>
              </a:spcBef>
              <a:spcAft>
                <a:spcPts val="0"/>
              </a:spcAft>
              <a:buClr>
                <a:srgbClr val="014A7D"/>
              </a:buClr>
              <a:buSzPts val="1400"/>
              <a:buFont typeface="Arial" panose="020B0604020202020204" pitchFamily="34" charset="0"/>
              <a:buChar char="•"/>
            </a:pPr>
            <a:endParaRPr lang="en-GB" dirty="0">
              <a:solidFill>
                <a:srgbClr val="014A7D"/>
              </a:solidFill>
              <a:latin typeface="Helvetica Neue"/>
              <a:ea typeface="Helvetica Neue"/>
              <a:cs typeface="Helvetica Neue"/>
              <a:sym typeface="Helvetica Neue"/>
            </a:endParaRPr>
          </a:p>
          <a:p>
            <a:pPr marL="285750" marR="0" lvl="0" indent="-285750" algn="l" rtl="0">
              <a:spcBef>
                <a:spcPts val="0"/>
              </a:spcBef>
              <a:spcAft>
                <a:spcPts val="0"/>
              </a:spcAft>
              <a:buClr>
                <a:srgbClr val="014A7D"/>
              </a:buClr>
              <a:buSzPts val="1400"/>
              <a:buFont typeface="Arial" panose="020B0604020202020204" pitchFamily="34" charset="0"/>
              <a:buChar char="•"/>
            </a:pPr>
            <a:r>
              <a:rPr lang="en-GB" b="1" dirty="0">
                <a:solidFill>
                  <a:srgbClr val="014A7D"/>
                </a:solidFill>
                <a:latin typeface="Helvetica Neue"/>
                <a:ea typeface="Helvetica Neue"/>
                <a:cs typeface="Helvetica Neue"/>
                <a:sym typeface="Helvetica Neue"/>
              </a:rPr>
              <a:t>Utilise courses, training and development at your institution </a:t>
            </a:r>
            <a:r>
              <a:rPr lang="en-GB" dirty="0">
                <a:solidFill>
                  <a:srgbClr val="014A7D"/>
                </a:solidFill>
                <a:latin typeface="Helvetica Neue"/>
                <a:ea typeface="Helvetica Neue"/>
                <a:cs typeface="Helvetica Neue"/>
                <a:sym typeface="Helvetica Neue"/>
              </a:rPr>
              <a:t>to influence your programme</a:t>
            </a:r>
          </a:p>
          <a:p>
            <a:pPr marR="0" lvl="0" algn="l" rtl="0">
              <a:spcBef>
                <a:spcPts val="0"/>
              </a:spcBef>
              <a:spcAft>
                <a:spcPts val="0"/>
              </a:spcAft>
              <a:buClr>
                <a:srgbClr val="014A7D"/>
              </a:buClr>
              <a:buSzPts val="1400"/>
            </a:pPr>
            <a:endParaRPr lang="en-GB" sz="1400" b="0" i="0" u="none" strike="noStrike" cap="none" dirty="0">
              <a:solidFill>
                <a:srgbClr val="014A7D"/>
              </a:solidFill>
              <a:latin typeface="Helvetica Neue"/>
              <a:ea typeface="Helvetica Neue"/>
              <a:cs typeface="Helvetica Neue"/>
              <a:sym typeface="Helvetica Neue"/>
            </a:endParaRPr>
          </a:p>
          <a:p>
            <a:pPr marL="285750" marR="0" lvl="0" indent="-285750" algn="l" rtl="0">
              <a:spcBef>
                <a:spcPts val="0"/>
              </a:spcBef>
              <a:spcAft>
                <a:spcPts val="0"/>
              </a:spcAft>
              <a:buClr>
                <a:srgbClr val="014A7D"/>
              </a:buClr>
              <a:buSzPts val="1400"/>
              <a:buFont typeface="Arial" panose="020B0604020202020204" pitchFamily="34" charset="0"/>
              <a:buChar char="•"/>
            </a:pPr>
            <a:r>
              <a:rPr lang="en-GB" sz="1400" b="0" i="0" u="none" strike="noStrike" cap="none" dirty="0">
                <a:solidFill>
                  <a:srgbClr val="014A7D"/>
                </a:solidFill>
                <a:latin typeface="Helvetica Neue"/>
                <a:ea typeface="Helvetica Neue"/>
                <a:cs typeface="Helvetica Neue"/>
                <a:sym typeface="Helvetica Neue"/>
              </a:rPr>
              <a:t>Always continue to innovate and improve! Especially </a:t>
            </a:r>
            <a:r>
              <a:rPr lang="en-GB" sz="1400" b="1" i="0" u="none" strike="noStrike" cap="none" dirty="0">
                <a:solidFill>
                  <a:srgbClr val="014A7D"/>
                </a:solidFill>
                <a:latin typeface="Helvetica Neue"/>
                <a:ea typeface="Helvetica Neue"/>
                <a:cs typeface="Helvetica Neue"/>
                <a:sym typeface="Helvetica Neue"/>
              </a:rPr>
              <a:t>listen to participant feedback</a:t>
            </a:r>
          </a:p>
          <a:p>
            <a:pPr marL="285750" marR="0" lvl="0" indent="-285750" algn="l" rtl="0">
              <a:spcBef>
                <a:spcPts val="0"/>
              </a:spcBef>
              <a:spcAft>
                <a:spcPts val="0"/>
              </a:spcAft>
              <a:buClr>
                <a:srgbClr val="014A7D"/>
              </a:buClr>
              <a:buSzPts val="1400"/>
              <a:buFont typeface="Arial" panose="020B0604020202020204" pitchFamily="34" charset="0"/>
              <a:buChar char="•"/>
            </a:pPr>
            <a:endParaRPr lang="en-GB" b="1" dirty="0">
              <a:solidFill>
                <a:srgbClr val="014A7D"/>
              </a:solidFill>
              <a:latin typeface="Helvetica Neue"/>
              <a:sym typeface="Helvetica Neue"/>
            </a:endParaRPr>
          </a:p>
          <a:p>
            <a:pPr marR="0" lvl="0" algn="ctr" rtl="0">
              <a:spcBef>
                <a:spcPts val="0"/>
              </a:spcBef>
              <a:spcAft>
                <a:spcPts val="0"/>
              </a:spcAft>
              <a:buClr>
                <a:srgbClr val="014A7D"/>
              </a:buClr>
              <a:buSzPts val="1400"/>
            </a:pPr>
            <a:r>
              <a:rPr lang="en-GB" sz="2400" b="1" dirty="0">
                <a:solidFill>
                  <a:srgbClr val="014A7D"/>
                </a:solidFill>
                <a:latin typeface="Helvetica Neue"/>
                <a:sym typeface="Wingdings" panose="05000000000000000000" pitchFamily="2" charset="2"/>
              </a:rPr>
              <a:t> </a:t>
            </a:r>
            <a:r>
              <a:rPr lang="en-GB" sz="2400" b="1" dirty="0">
                <a:solidFill>
                  <a:srgbClr val="014A7D"/>
                </a:solidFill>
                <a:latin typeface="Helvetica Neue"/>
                <a:sym typeface="Helvetica Neue"/>
              </a:rPr>
              <a:t>GIVE IT A GO! </a:t>
            </a:r>
            <a:r>
              <a:rPr lang="en-GB" sz="2400" b="1" dirty="0">
                <a:solidFill>
                  <a:srgbClr val="014A7D"/>
                </a:solidFill>
                <a:latin typeface="Helvetica Neue"/>
                <a:sym typeface="Wingdings" panose="05000000000000000000" pitchFamily="2" charset="2"/>
              </a:rPr>
              <a:t></a:t>
            </a:r>
            <a:endParaRPr sz="2400" b="1" dirty="0"/>
          </a:p>
        </p:txBody>
      </p:sp>
    </p:spTree>
    <p:extLst>
      <p:ext uri="{BB962C8B-B14F-4D97-AF65-F5344CB8AC3E}">
        <p14:creationId xmlns:p14="http://schemas.microsoft.com/office/powerpoint/2010/main" val="363941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25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25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9" dur="250"/>
                                        <p:tgtEl>
                                          <p:spTgt spid="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 calcmode="lin" valueType="num">
                                      <p:cBhvr>
                                        <p:cTn id="14" dur="250" fill="hold"/>
                                        <p:tgtEl>
                                          <p:spTgt spid="15">
                                            <p:txEl>
                                              <p:pRg st="2" end="2"/>
                                            </p:txEl>
                                          </p:spTgt>
                                        </p:tgtEl>
                                        <p:attrNameLst>
                                          <p:attrName>ppt_w</p:attrName>
                                        </p:attrNameLst>
                                      </p:cBhvr>
                                      <p:tavLst>
                                        <p:tav tm="0">
                                          <p:val>
                                            <p:fltVal val="0"/>
                                          </p:val>
                                        </p:tav>
                                        <p:tav tm="100000">
                                          <p:val>
                                            <p:strVal val="#ppt_w"/>
                                          </p:val>
                                        </p:tav>
                                      </p:tavLst>
                                    </p:anim>
                                    <p:anim calcmode="lin" valueType="num">
                                      <p:cBhvr>
                                        <p:cTn id="15" dur="250" fill="hold"/>
                                        <p:tgtEl>
                                          <p:spTgt spid="15">
                                            <p:txEl>
                                              <p:pRg st="2" end="2"/>
                                            </p:txEl>
                                          </p:spTgt>
                                        </p:tgtEl>
                                        <p:attrNameLst>
                                          <p:attrName>ppt_h</p:attrName>
                                        </p:attrNameLst>
                                      </p:cBhvr>
                                      <p:tavLst>
                                        <p:tav tm="0">
                                          <p:val>
                                            <p:fltVal val="0"/>
                                          </p:val>
                                        </p:tav>
                                        <p:tav tm="100000">
                                          <p:val>
                                            <p:strVal val="#ppt_h"/>
                                          </p:val>
                                        </p:tav>
                                      </p:tavLst>
                                    </p:anim>
                                    <p:animEffect transition="in" filter="fade">
                                      <p:cBhvr>
                                        <p:cTn id="16" dur="250"/>
                                        <p:tgtEl>
                                          <p:spTgt spid="1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 calcmode="lin" valueType="num">
                                      <p:cBhvr>
                                        <p:cTn id="21" dur="250" fill="hold"/>
                                        <p:tgtEl>
                                          <p:spTgt spid="15">
                                            <p:txEl>
                                              <p:pRg st="4" end="4"/>
                                            </p:txEl>
                                          </p:spTgt>
                                        </p:tgtEl>
                                        <p:attrNameLst>
                                          <p:attrName>ppt_w</p:attrName>
                                        </p:attrNameLst>
                                      </p:cBhvr>
                                      <p:tavLst>
                                        <p:tav tm="0">
                                          <p:val>
                                            <p:fltVal val="0"/>
                                          </p:val>
                                        </p:tav>
                                        <p:tav tm="100000">
                                          <p:val>
                                            <p:strVal val="#ppt_w"/>
                                          </p:val>
                                        </p:tav>
                                      </p:tavLst>
                                    </p:anim>
                                    <p:anim calcmode="lin" valueType="num">
                                      <p:cBhvr>
                                        <p:cTn id="22" dur="250" fill="hold"/>
                                        <p:tgtEl>
                                          <p:spTgt spid="15">
                                            <p:txEl>
                                              <p:pRg st="4" end="4"/>
                                            </p:txEl>
                                          </p:spTgt>
                                        </p:tgtEl>
                                        <p:attrNameLst>
                                          <p:attrName>ppt_h</p:attrName>
                                        </p:attrNameLst>
                                      </p:cBhvr>
                                      <p:tavLst>
                                        <p:tav tm="0">
                                          <p:val>
                                            <p:fltVal val="0"/>
                                          </p:val>
                                        </p:tav>
                                        <p:tav tm="100000">
                                          <p:val>
                                            <p:strVal val="#ppt_h"/>
                                          </p:val>
                                        </p:tav>
                                      </p:tavLst>
                                    </p:anim>
                                    <p:animEffect transition="in" filter="fade">
                                      <p:cBhvr>
                                        <p:cTn id="23" dur="250"/>
                                        <p:tgtEl>
                                          <p:spTgt spid="1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xEl>
                                              <p:pRg st="6" end="6"/>
                                            </p:txEl>
                                          </p:spTgt>
                                        </p:tgtEl>
                                        <p:attrNameLst>
                                          <p:attrName>style.visibility</p:attrName>
                                        </p:attrNameLst>
                                      </p:cBhvr>
                                      <p:to>
                                        <p:strVal val="visible"/>
                                      </p:to>
                                    </p:set>
                                    <p:anim calcmode="lin" valueType="num">
                                      <p:cBhvr>
                                        <p:cTn id="28" dur="250" fill="hold"/>
                                        <p:tgtEl>
                                          <p:spTgt spid="15">
                                            <p:txEl>
                                              <p:pRg st="6" end="6"/>
                                            </p:txEl>
                                          </p:spTgt>
                                        </p:tgtEl>
                                        <p:attrNameLst>
                                          <p:attrName>ppt_w</p:attrName>
                                        </p:attrNameLst>
                                      </p:cBhvr>
                                      <p:tavLst>
                                        <p:tav tm="0">
                                          <p:val>
                                            <p:fltVal val="0"/>
                                          </p:val>
                                        </p:tav>
                                        <p:tav tm="100000">
                                          <p:val>
                                            <p:strVal val="#ppt_w"/>
                                          </p:val>
                                        </p:tav>
                                      </p:tavLst>
                                    </p:anim>
                                    <p:anim calcmode="lin" valueType="num">
                                      <p:cBhvr>
                                        <p:cTn id="29" dur="250" fill="hold"/>
                                        <p:tgtEl>
                                          <p:spTgt spid="15">
                                            <p:txEl>
                                              <p:pRg st="6" end="6"/>
                                            </p:txEl>
                                          </p:spTgt>
                                        </p:tgtEl>
                                        <p:attrNameLst>
                                          <p:attrName>ppt_h</p:attrName>
                                        </p:attrNameLst>
                                      </p:cBhvr>
                                      <p:tavLst>
                                        <p:tav tm="0">
                                          <p:val>
                                            <p:fltVal val="0"/>
                                          </p:val>
                                        </p:tav>
                                        <p:tav tm="100000">
                                          <p:val>
                                            <p:strVal val="#ppt_h"/>
                                          </p:val>
                                        </p:tav>
                                      </p:tavLst>
                                    </p:anim>
                                    <p:animEffect transition="in" filter="fade">
                                      <p:cBhvr>
                                        <p:cTn id="30" dur="250"/>
                                        <p:tgtEl>
                                          <p:spTgt spid="1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xEl>
                                              <p:pRg st="8" end="8"/>
                                            </p:txEl>
                                          </p:spTgt>
                                        </p:tgtEl>
                                        <p:attrNameLst>
                                          <p:attrName>style.visibility</p:attrName>
                                        </p:attrNameLst>
                                      </p:cBhvr>
                                      <p:to>
                                        <p:strVal val="visible"/>
                                      </p:to>
                                    </p:set>
                                    <p:anim calcmode="lin" valueType="num">
                                      <p:cBhvr>
                                        <p:cTn id="35" dur="250" fill="hold"/>
                                        <p:tgtEl>
                                          <p:spTgt spid="15">
                                            <p:txEl>
                                              <p:pRg st="8" end="8"/>
                                            </p:txEl>
                                          </p:spTgt>
                                        </p:tgtEl>
                                        <p:attrNameLst>
                                          <p:attrName>ppt_w</p:attrName>
                                        </p:attrNameLst>
                                      </p:cBhvr>
                                      <p:tavLst>
                                        <p:tav tm="0">
                                          <p:val>
                                            <p:fltVal val="0"/>
                                          </p:val>
                                        </p:tav>
                                        <p:tav tm="100000">
                                          <p:val>
                                            <p:strVal val="#ppt_w"/>
                                          </p:val>
                                        </p:tav>
                                      </p:tavLst>
                                    </p:anim>
                                    <p:anim calcmode="lin" valueType="num">
                                      <p:cBhvr>
                                        <p:cTn id="36" dur="250" fill="hold"/>
                                        <p:tgtEl>
                                          <p:spTgt spid="15">
                                            <p:txEl>
                                              <p:pRg st="8" end="8"/>
                                            </p:txEl>
                                          </p:spTgt>
                                        </p:tgtEl>
                                        <p:attrNameLst>
                                          <p:attrName>ppt_h</p:attrName>
                                        </p:attrNameLst>
                                      </p:cBhvr>
                                      <p:tavLst>
                                        <p:tav tm="0">
                                          <p:val>
                                            <p:fltVal val="0"/>
                                          </p:val>
                                        </p:tav>
                                        <p:tav tm="100000">
                                          <p:val>
                                            <p:strVal val="#ppt_h"/>
                                          </p:val>
                                        </p:tav>
                                      </p:tavLst>
                                    </p:anim>
                                    <p:animEffect transition="in" filter="fade">
                                      <p:cBhvr>
                                        <p:cTn id="37" dur="250"/>
                                        <p:tgtEl>
                                          <p:spTgt spid="1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xEl>
                                              <p:pRg st="10" end="10"/>
                                            </p:txEl>
                                          </p:spTgt>
                                        </p:tgtEl>
                                        <p:attrNameLst>
                                          <p:attrName>style.visibility</p:attrName>
                                        </p:attrNameLst>
                                      </p:cBhvr>
                                      <p:to>
                                        <p:strVal val="visible"/>
                                      </p:to>
                                    </p:set>
                                    <p:anim calcmode="lin" valueType="num">
                                      <p:cBhvr>
                                        <p:cTn id="42" dur="250" fill="hold"/>
                                        <p:tgtEl>
                                          <p:spTgt spid="15">
                                            <p:txEl>
                                              <p:pRg st="10" end="10"/>
                                            </p:txEl>
                                          </p:spTgt>
                                        </p:tgtEl>
                                        <p:attrNameLst>
                                          <p:attrName>ppt_w</p:attrName>
                                        </p:attrNameLst>
                                      </p:cBhvr>
                                      <p:tavLst>
                                        <p:tav tm="0">
                                          <p:val>
                                            <p:fltVal val="0"/>
                                          </p:val>
                                        </p:tav>
                                        <p:tav tm="100000">
                                          <p:val>
                                            <p:strVal val="#ppt_w"/>
                                          </p:val>
                                        </p:tav>
                                      </p:tavLst>
                                    </p:anim>
                                    <p:anim calcmode="lin" valueType="num">
                                      <p:cBhvr>
                                        <p:cTn id="43" dur="250" fill="hold"/>
                                        <p:tgtEl>
                                          <p:spTgt spid="15">
                                            <p:txEl>
                                              <p:pRg st="10" end="10"/>
                                            </p:txEl>
                                          </p:spTgt>
                                        </p:tgtEl>
                                        <p:attrNameLst>
                                          <p:attrName>ppt_h</p:attrName>
                                        </p:attrNameLst>
                                      </p:cBhvr>
                                      <p:tavLst>
                                        <p:tav tm="0">
                                          <p:val>
                                            <p:fltVal val="0"/>
                                          </p:val>
                                        </p:tav>
                                        <p:tav tm="100000">
                                          <p:val>
                                            <p:strVal val="#ppt_h"/>
                                          </p:val>
                                        </p:tav>
                                      </p:tavLst>
                                    </p:anim>
                                    <p:animEffect transition="in" filter="fade">
                                      <p:cBhvr>
                                        <p:cTn id="44" dur="250"/>
                                        <p:tgtEl>
                                          <p:spTgt spid="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
          <p:cNvSpPr txBox="1">
            <a:spLocks noGrp="1"/>
          </p:cNvSpPr>
          <p:nvPr>
            <p:ph type="ctrTitle"/>
          </p:nvPr>
        </p:nvSpPr>
        <p:spPr>
          <a:xfrm>
            <a:off x="1420793" y="2254160"/>
            <a:ext cx="6302414" cy="63518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14A7D"/>
              </a:buClr>
              <a:buSzPct val="100000"/>
              <a:buFont typeface="Helvetica Neue"/>
              <a:buNone/>
            </a:pPr>
            <a:r>
              <a:rPr lang="en-GB" sz="4000" dirty="0">
                <a:solidFill>
                  <a:srgbClr val="014A7D"/>
                </a:solidFill>
                <a:latin typeface="Helvetica Neue"/>
                <a:ea typeface="Helvetica Neue"/>
                <a:cs typeface="Helvetica Neue"/>
                <a:sym typeface="Helvetica Neue"/>
              </a:rPr>
              <a:t>So… what </a:t>
            </a:r>
            <a:r>
              <a:rPr lang="en-GB" sz="4000" b="1" dirty="0">
                <a:solidFill>
                  <a:srgbClr val="014A7D"/>
                </a:solidFill>
                <a:latin typeface="Helvetica Neue"/>
                <a:ea typeface="Helvetica Neue"/>
                <a:cs typeface="Helvetica Neue"/>
                <a:sym typeface="Helvetica Neue"/>
              </a:rPr>
              <a:t>IS</a:t>
            </a:r>
            <a:r>
              <a:rPr lang="en-GB" sz="4000" dirty="0">
                <a:solidFill>
                  <a:srgbClr val="014A7D"/>
                </a:solidFill>
                <a:latin typeface="Helvetica Neue"/>
                <a:ea typeface="Helvetica Neue"/>
                <a:cs typeface="Helvetica Neue"/>
                <a:sym typeface="Helvetica Neue"/>
              </a:rPr>
              <a:t> ‘Mentoring’?</a:t>
            </a:r>
            <a:endParaRPr sz="4000" dirty="0">
              <a:solidFill>
                <a:srgbClr val="014A7D"/>
              </a:solidFill>
              <a:latin typeface="Helvetica Neue"/>
              <a:ea typeface="Helvetica Neue"/>
              <a:cs typeface="Helvetica Neue"/>
              <a:sym typeface="Helvetica Neue"/>
            </a:endParaRPr>
          </a:p>
        </p:txBody>
      </p:sp>
      <p:sp>
        <p:nvSpPr>
          <p:cNvPr id="173" name="Google Shape;173;p2"/>
          <p:cNvSpPr txBox="1"/>
          <p:nvPr/>
        </p:nvSpPr>
        <p:spPr>
          <a:xfrm>
            <a:off x="6027918" y="305944"/>
            <a:ext cx="2577175" cy="63518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14A7D"/>
              </a:buClr>
              <a:buSzPts val="1800"/>
              <a:buFont typeface="Helvetica Neue"/>
              <a:buNone/>
            </a:pPr>
            <a:r>
              <a:rPr lang="en-GB" sz="1800" b="0" i="0" u="none" strike="noStrike" cap="none">
                <a:solidFill>
                  <a:srgbClr val="014A7D"/>
                </a:solidFill>
                <a:latin typeface="Helvetica Neue"/>
                <a:ea typeface="Helvetica Neue"/>
                <a:cs typeface="Helvetica Neue"/>
                <a:sym typeface="Helvetica Neue"/>
              </a:rPr>
              <a:t>www.heloa.ac.uk</a:t>
            </a:r>
            <a:endParaRPr/>
          </a:p>
        </p:txBody>
      </p:sp>
      <p:sp>
        <p:nvSpPr>
          <p:cNvPr id="174" name="Google Shape;174;p2"/>
          <p:cNvSpPr txBox="1"/>
          <p:nvPr/>
        </p:nvSpPr>
        <p:spPr>
          <a:xfrm>
            <a:off x="538907" y="4586570"/>
            <a:ext cx="2524272" cy="25207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14A7D"/>
              </a:buClr>
              <a:buSzPts val="1000"/>
              <a:buFont typeface="Helvetica Neue"/>
              <a:buNone/>
            </a:pPr>
            <a:r>
              <a:rPr lang="en-GB" sz="1000" b="0" i="0" u="none" strike="noStrike" cap="none">
                <a:solidFill>
                  <a:srgbClr val="014A7D"/>
                </a:solidFill>
                <a:latin typeface="Helvetica Neue"/>
                <a:ea typeface="Helvetica Neue"/>
                <a:cs typeface="Helvetica Neue"/>
                <a:sym typeface="Helvetica Neue"/>
              </a:rPr>
              <a:t>Registered charity number 1182953</a:t>
            </a:r>
            <a:endParaRPr/>
          </a:p>
        </p:txBody>
      </p:sp>
      <p:pic>
        <p:nvPicPr>
          <p:cNvPr id="175" name="Google Shape;175;p2" descr="A picture containing drawing&#10;&#10;Description automatically generated"/>
          <p:cNvPicPr preferRelativeResize="0"/>
          <p:nvPr/>
        </p:nvPicPr>
        <p:blipFill rotWithShape="1">
          <a:blip r:embed="rId3">
            <a:alphaModFix/>
          </a:blip>
          <a:srcRect/>
          <a:stretch/>
        </p:blipFill>
        <p:spPr>
          <a:xfrm>
            <a:off x="570372" y="387609"/>
            <a:ext cx="1937593" cy="471849"/>
          </a:xfrm>
          <a:prstGeom prst="rect">
            <a:avLst/>
          </a:prstGeom>
          <a:noFill/>
          <a:ln>
            <a:noFill/>
          </a:ln>
        </p:spPr>
      </p:pic>
      <p:sp>
        <p:nvSpPr>
          <p:cNvPr id="176" name="Google Shape;176;p2"/>
          <p:cNvSpPr/>
          <p:nvPr/>
        </p:nvSpPr>
        <p:spPr>
          <a:xfrm>
            <a:off x="0" y="1168398"/>
            <a:ext cx="9144000" cy="18000"/>
          </a:xfrm>
          <a:prstGeom prst="rect">
            <a:avLst/>
          </a:prstGeom>
          <a:solidFill>
            <a:srgbClr val="014A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4A7D"/>
              </a:solidFill>
              <a:latin typeface="Calibri"/>
              <a:ea typeface="Calibri"/>
              <a:cs typeface="Calibri"/>
              <a:sym typeface="Calibri"/>
            </a:endParaRPr>
          </a:p>
        </p:txBody>
      </p:sp>
    </p:spTree>
    <p:extLst>
      <p:ext uri="{BB962C8B-B14F-4D97-AF65-F5344CB8AC3E}">
        <p14:creationId xmlns:p14="http://schemas.microsoft.com/office/powerpoint/2010/main" val="358057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12"/>
          <p:cNvSpPr txBox="1"/>
          <p:nvPr/>
        </p:nvSpPr>
        <p:spPr>
          <a:xfrm>
            <a:off x="6027918" y="305944"/>
            <a:ext cx="2577175" cy="63518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14A7D"/>
              </a:buClr>
              <a:buSzPts val="1800"/>
              <a:buFont typeface="Helvetica Neue"/>
              <a:buNone/>
            </a:pPr>
            <a:r>
              <a:rPr lang="en-GB" sz="1800" b="0" i="0" u="none" strike="noStrike" cap="none">
                <a:solidFill>
                  <a:srgbClr val="014A7D"/>
                </a:solidFill>
                <a:latin typeface="Helvetica Neue"/>
                <a:ea typeface="Helvetica Neue"/>
                <a:cs typeface="Helvetica Neue"/>
                <a:sym typeface="Helvetica Neue"/>
              </a:rPr>
              <a:t>www.heloa.ac.uk</a:t>
            </a:r>
            <a:endParaRPr/>
          </a:p>
        </p:txBody>
      </p:sp>
      <p:sp>
        <p:nvSpPr>
          <p:cNvPr id="282" name="Google Shape;282;p12"/>
          <p:cNvSpPr txBox="1"/>
          <p:nvPr/>
        </p:nvSpPr>
        <p:spPr>
          <a:xfrm>
            <a:off x="538907" y="4586570"/>
            <a:ext cx="2524272" cy="25207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14A7D"/>
              </a:buClr>
              <a:buSzPts val="1000"/>
              <a:buFont typeface="Helvetica Neue"/>
              <a:buNone/>
            </a:pPr>
            <a:r>
              <a:rPr lang="en-GB" sz="1000" b="0" i="0" u="none" strike="noStrike" cap="none">
                <a:solidFill>
                  <a:srgbClr val="014A7D"/>
                </a:solidFill>
                <a:latin typeface="Helvetica Neue"/>
                <a:ea typeface="Helvetica Neue"/>
                <a:cs typeface="Helvetica Neue"/>
                <a:sym typeface="Helvetica Neue"/>
              </a:rPr>
              <a:t>Registered charity number 1182953</a:t>
            </a:r>
            <a:endParaRPr/>
          </a:p>
        </p:txBody>
      </p:sp>
      <p:pic>
        <p:nvPicPr>
          <p:cNvPr id="283" name="Google Shape;283;p12" descr="A picture containing drawing&#10;&#10;Description automatically generated"/>
          <p:cNvPicPr preferRelativeResize="0"/>
          <p:nvPr/>
        </p:nvPicPr>
        <p:blipFill rotWithShape="1">
          <a:blip r:embed="rId3">
            <a:alphaModFix/>
          </a:blip>
          <a:srcRect/>
          <a:stretch/>
        </p:blipFill>
        <p:spPr>
          <a:xfrm>
            <a:off x="570372" y="387609"/>
            <a:ext cx="1937593" cy="471849"/>
          </a:xfrm>
          <a:prstGeom prst="rect">
            <a:avLst/>
          </a:prstGeom>
          <a:noFill/>
          <a:ln>
            <a:noFill/>
          </a:ln>
        </p:spPr>
      </p:pic>
      <p:sp>
        <p:nvSpPr>
          <p:cNvPr id="284" name="Google Shape;284;p12"/>
          <p:cNvSpPr/>
          <p:nvPr/>
        </p:nvSpPr>
        <p:spPr>
          <a:xfrm>
            <a:off x="0" y="1168398"/>
            <a:ext cx="9144000" cy="18000"/>
          </a:xfrm>
          <a:prstGeom prst="rect">
            <a:avLst/>
          </a:prstGeom>
          <a:solidFill>
            <a:srgbClr val="014A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14A7D"/>
              </a:solidFill>
              <a:latin typeface="Calibri"/>
              <a:ea typeface="Calibri"/>
              <a:cs typeface="Calibri"/>
              <a:sym typeface="Calibri"/>
            </a:endParaRPr>
          </a:p>
        </p:txBody>
      </p:sp>
      <p:sp>
        <p:nvSpPr>
          <p:cNvPr id="285" name="Google Shape;285;p12"/>
          <p:cNvSpPr txBox="1"/>
          <p:nvPr/>
        </p:nvSpPr>
        <p:spPr>
          <a:xfrm>
            <a:off x="538907" y="3211711"/>
            <a:ext cx="6220046" cy="102087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14A81"/>
              </a:buClr>
              <a:buSzPts val="3200"/>
              <a:buFont typeface="Arial"/>
              <a:buNone/>
            </a:pPr>
            <a:endParaRPr sz="2000" b="0" i="0" u="sng" strike="noStrike" cap="none">
              <a:solidFill>
                <a:srgbClr val="000000"/>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endParaRPr>
          </a:p>
          <a:p>
            <a:pPr marL="0" marR="0" lvl="0" indent="0" algn="l" rtl="0">
              <a:lnSpc>
                <a:spcPct val="90000"/>
              </a:lnSpc>
              <a:spcBef>
                <a:spcPts val="0"/>
              </a:spcBef>
              <a:spcAft>
                <a:spcPts val="0"/>
              </a:spcAft>
              <a:buClr>
                <a:srgbClr val="014A81"/>
              </a:buClr>
              <a:buSzPts val="3200"/>
              <a:buFont typeface="Arial"/>
              <a:buNone/>
            </a:pPr>
            <a:r>
              <a:rPr lang="en-GB" sz="2800" b="0" i="0" u="none" strike="noStrike" cap="none">
                <a:solidFill>
                  <a:srgbClr val="014A7D"/>
                </a:solidFill>
                <a:latin typeface="Helvetica Neue"/>
                <a:ea typeface="Helvetica Neue"/>
                <a:cs typeface="Helvetica Neue"/>
                <a:sym typeface="Helvetica Neue"/>
              </a:rPr>
              <a:t>Any questions?</a:t>
            </a:r>
            <a:endParaRPr/>
          </a:p>
          <a:p>
            <a:pPr marL="0" marR="0" lvl="0" indent="0" algn="l" rtl="0">
              <a:lnSpc>
                <a:spcPct val="90000"/>
              </a:lnSpc>
              <a:spcBef>
                <a:spcPts val="0"/>
              </a:spcBef>
              <a:spcAft>
                <a:spcPts val="0"/>
              </a:spcAft>
              <a:buClr>
                <a:srgbClr val="014A81"/>
              </a:buClr>
              <a:buSzPts val="3200"/>
              <a:buFont typeface="Arial"/>
              <a:buNone/>
            </a:pPr>
            <a:endParaRPr sz="2800" b="0" i="0" u="sng" strike="noStrike" cap="none">
              <a:solidFill>
                <a:srgbClr val="0563C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endParaRPr>
          </a:p>
          <a:p>
            <a:pPr marL="0" marR="0" lvl="0" indent="0" algn="l" rtl="0">
              <a:lnSpc>
                <a:spcPct val="90000"/>
              </a:lnSpc>
              <a:spcBef>
                <a:spcPts val="0"/>
              </a:spcBef>
              <a:spcAft>
                <a:spcPts val="0"/>
              </a:spcAft>
              <a:buClr>
                <a:srgbClr val="014A81"/>
              </a:buClr>
              <a:buSzPts val="3200"/>
              <a:buFont typeface="Arial"/>
              <a:buNone/>
            </a:pPr>
            <a:r>
              <a:rPr lang="en-GB" sz="2800" b="0" i="0" u="sng" strike="noStrike" cap="none">
                <a:solidFill>
                  <a:srgbClr val="014A7D"/>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jamie.graney@liverpool.ac.uk</a:t>
            </a:r>
            <a:endParaRPr sz="2800" b="0" i="0" u="none" strike="noStrike" cap="none">
              <a:solidFill>
                <a:srgbClr val="014A7D"/>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014A81"/>
              </a:buClr>
              <a:buSzPts val="3200"/>
              <a:buFont typeface="Arial"/>
              <a:buNone/>
            </a:pPr>
            <a:r>
              <a:rPr lang="en-GB" sz="2800" b="0" i="0" u="sng" strike="noStrike" cap="none">
                <a:solidFill>
                  <a:srgbClr val="014A7D"/>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chris.mullen@edgehill.ac.uk</a:t>
            </a:r>
            <a:r>
              <a:rPr lang="en-GB" sz="2800" b="0" i="0" u="none" strike="noStrike" cap="none">
                <a:solidFill>
                  <a:srgbClr val="014A7D"/>
                </a:solidFill>
                <a:latin typeface="Helvetica Neue"/>
                <a:ea typeface="Helvetica Neue"/>
                <a:cs typeface="Helvetica Neue"/>
                <a:sym typeface="Helvetica Neue"/>
              </a:rPr>
              <a:t> </a:t>
            </a:r>
            <a:endParaRPr sz="2800" b="0" i="0" u="none" strike="noStrike" cap="none">
              <a:solidFill>
                <a:srgbClr val="014A7D"/>
              </a:solidFill>
              <a:latin typeface="Helvetica Neue"/>
              <a:ea typeface="Helvetica Neue"/>
              <a:cs typeface="Helvetica Neue"/>
              <a:sym typeface="Helvetica Neue"/>
            </a:endParaRPr>
          </a:p>
        </p:txBody>
      </p:sp>
      <p:sp>
        <p:nvSpPr>
          <p:cNvPr id="286" name="Google Shape;286;p12"/>
          <p:cNvSpPr txBox="1">
            <a:spLocks noGrp="1"/>
          </p:cNvSpPr>
          <p:nvPr>
            <p:ph type="ctrTitle"/>
          </p:nvPr>
        </p:nvSpPr>
        <p:spPr>
          <a:xfrm>
            <a:off x="497723" y="1495338"/>
            <a:ext cx="6302414" cy="63518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14A7D"/>
              </a:buClr>
              <a:buSzPct val="100000"/>
              <a:buFont typeface="Helvetica Neue"/>
              <a:buNone/>
            </a:pPr>
            <a:r>
              <a:rPr lang="en-GB" sz="4000" b="1" dirty="0">
                <a:solidFill>
                  <a:srgbClr val="014A7D"/>
                </a:solidFill>
                <a:latin typeface="Helvetica Neue"/>
                <a:ea typeface="Helvetica Neue"/>
                <a:cs typeface="Helvetica Neue"/>
                <a:sym typeface="Helvetica Neue"/>
              </a:rPr>
              <a:t>Thanks for listening!</a:t>
            </a:r>
            <a:endParaRPr sz="4000" b="1" dirty="0">
              <a:solidFill>
                <a:srgbClr val="014A7D"/>
              </a:solidFill>
              <a:latin typeface="Helvetica Neue"/>
              <a:ea typeface="Helvetica Neue"/>
              <a:cs typeface="Helvetica Neue"/>
              <a:sym typeface="Helvetica Neue"/>
            </a:endParaRPr>
          </a:p>
        </p:txBody>
      </p:sp>
      <p:pic>
        <p:nvPicPr>
          <p:cNvPr id="287" name="Google Shape;287;p12"/>
          <p:cNvPicPr preferRelativeResize="0"/>
          <p:nvPr/>
        </p:nvPicPr>
        <p:blipFill rotWithShape="1">
          <a:blip r:embed="rId6">
            <a:alphaModFix/>
          </a:blip>
          <a:srcRect/>
          <a:stretch/>
        </p:blipFill>
        <p:spPr>
          <a:xfrm>
            <a:off x="6012317" y="1310033"/>
            <a:ext cx="3041158" cy="2066363"/>
          </a:xfrm>
          <a:prstGeom prst="rect">
            <a:avLst/>
          </a:prstGeom>
          <a:noFill/>
          <a:ln>
            <a:noFill/>
          </a:ln>
        </p:spPr>
      </p:pic>
      <p:pic>
        <p:nvPicPr>
          <p:cNvPr id="288" name="Google Shape;288;p12"/>
          <p:cNvPicPr preferRelativeResize="0"/>
          <p:nvPr/>
        </p:nvPicPr>
        <p:blipFill rotWithShape="1">
          <a:blip r:embed="rId7">
            <a:alphaModFix/>
          </a:blip>
          <a:srcRect/>
          <a:stretch/>
        </p:blipFill>
        <p:spPr>
          <a:xfrm>
            <a:off x="5533604" y="3062212"/>
            <a:ext cx="2524272" cy="19144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
          <p:cNvSpPr txBox="1">
            <a:spLocks noGrp="1"/>
          </p:cNvSpPr>
          <p:nvPr>
            <p:ph type="ctrTitle"/>
          </p:nvPr>
        </p:nvSpPr>
        <p:spPr>
          <a:xfrm>
            <a:off x="1420793" y="1401604"/>
            <a:ext cx="6302414" cy="63518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14A7D"/>
              </a:buClr>
              <a:buSzPct val="100000"/>
              <a:buFont typeface="Helvetica Neue"/>
              <a:buNone/>
            </a:pPr>
            <a:r>
              <a:rPr lang="en-GB" sz="4000" b="1" dirty="0">
                <a:solidFill>
                  <a:srgbClr val="014A7D"/>
                </a:solidFill>
                <a:latin typeface="Helvetica Neue"/>
                <a:ea typeface="Helvetica Neue"/>
                <a:cs typeface="Helvetica Neue"/>
                <a:sym typeface="Helvetica Neue"/>
              </a:rPr>
              <a:t>What</a:t>
            </a:r>
            <a:r>
              <a:rPr lang="en-GB" sz="4000" dirty="0">
                <a:solidFill>
                  <a:srgbClr val="014A7D"/>
                </a:solidFill>
                <a:latin typeface="Helvetica Neue"/>
                <a:ea typeface="Helvetica Neue"/>
                <a:cs typeface="Helvetica Neue"/>
                <a:sym typeface="Helvetica Neue"/>
              </a:rPr>
              <a:t> is ‘Mentoring’?</a:t>
            </a:r>
            <a:endParaRPr sz="4000" dirty="0">
              <a:solidFill>
                <a:srgbClr val="014A7D"/>
              </a:solidFill>
              <a:latin typeface="Helvetica Neue"/>
              <a:ea typeface="Helvetica Neue"/>
              <a:cs typeface="Helvetica Neue"/>
              <a:sym typeface="Helvetica Neue"/>
            </a:endParaRPr>
          </a:p>
        </p:txBody>
      </p:sp>
      <p:sp>
        <p:nvSpPr>
          <p:cNvPr id="173" name="Google Shape;173;p2"/>
          <p:cNvSpPr txBox="1"/>
          <p:nvPr/>
        </p:nvSpPr>
        <p:spPr>
          <a:xfrm>
            <a:off x="6027918" y="305944"/>
            <a:ext cx="2577175" cy="63518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14A7D"/>
              </a:buClr>
              <a:buSzPts val="1800"/>
              <a:buFont typeface="Helvetica Neue"/>
              <a:buNone/>
            </a:pPr>
            <a:r>
              <a:rPr lang="en-GB" sz="1800" b="0" i="0" u="none" strike="noStrike" cap="none">
                <a:solidFill>
                  <a:srgbClr val="014A7D"/>
                </a:solidFill>
                <a:latin typeface="Helvetica Neue"/>
                <a:ea typeface="Helvetica Neue"/>
                <a:cs typeface="Helvetica Neue"/>
                <a:sym typeface="Helvetica Neue"/>
              </a:rPr>
              <a:t>www.heloa.ac.uk</a:t>
            </a:r>
            <a:endParaRPr/>
          </a:p>
        </p:txBody>
      </p:sp>
      <p:sp>
        <p:nvSpPr>
          <p:cNvPr id="174" name="Google Shape;174;p2"/>
          <p:cNvSpPr txBox="1"/>
          <p:nvPr/>
        </p:nvSpPr>
        <p:spPr>
          <a:xfrm>
            <a:off x="538907" y="4586570"/>
            <a:ext cx="2524272" cy="25207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14A7D"/>
              </a:buClr>
              <a:buSzPts val="1000"/>
              <a:buFont typeface="Helvetica Neue"/>
              <a:buNone/>
            </a:pPr>
            <a:r>
              <a:rPr lang="en-GB" sz="1000" b="0" i="0" u="none" strike="noStrike" cap="none">
                <a:solidFill>
                  <a:srgbClr val="014A7D"/>
                </a:solidFill>
                <a:latin typeface="Helvetica Neue"/>
                <a:ea typeface="Helvetica Neue"/>
                <a:cs typeface="Helvetica Neue"/>
                <a:sym typeface="Helvetica Neue"/>
              </a:rPr>
              <a:t>Registered charity number 1182953</a:t>
            </a:r>
            <a:endParaRPr/>
          </a:p>
        </p:txBody>
      </p:sp>
      <p:pic>
        <p:nvPicPr>
          <p:cNvPr id="175" name="Google Shape;175;p2" descr="A picture containing drawing&#10;&#10;Description automatically generated"/>
          <p:cNvPicPr preferRelativeResize="0"/>
          <p:nvPr/>
        </p:nvPicPr>
        <p:blipFill rotWithShape="1">
          <a:blip r:embed="rId3">
            <a:alphaModFix/>
          </a:blip>
          <a:srcRect/>
          <a:stretch/>
        </p:blipFill>
        <p:spPr>
          <a:xfrm>
            <a:off x="570372" y="387609"/>
            <a:ext cx="1937593" cy="471849"/>
          </a:xfrm>
          <a:prstGeom prst="rect">
            <a:avLst/>
          </a:prstGeom>
          <a:noFill/>
          <a:ln>
            <a:noFill/>
          </a:ln>
        </p:spPr>
      </p:pic>
      <p:sp>
        <p:nvSpPr>
          <p:cNvPr id="176" name="Google Shape;176;p2"/>
          <p:cNvSpPr/>
          <p:nvPr/>
        </p:nvSpPr>
        <p:spPr>
          <a:xfrm>
            <a:off x="0" y="1168398"/>
            <a:ext cx="9144000" cy="18000"/>
          </a:xfrm>
          <a:prstGeom prst="rect">
            <a:avLst/>
          </a:prstGeom>
          <a:solidFill>
            <a:srgbClr val="014A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4A7D"/>
              </a:solidFill>
              <a:latin typeface="Calibri"/>
              <a:ea typeface="Calibri"/>
              <a:cs typeface="Calibri"/>
              <a:sym typeface="Calibri"/>
            </a:endParaRPr>
          </a:p>
        </p:txBody>
      </p:sp>
      <p:sp>
        <p:nvSpPr>
          <p:cNvPr id="177" name="Google Shape;177;p2"/>
          <p:cNvSpPr txBox="1"/>
          <p:nvPr/>
        </p:nvSpPr>
        <p:spPr>
          <a:xfrm>
            <a:off x="1446028" y="2036785"/>
            <a:ext cx="6220046"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14A81"/>
              </a:buClr>
              <a:buSzPts val="3200"/>
              <a:buFont typeface="Arial"/>
              <a:buNone/>
            </a:pPr>
            <a:r>
              <a:rPr lang="en-GB" sz="2400" b="0" i="0" u="none" strike="noStrike" cap="none" dirty="0">
                <a:solidFill>
                  <a:srgbClr val="014A7D"/>
                </a:solidFill>
                <a:latin typeface="Helvetica Neue"/>
                <a:ea typeface="Helvetica Neue"/>
                <a:cs typeface="Helvetica Neue"/>
                <a:sym typeface="Helvetica Neue"/>
              </a:rPr>
              <a:t>"The purpose of mentoring is to </a:t>
            </a:r>
            <a:r>
              <a:rPr lang="en-GB" sz="2400" b="1" i="0" u="sng" strike="noStrike" cap="none" dirty="0">
                <a:solidFill>
                  <a:srgbClr val="014A7D"/>
                </a:solidFill>
                <a:latin typeface="Helvetica Neue"/>
                <a:ea typeface="Helvetica Neue"/>
                <a:cs typeface="Helvetica Neue"/>
                <a:sym typeface="Helvetica Neue"/>
              </a:rPr>
              <a:t>support and encourage people to manage their own learning</a:t>
            </a:r>
            <a:r>
              <a:rPr lang="en-GB" sz="2400" b="0" i="0" u="none" strike="noStrike" cap="none" dirty="0">
                <a:solidFill>
                  <a:srgbClr val="014A7D"/>
                </a:solidFill>
                <a:latin typeface="Helvetica Neue"/>
                <a:ea typeface="Helvetica Neue"/>
                <a:cs typeface="Helvetica Neue"/>
                <a:sym typeface="Helvetica Neue"/>
              </a:rPr>
              <a:t> in order that they may maximise their performance and become </a:t>
            </a:r>
            <a:r>
              <a:rPr lang="en-GB" sz="2400" b="1" i="0" u="sng" strike="noStrike" cap="none" dirty="0">
                <a:solidFill>
                  <a:srgbClr val="014A7D"/>
                </a:solidFill>
                <a:latin typeface="Helvetica Neue"/>
                <a:ea typeface="Helvetica Neue"/>
                <a:cs typeface="Helvetica Neue"/>
                <a:sym typeface="Helvetica Neue"/>
              </a:rPr>
              <a:t>the person they want to be</a:t>
            </a:r>
            <a:r>
              <a:rPr lang="en-GB" sz="2400" b="0" i="0" u="none" strike="noStrike" cap="none" dirty="0">
                <a:solidFill>
                  <a:srgbClr val="014A7D"/>
                </a:solidFill>
                <a:latin typeface="Helvetica Neue"/>
                <a:ea typeface="Helvetica Neue"/>
                <a:cs typeface="Helvetica Neue"/>
                <a:sym typeface="Helvetica Neue"/>
              </a:rPr>
              <a:t>." </a:t>
            </a:r>
            <a:endParaRPr dirty="0"/>
          </a:p>
          <a:p>
            <a:pPr marL="0" marR="0" lvl="0" indent="0" algn="ctr" rtl="0">
              <a:lnSpc>
                <a:spcPct val="90000"/>
              </a:lnSpc>
              <a:spcBef>
                <a:spcPts val="0"/>
              </a:spcBef>
              <a:spcAft>
                <a:spcPts val="0"/>
              </a:spcAft>
              <a:buClr>
                <a:srgbClr val="014A81"/>
              </a:buClr>
              <a:buSzPts val="3200"/>
              <a:buFont typeface="Arial"/>
              <a:buNone/>
            </a:pPr>
            <a:endParaRPr sz="1200" b="0" i="0" u="none" strike="noStrike" cap="none" dirty="0">
              <a:solidFill>
                <a:srgbClr val="014A7D"/>
              </a:solidFill>
              <a:latin typeface="Helvetica Neue"/>
              <a:ea typeface="Helvetica Neue"/>
              <a:cs typeface="Helvetica Neue"/>
              <a:sym typeface="Helvetica Neue"/>
            </a:endParaRPr>
          </a:p>
          <a:p>
            <a:pPr marL="0" marR="0" lvl="0" indent="0" algn="ctr" rtl="0">
              <a:lnSpc>
                <a:spcPct val="90000"/>
              </a:lnSpc>
              <a:spcBef>
                <a:spcPts val="0"/>
              </a:spcBef>
              <a:spcAft>
                <a:spcPts val="0"/>
              </a:spcAft>
              <a:buClr>
                <a:srgbClr val="014A81"/>
              </a:buClr>
              <a:buSzPts val="3200"/>
              <a:buFont typeface="Arial"/>
              <a:buNone/>
            </a:pPr>
            <a:r>
              <a:rPr lang="en-GB" sz="1400" b="0" i="0" u="none" strike="noStrike" cap="none" dirty="0">
                <a:solidFill>
                  <a:srgbClr val="014A7D"/>
                </a:solidFill>
                <a:latin typeface="Helvetica Neue"/>
                <a:ea typeface="Helvetica Neue"/>
                <a:cs typeface="Helvetica Neue"/>
                <a:sym typeface="Helvetica Neue"/>
              </a:rPr>
              <a:t>- Eric </a:t>
            </a:r>
            <a:r>
              <a:rPr lang="en-GB" sz="1400" b="0" i="0" u="none" strike="noStrike" cap="none" dirty="0" err="1">
                <a:solidFill>
                  <a:srgbClr val="014A7D"/>
                </a:solidFill>
                <a:latin typeface="Helvetica Neue"/>
                <a:ea typeface="Helvetica Neue"/>
                <a:cs typeface="Helvetica Neue"/>
                <a:sym typeface="Helvetica Neue"/>
              </a:rPr>
              <a:t>Parsloe</a:t>
            </a:r>
            <a:r>
              <a:rPr lang="en-GB" sz="1400" b="0" i="0" u="none" strike="noStrike" cap="none" dirty="0">
                <a:solidFill>
                  <a:srgbClr val="014A7D"/>
                </a:solidFill>
                <a:latin typeface="Helvetica Neue"/>
                <a:ea typeface="Helvetica Neue"/>
                <a:cs typeface="Helvetica Neue"/>
                <a:sym typeface="Helvetica Neue"/>
              </a:rPr>
              <a:t> (Author of ‘Coaching &amp; Mentoring: Practical Methods to Improve Learning’, 2000)</a:t>
            </a:r>
            <a:endParaRPr sz="1400" b="0" i="0" u="none" strike="noStrike" cap="none" dirty="0">
              <a:solidFill>
                <a:srgbClr val="014A7D"/>
              </a:solidFill>
              <a:latin typeface="Helvetica Neue"/>
              <a:ea typeface="Helvetica Neue"/>
              <a:cs typeface="Helvetica Neue"/>
              <a:sym typeface="Helvetica Neue"/>
            </a:endParaRPr>
          </a:p>
        </p:txBody>
      </p:sp>
      <p:pic>
        <p:nvPicPr>
          <p:cNvPr id="1026" name="Picture 2" descr="Coaching and Mentoring: Practical Conversations to Improve Learning:  Amazon.co.uk: PARSLOE, Eric, LEEDHAM, Melville: 9780749443658: Books">
            <a:extLst>
              <a:ext uri="{FF2B5EF4-FFF2-40B4-BE49-F238E27FC236}">
                <a16:creationId xmlns:a16="http://schemas.microsoft.com/office/drawing/2014/main" id="{7CD15336-460A-423A-80A8-DAB47EB93E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51565">
            <a:off x="7671373" y="3451066"/>
            <a:ext cx="992234" cy="14868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250"/>
                                        <p:tgtEl>
                                          <p:spTgt spid="177"/>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0"/>
          <p:cNvPicPr preferRelativeResize="0"/>
          <p:nvPr/>
        </p:nvPicPr>
        <p:blipFill rotWithShape="1">
          <a:blip r:embed="rId4">
            <a:alphaModFix/>
          </a:blip>
          <a:srcRect/>
          <a:stretch/>
        </p:blipFill>
        <p:spPr>
          <a:xfrm>
            <a:off x="7175962" y="4485943"/>
            <a:ext cx="1968038" cy="657557"/>
          </a:xfrm>
          <a:prstGeom prst="rect">
            <a:avLst/>
          </a:prstGeom>
          <a:noFill/>
          <a:ln>
            <a:noFill/>
          </a:ln>
        </p:spPr>
      </p:pic>
      <p:pic>
        <p:nvPicPr>
          <p:cNvPr id="6" name="Online Media 5">
            <a:hlinkClick r:id="" action="ppaction://media"/>
            <a:extLst>
              <a:ext uri="{FF2B5EF4-FFF2-40B4-BE49-F238E27FC236}">
                <a16:creationId xmlns:a16="http://schemas.microsoft.com/office/drawing/2014/main" id="{526AC838-2290-49C7-8C86-28E0E436C809}"/>
              </a:ext>
            </a:extLst>
          </p:cNvPr>
          <p:cNvPicPr>
            <a:picLocks noRot="1" noChangeAspect="1"/>
          </p:cNvPicPr>
          <p:nvPr>
            <a:videoFile r:link="rId1"/>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339867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0"/>
          <p:cNvPicPr preferRelativeResize="0"/>
          <p:nvPr/>
        </p:nvPicPr>
        <p:blipFill rotWithShape="1">
          <a:blip r:embed="rId3">
            <a:alphaModFix/>
          </a:blip>
          <a:srcRect/>
          <a:stretch/>
        </p:blipFill>
        <p:spPr>
          <a:xfrm>
            <a:off x="7175962" y="4485943"/>
            <a:ext cx="1968038" cy="657557"/>
          </a:xfrm>
          <a:prstGeom prst="rect">
            <a:avLst/>
          </a:prstGeom>
          <a:noFill/>
          <a:ln>
            <a:noFill/>
          </a:ln>
        </p:spPr>
      </p:pic>
      <p:pic>
        <p:nvPicPr>
          <p:cNvPr id="2" name="Picture 1">
            <a:extLst>
              <a:ext uri="{FF2B5EF4-FFF2-40B4-BE49-F238E27FC236}">
                <a16:creationId xmlns:a16="http://schemas.microsoft.com/office/drawing/2014/main" id="{DA7F63E0-E8DD-4E92-A6E1-679E9A4F05F4}"/>
              </a:ext>
            </a:extLst>
          </p:cNvPr>
          <p:cNvPicPr>
            <a:picLocks noChangeAspect="1"/>
          </p:cNvPicPr>
          <p:nvPr/>
        </p:nvPicPr>
        <p:blipFill>
          <a:blip r:embed="rId4"/>
          <a:stretch>
            <a:fillRect/>
          </a:stretch>
        </p:blipFill>
        <p:spPr>
          <a:xfrm>
            <a:off x="3339183" y="0"/>
            <a:ext cx="2465634" cy="5143500"/>
          </a:xfrm>
          <a:prstGeom prst="rect">
            <a:avLst/>
          </a:prstGeom>
        </p:spPr>
      </p:pic>
      <p:sp>
        <p:nvSpPr>
          <p:cNvPr id="3" name="Oval 2">
            <a:extLst>
              <a:ext uri="{FF2B5EF4-FFF2-40B4-BE49-F238E27FC236}">
                <a16:creationId xmlns:a16="http://schemas.microsoft.com/office/drawing/2014/main" id="{142393B6-3BB6-4538-9D01-6AA3234CB4CB}"/>
              </a:ext>
            </a:extLst>
          </p:cNvPr>
          <p:cNvSpPr/>
          <p:nvPr/>
        </p:nvSpPr>
        <p:spPr>
          <a:xfrm>
            <a:off x="3019097" y="0"/>
            <a:ext cx="3066393" cy="219929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7C4894AD-8979-4071-B93F-E040E786EBB0}"/>
              </a:ext>
            </a:extLst>
          </p:cNvPr>
          <p:cNvGrpSpPr/>
          <p:nvPr/>
        </p:nvGrpSpPr>
        <p:grpSpPr>
          <a:xfrm>
            <a:off x="1198179" y="331872"/>
            <a:ext cx="6482509" cy="1718910"/>
            <a:chOff x="1198179" y="331872"/>
            <a:chExt cx="6482509" cy="1718910"/>
          </a:xfrm>
        </p:grpSpPr>
        <p:sp>
          <p:nvSpPr>
            <p:cNvPr id="4" name="Arrow: Right 3">
              <a:extLst>
                <a:ext uri="{FF2B5EF4-FFF2-40B4-BE49-F238E27FC236}">
                  <a16:creationId xmlns:a16="http://schemas.microsoft.com/office/drawing/2014/main" id="{DC68A6FD-33E0-475F-9932-6EF95D6A36C1}"/>
                </a:ext>
              </a:extLst>
            </p:cNvPr>
            <p:cNvSpPr/>
            <p:nvPr/>
          </p:nvSpPr>
          <p:spPr>
            <a:xfrm rot="20579112">
              <a:off x="1198179" y="1288138"/>
              <a:ext cx="2380594" cy="575442"/>
            </a:xfrm>
            <a:prstGeom prst="rightArrow">
              <a:avLst/>
            </a:prstGeom>
            <a:solidFill>
              <a:srgbClr val="014A7D"/>
            </a:solidFill>
            <a:ln>
              <a:solidFill>
                <a:srgbClr val="01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6C500F41-E5A1-42E6-BFBD-7C7BCDABFA3F}"/>
                </a:ext>
              </a:extLst>
            </p:cNvPr>
            <p:cNvSpPr/>
            <p:nvPr/>
          </p:nvSpPr>
          <p:spPr>
            <a:xfrm rot="11952836">
              <a:off x="5300094" y="1475340"/>
              <a:ext cx="2380594" cy="575442"/>
            </a:xfrm>
            <a:prstGeom prst="rightArrow">
              <a:avLst/>
            </a:prstGeom>
            <a:solidFill>
              <a:srgbClr val="014A7D"/>
            </a:solidFill>
            <a:ln>
              <a:solidFill>
                <a:srgbClr val="01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4427A6D9-287B-44E8-9576-D13BF2022665}"/>
                </a:ext>
              </a:extLst>
            </p:cNvPr>
            <p:cNvSpPr/>
            <p:nvPr/>
          </p:nvSpPr>
          <p:spPr>
            <a:xfrm rot="1039595">
              <a:off x="2116754" y="331872"/>
              <a:ext cx="1601664" cy="390923"/>
            </a:xfrm>
            <a:prstGeom prst="rightArrow">
              <a:avLst/>
            </a:prstGeom>
            <a:solidFill>
              <a:srgbClr val="014A7D"/>
            </a:solidFill>
            <a:ln>
              <a:solidFill>
                <a:srgbClr val="01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90143564-8C5A-429A-B7EF-DED1DAD5863D}"/>
                </a:ext>
              </a:extLst>
            </p:cNvPr>
            <p:cNvSpPr/>
            <p:nvPr/>
          </p:nvSpPr>
          <p:spPr>
            <a:xfrm rot="9618271">
              <a:off x="5003985" y="354360"/>
              <a:ext cx="1601664" cy="390923"/>
            </a:xfrm>
            <a:prstGeom prst="rightArrow">
              <a:avLst/>
            </a:prstGeom>
            <a:solidFill>
              <a:srgbClr val="014A7D"/>
            </a:solidFill>
            <a:ln>
              <a:solidFill>
                <a:srgbClr val="01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3F546F0E-E215-4D94-B116-9361AC333843}"/>
              </a:ext>
            </a:extLst>
          </p:cNvPr>
          <p:cNvSpPr/>
          <p:nvPr/>
        </p:nvSpPr>
        <p:spPr>
          <a:xfrm>
            <a:off x="-45494" y="4728002"/>
            <a:ext cx="3384677" cy="415498"/>
          </a:xfrm>
          <a:prstGeom prst="rect">
            <a:avLst/>
          </a:prstGeom>
        </p:spPr>
        <p:txBody>
          <a:bodyPr wrap="square">
            <a:spAutoFit/>
          </a:bodyPr>
          <a:lstStyle/>
          <a:p>
            <a:r>
              <a:rPr lang="en-GB" sz="1050" b="1" dirty="0">
                <a:solidFill>
                  <a:srgbClr val="014A7D"/>
                </a:solidFill>
              </a:rPr>
              <a:t>Image source: https://en.wikipedia.org/wiki/Sounding_board</a:t>
            </a:r>
          </a:p>
        </p:txBody>
      </p:sp>
    </p:spTree>
    <p:extLst>
      <p:ext uri="{BB962C8B-B14F-4D97-AF65-F5344CB8AC3E}">
        <p14:creationId xmlns:p14="http://schemas.microsoft.com/office/powerpoint/2010/main" val="406583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3000" fill="hold"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3"/>
          <p:cNvSpPr txBox="1">
            <a:spLocks noGrp="1"/>
          </p:cNvSpPr>
          <p:nvPr>
            <p:ph type="ctrTitle"/>
          </p:nvPr>
        </p:nvSpPr>
        <p:spPr>
          <a:xfrm>
            <a:off x="0" y="1203011"/>
            <a:ext cx="8423954" cy="63518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14A7D"/>
              </a:buClr>
              <a:buSzPct val="100000"/>
              <a:buFont typeface="Helvetica Neue"/>
              <a:buNone/>
            </a:pPr>
            <a:r>
              <a:rPr lang="en-GB" sz="4000" b="1" dirty="0">
                <a:solidFill>
                  <a:srgbClr val="014A7D"/>
                </a:solidFill>
                <a:latin typeface="Helvetica Neue"/>
                <a:ea typeface="Helvetica Neue"/>
                <a:cs typeface="Helvetica Neue"/>
                <a:sym typeface="Helvetica Neue"/>
              </a:rPr>
              <a:t>Why</a:t>
            </a:r>
            <a:r>
              <a:rPr lang="en-GB" sz="4000" dirty="0">
                <a:solidFill>
                  <a:srgbClr val="014A7D"/>
                </a:solidFill>
                <a:latin typeface="Helvetica Neue"/>
                <a:ea typeface="Helvetica Neue"/>
                <a:cs typeface="Helvetica Neue"/>
                <a:sym typeface="Helvetica Neue"/>
              </a:rPr>
              <a:t> we came up with the programme?</a:t>
            </a:r>
            <a:endParaRPr sz="4000" dirty="0">
              <a:solidFill>
                <a:srgbClr val="014A7D"/>
              </a:solidFill>
              <a:latin typeface="Helvetica Neue"/>
              <a:ea typeface="Helvetica Neue"/>
              <a:cs typeface="Helvetica Neue"/>
              <a:sym typeface="Helvetica Neue"/>
            </a:endParaRPr>
          </a:p>
        </p:txBody>
      </p:sp>
      <p:sp>
        <p:nvSpPr>
          <p:cNvPr id="184" name="Google Shape;184;p3"/>
          <p:cNvSpPr txBox="1"/>
          <p:nvPr/>
        </p:nvSpPr>
        <p:spPr>
          <a:xfrm>
            <a:off x="6027918" y="305944"/>
            <a:ext cx="2577175" cy="63518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14A7D"/>
              </a:buClr>
              <a:buSzPts val="1800"/>
              <a:buFont typeface="Helvetica Neue"/>
              <a:buNone/>
            </a:pPr>
            <a:r>
              <a:rPr lang="en-GB" sz="1800" b="0" i="0" u="none" strike="noStrike" cap="none" dirty="0">
                <a:solidFill>
                  <a:srgbClr val="014A7D"/>
                </a:solidFill>
                <a:latin typeface="Helvetica Neue"/>
                <a:ea typeface="Helvetica Neue"/>
                <a:cs typeface="Helvetica Neue"/>
                <a:sym typeface="Helvetica Neue"/>
              </a:rPr>
              <a:t>www.heloa.ac.uk</a:t>
            </a:r>
            <a:endParaRPr dirty="0"/>
          </a:p>
        </p:txBody>
      </p:sp>
      <p:sp>
        <p:nvSpPr>
          <p:cNvPr id="185" name="Google Shape;185;p3"/>
          <p:cNvSpPr txBox="1"/>
          <p:nvPr/>
        </p:nvSpPr>
        <p:spPr>
          <a:xfrm>
            <a:off x="538907" y="4586570"/>
            <a:ext cx="2524272" cy="25207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14A7D"/>
              </a:buClr>
              <a:buSzPts val="1000"/>
              <a:buFont typeface="Helvetica Neue"/>
              <a:buNone/>
            </a:pPr>
            <a:r>
              <a:rPr lang="en-GB" sz="1000" b="0" i="0" u="none" strike="noStrike" cap="none">
                <a:solidFill>
                  <a:srgbClr val="014A7D"/>
                </a:solidFill>
                <a:latin typeface="Helvetica Neue"/>
                <a:ea typeface="Helvetica Neue"/>
                <a:cs typeface="Helvetica Neue"/>
                <a:sym typeface="Helvetica Neue"/>
              </a:rPr>
              <a:t>Registered charity number 1182953</a:t>
            </a:r>
            <a:endParaRPr/>
          </a:p>
        </p:txBody>
      </p:sp>
      <p:pic>
        <p:nvPicPr>
          <p:cNvPr id="186" name="Google Shape;186;p3" descr="A picture containing drawing&#10;&#10;Description automatically generated"/>
          <p:cNvPicPr preferRelativeResize="0"/>
          <p:nvPr/>
        </p:nvPicPr>
        <p:blipFill rotWithShape="1">
          <a:blip r:embed="rId3">
            <a:alphaModFix/>
          </a:blip>
          <a:srcRect/>
          <a:stretch/>
        </p:blipFill>
        <p:spPr>
          <a:xfrm>
            <a:off x="570372" y="387609"/>
            <a:ext cx="1937593" cy="471849"/>
          </a:xfrm>
          <a:prstGeom prst="rect">
            <a:avLst/>
          </a:prstGeom>
          <a:noFill/>
          <a:ln>
            <a:noFill/>
          </a:ln>
        </p:spPr>
      </p:pic>
      <p:sp>
        <p:nvSpPr>
          <p:cNvPr id="187" name="Google Shape;187;p3"/>
          <p:cNvSpPr/>
          <p:nvPr/>
        </p:nvSpPr>
        <p:spPr>
          <a:xfrm>
            <a:off x="0" y="1168398"/>
            <a:ext cx="9144000" cy="18000"/>
          </a:xfrm>
          <a:prstGeom prst="rect">
            <a:avLst/>
          </a:prstGeom>
          <a:solidFill>
            <a:srgbClr val="014A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14A7D"/>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AC551EC1-4253-4761-8B64-CE71698199F9}"/>
              </a:ext>
            </a:extLst>
          </p:cNvPr>
          <p:cNvSpPr/>
          <p:nvPr/>
        </p:nvSpPr>
        <p:spPr>
          <a:xfrm>
            <a:off x="187862" y="1908914"/>
            <a:ext cx="8165805" cy="2677656"/>
          </a:xfrm>
          <a:prstGeom prst="rect">
            <a:avLst/>
          </a:prstGeom>
        </p:spPr>
        <p:txBody>
          <a:bodyPr wrap="square">
            <a:spAutoFit/>
          </a:bodyPr>
          <a:lstStyle/>
          <a:p>
            <a:pPr marL="285750" lvl="0" indent="-285750">
              <a:buFont typeface="Arial" panose="020B0604020202020204" pitchFamily="34" charset="0"/>
              <a:buChar char="•"/>
            </a:pPr>
            <a:r>
              <a:rPr lang="en-US" dirty="0">
                <a:solidFill>
                  <a:srgbClr val="014A7D"/>
                </a:solidFill>
                <a:latin typeface="Helvetica Neue"/>
                <a:ea typeface="Helvetica Neue"/>
                <a:cs typeface="Helvetica Neue"/>
                <a:sym typeface="Helvetica Neue"/>
              </a:rPr>
              <a:t>Members told us they had </a:t>
            </a:r>
            <a:r>
              <a:rPr lang="en-US" b="1" dirty="0">
                <a:solidFill>
                  <a:srgbClr val="014A7D"/>
                </a:solidFill>
                <a:latin typeface="Helvetica Neue"/>
                <a:ea typeface="Helvetica Neue"/>
                <a:cs typeface="Helvetica Neue"/>
                <a:sym typeface="Helvetica Neue"/>
              </a:rPr>
              <a:t>limited opportunities to progress within their institutions </a:t>
            </a:r>
            <a:r>
              <a:rPr lang="en-US" dirty="0">
                <a:solidFill>
                  <a:srgbClr val="014A7D"/>
                </a:solidFill>
                <a:latin typeface="Helvetica Neue"/>
                <a:ea typeface="Helvetica Neue"/>
                <a:cs typeface="Helvetica Neue"/>
                <a:sym typeface="Helvetica Neue"/>
              </a:rPr>
              <a:t>due to a lack of development opportunities </a:t>
            </a:r>
            <a:endParaRPr lang="en-US" dirty="0"/>
          </a:p>
          <a:p>
            <a:pPr marL="285750" lvl="0" indent="-285750">
              <a:buFont typeface="Arial" panose="020B0604020202020204" pitchFamily="34" charset="0"/>
              <a:buChar char="•"/>
            </a:pPr>
            <a:endParaRPr lang="en-US" b="1" dirty="0">
              <a:solidFill>
                <a:srgbClr val="014A7D"/>
              </a:solidFill>
              <a:latin typeface="Helvetica Neue"/>
              <a:ea typeface="Helvetica Neue"/>
              <a:cs typeface="Helvetica Neue"/>
              <a:sym typeface="Helvetica Neue"/>
            </a:endParaRPr>
          </a:p>
          <a:p>
            <a:pPr marL="285750" lvl="0" indent="-285750">
              <a:buFont typeface="Arial" panose="020B0604020202020204" pitchFamily="34" charset="0"/>
              <a:buChar char="•"/>
            </a:pPr>
            <a:r>
              <a:rPr lang="en-US" b="1" dirty="0">
                <a:solidFill>
                  <a:srgbClr val="014A7D"/>
                </a:solidFill>
                <a:latin typeface="Helvetica Neue"/>
                <a:ea typeface="Helvetica Neue"/>
                <a:cs typeface="Helvetica Neue"/>
                <a:sym typeface="Helvetica Neue"/>
              </a:rPr>
              <a:t>Newer members wanted guidance </a:t>
            </a:r>
            <a:r>
              <a:rPr lang="en-US" dirty="0">
                <a:solidFill>
                  <a:srgbClr val="014A7D"/>
                </a:solidFill>
                <a:latin typeface="Helvetica Neue"/>
                <a:ea typeface="Helvetica Neue"/>
                <a:cs typeface="Helvetica Neue"/>
                <a:sym typeface="Helvetica Neue"/>
              </a:rPr>
              <a:t>from outside their own institutions and to develop </a:t>
            </a:r>
            <a:r>
              <a:rPr lang="en-US" b="1" dirty="0">
                <a:solidFill>
                  <a:srgbClr val="014A7D"/>
                </a:solidFill>
                <a:latin typeface="Helvetica Neue"/>
                <a:ea typeface="Helvetica Neue"/>
                <a:cs typeface="Helvetica Neue"/>
                <a:sym typeface="Helvetica Neue"/>
              </a:rPr>
              <a:t>long-term contacts</a:t>
            </a:r>
            <a:endParaRPr lang="en-US" dirty="0">
              <a:solidFill>
                <a:srgbClr val="014A7D"/>
              </a:solidFill>
              <a:latin typeface="Helvetica Neue"/>
              <a:ea typeface="Helvetica Neue"/>
              <a:cs typeface="Helvetica Neue"/>
              <a:sym typeface="Helvetica Neue"/>
            </a:endParaRPr>
          </a:p>
          <a:p>
            <a:pPr marL="285750" lvl="0" indent="-285750">
              <a:buFont typeface="Arial" panose="020B0604020202020204" pitchFamily="34" charset="0"/>
              <a:buChar char="•"/>
            </a:pPr>
            <a:endParaRPr lang="en-US" b="1" dirty="0">
              <a:solidFill>
                <a:srgbClr val="014A7D"/>
              </a:solidFill>
              <a:latin typeface="Helvetica Neue"/>
              <a:ea typeface="Helvetica Neue"/>
              <a:cs typeface="Helvetica Neue"/>
              <a:sym typeface="Helvetica Neue"/>
            </a:endParaRPr>
          </a:p>
          <a:p>
            <a:pPr marL="285750" lvl="0" indent="-285750">
              <a:buFont typeface="Arial" panose="020B0604020202020204" pitchFamily="34" charset="0"/>
              <a:buChar char="•"/>
            </a:pPr>
            <a:r>
              <a:rPr lang="en-US" b="1" dirty="0">
                <a:solidFill>
                  <a:srgbClr val="014A7D"/>
                </a:solidFill>
                <a:latin typeface="Helvetica Neue"/>
                <a:ea typeface="Helvetica Neue"/>
                <a:cs typeface="Helvetica Neue"/>
                <a:sym typeface="Helvetica Neue"/>
              </a:rPr>
              <a:t>All members are welcome </a:t>
            </a:r>
            <a:r>
              <a:rPr lang="en-US" dirty="0">
                <a:solidFill>
                  <a:srgbClr val="014A7D"/>
                </a:solidFill>
                <a:latin typeface="Helvetica Neue"/>
                <a:ea typeface="Helvetica Neue"/>
                <a:cs typeface="Helvetica Neue"/>
                <a:sym typeface="Helvetica Neue"/>
              </a:rPr>
              <a:t>to become part of the programme as either a mentor or mentee</a:t>
            </a:r>
            <a:endParaRPr lang="en-US" dirty="0"/>
          </a:p>
          <a:p>
            <a:pPr marL="285750" lvl="0" indent="-285750">
              <a:buFont typeface="Arial" panose="020B0604020202020204" pitchFamily="34" charset="0"/>
              <a:buChar char="•"/>
            </a:pPr>
            <a:endParaRPr lang="en-US" b="1" dirty="0">
              <a:solidFill>
                <a:srgbClr val="014A7D"/>
              </a:solidFill>
              <a:latin typeface="Helvetica Neue"/>
              <a:ea typeface="Helvetica Neue"/>
              <a:cs typeface="Helvetica Neue"/>
              <a:sym typeface="Helvetica Neue"/>
            </a:endParaRPr>
          </a:p>
          <a:p>
            <a:pPr marL="285750" lvl="0" indent="-285750">
              <a:buFont typeface="Arial" panose="020B0604020202020204" pitchFamily="34" charset="0"/>
              <a:buChar char="•"/>
            </a:pPr>
            <a:r>
              <a:rPr lang="en-US" b="1" dirty="0">
                <a:solidFill>
                  <a:srgbClr val="014A7D"/>
                </a:solidFill>
                <a:latin typeface="Helvetica Neue"/>
                <a:ea typeface="Helvetica Neue"/>
                <a:cs typeface="Helvetica Neue"/>
                <a:sym typeface="Helvetica Neue"/>
              </a:rPr>
              <a:t>Zero-cost peer-led programme </a:t>
            </a:r>
            <a:r>
              <a:rPr lang="en-US" dirty="0">
                <a:solidFill>
                  <a:srgbClr val="014A7D"/>
                </a:solidFill>
                <a:latin typeface="Helvetica Neue"/>
                <a:ea typeface="Helvetica Neue"/>
                <a:cs typeface="Helvetica Neue"/>
                <a:sym typeface="Helvetica Neue"/>
              </a:rPr>
              <a:t>of self development </a:t>
            </a:r>
            <a:endParaRPr lang="en-US" dirty="0"/>
          </a:p>
          <a:p>
            <a:pPr marL="285750" lvl="0" indent="-285750">
              <a:buFont typeface="Arial" panose="020B0604020202020204" pitchFamily="34" charset="0"/>
              <a:buChar char="•"/>
            </a:pPr>
            <a:endParaRPr lang="en-US" dirty="0">
              <a:solidFill>
                <a:srgbClr val="014A7D"/>
              </a:solidFill>
              <a:latin typeface="Helvetica Neue"/>
              <a:ea typeface="Helvetica Neue"/>
              <a:cs typeface="Helvetica Neue"/>
              <a:sym typeface="Helvetica Neue"/>
            </a:endParaRPr>
          </a:p>
          <a:p>
            <a:pPr marL="285750" lvl="0" indent="-285750">
              <a:buFont typeface="Arial" panose="020B0604020202020204" pitchFamily="34" charset="0"/>
              <a:buChar char="•"/>
            </a:pPr>
            <a:r>
              <a:rPr lang="en-US" dirty="0">
                <a:solidFill>
                  <a:srgbClr val="014A7D"/>
                </a:solidFill>
                <a:latin typeface="Helvetica Neue"/>
                <a:ea typeface="Helvetica Neue"/>
                <a:cs typeface="Helvetica Neue"/>
                <a:sym typeface="Helvetica Neue"/>
              </a:rPr>
              <a:t>The end-goal is to </a:t>
            </a:r>
            <a:r>
              <a:rPr lang="en-US" b="1" dirty="0">
                <a:solidFill>
                  <a:srgbClr val="014A7D"/>
                </a:solidFill>
                <a:latin typeface="Helvetica Neue"/>
                <a:ea typeface="Helvetica Neue"/>
                <a:cs typeface="Helvetica Neue"/>
                <a:sym typeface="Helvetica Neue"/>
              </a:rPr>
              <a:t>equip members with new and improved tangible skills that they can evidence </a:t>
            </a:r>
            <a:r>
              <a:rPr lang="en-US" dirty="0">
                <a:solidFill>
                  <a:srgbClr val="014A7D"/>
                </a:solidFill>
                <a:latin typeface="Helvetica Neue"/>
                <a:ea typeface="Helvetica Neue"/>
                <a:cs typeface="Helvetica Neue"/>
                <a:sym typeface="Helvetica Neue"/>
              </a:rPr>
              <a:t>when progressing within their role or into brand new areas and careers!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5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5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2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0"/>
          <p:cNvPicPr preferRelativeResize="0"/>
          <p:nvPr/>
        </p:nvPicPr>
        <p:blipFill rotWithShape="1">
          <a:blip r:embed="rId3">
            <a:alphaModFix/>
          </a:blip>
          <a:srcRect/>
          <a:stretch/>
        </p:blipFill>
        <p:spPr>
          <a:xfrm>
            <a:off x="7175962" y="4485943"/>
            <a:ext cx="1968038" cy="657557"/>
          </a:xfrm>
          <a:prstGeom prst="rect">
            <a:avLst/>
          </a:prstGeom>
          <a:noFill/>
          <a:ln>
            <a:noFill/>
          </a:ln>
        </p:spPr>
      </p:pic>
      <p:sp>
        <p:nvSpPr>
          <p:cNvPr id="253" name="Google Shape;253;p10"/>
          <p:cNvSpPr txBox="1"/>
          <p:nvPr/>
        </p:nvSpPr>
        <p:spPr>
          <a:xfrm>
            <a:off x="675741" y="392777"/>
            <a:ext cx="7792519" cy="548748"/>
          </a:xfrm>
          <a:prstGeom prst="rect">
            <a:avLst/>
          </a:prstGeom>
          <a:noFill/>
          <a:ln>
            <a:noFill/>
          </a:ln>
        </p:spPr>
        <p:txBody>
          <a:bodyPr spcFirstLastPara="1" wrap="square" lIns="68550" tIns="34275" rIns="68550" bIns="34275" anchor="b" anchorCtr="0">
            <a:noAutofit/>
          </a:bodyPr>
          <a:lstStyle/>
          <a:p>
            <a:pPr marL="0" marR="0" lvl="0" indent="0" algn="ctr" rtl="0">
              <a:lnSpc>
                <a:spcPct val="90000"/>
              </a:lnSpc>
              <a:spcBef>
                <a:spcPts val="0"/>
              </a:spcBef>
              <a:spcAft>
                <a:spcPts val="0"/>
              </a:spcAft>
              <a:buClr>
                <a:srgbClr val="014A81"/>
              </a:buClr>
              <a:buSzPts val="4400"/>
              <a:buFont typeface="Arial"/>
              <a:buNone/>
            </a:pPr>
            <a:r>
              <a:rPr lang="en-GB" sz="3300" b="1" i="0" u="none" strike="noStrike" cap="none" dirty="0">
                <a:solidFill>
                  <a:srgbClr val="014A81"/>
                </a:solidFill>
                <a:latin typeface="Arial"/>
                <a:ea typeface="Arial"/>
                <a:cs typeface="Arial"/>
                <a:sym typeface="Arial"/>
              </a:rPr>
              <a:t>Does </a:t>
            </a:r>
            <a:r>
              <a:rPr lang="en-GB" sz="3300" i="0" u="none" strike="noStrike" cap="none" dirty="0">
                <a:solidFill>
                  <a:srgbClr val="014A81"/>
                </a:solidFill>
                <a:latin typeface="Arial"/>
                <a:ea typeface="Arial"/>
                <a:cs typeface="Arial"/>
                <a:sym typeface="Arial"/>
              </a:rPr>
              <a:t>it make a difference?</a:t>
            </a:r>
            <a:endParaRPr sz="3300" i="0" u="none" strike="noStrike" cap="none" dirty="0">
              <a:solidFill>
                <a:srgbClr val="014A81"/>
              </a:solidFill>
              <a:latin typeface="Arial"/>
              <a:ea typeface="Arial"/>
              <a:cs typeface="Arial"/>
              <a:sym typeface="Arial"/>
            </a:endParaRPr>
          </a:p>
        </p:txBody>
      </p:sp>
      <p:sp>
        <p:nvSpPr>
          <p:cNvPr id="254" name="Google Shape;254;p10"/>
          <p:cNvSpPr/>
          <p:nvPr/>
        </p:nvSpPr>
        <p:spPr>
          <a:xfrm>
            <a:off x="542066" y="1005574"/>
            <a:ext cx="7421526" cy="116955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4A7D"/>
              </a:buClr>
              <a:buSzPts val="1400"/>
              <a:buFont typeface="Arial"/>
              <a:buChar char="•"/>
            </a:pPr>
            <a:r>
              <a:rPr lang="en-GB" sz="1400" b="1" i="0" u="none" strike="noStrike" cap="none" dirty="0">
                <a:solidFill>
                  <a:srgbClr val="014A7D"/>
                </a:solidFill>
                <a:latin typeface="Helvetica Neue"/>
                <a:ea typeface="Helvetica Neue"/>
                <a:cs typeface="Helvetica Neue"/>
                <a:sym typeface="Helvetica Neue"/>
              </a:rPr>
              <a:t>Universally</a:t>
            </a:r>
            <a:r>
              <a:rPr lang="en-GB" sz="1400" b="0" i="0" u="none" strike="noStrike" cap="none" dirty="0">
                <a:solidFill>
                  <a:srgbClr val="014A7D"/>
                </a:solidFill>
                <a:latin typeface="Helvetica Neue"/>
                <a:ea typeface="Helvetica Neue"/>
                <a:cs typeface="Helvetica Neue"/>
                <a:sym typeface="Helvetica Neue"/>
              </a:rPr>
              <a:t> positive (no, really!)</a:t>
            </a:r>
            <a:endParaRPr dirty="0"/>
          </a:p>
          <a:p>
            <a:pPr marL="285750" marR="0" lvl="0" indent="-285750" algn="l" rtl="0">
              <a:spcBef>
                <a:spcPts val="0"/>
              </a:spcBef>
              <a:spcAft>
                <a:spcPts val="0"/>
              </a:spcAft>
              <a:buClr>
                <a:srgbClr val="014A7D"/>
              </a:buClr>
              <a:buSzPts val="1400"/>
              <a:buFont typeface="Arial"/>
              <a:buChar char="•"/>
            </a:pPr>
            <a:r>
              <a:rPr lang="en-GB" sz="1400" b="0" i="0" u="none" strike="noStrike" cap="none" dirty="0">
                <a:solidFill>
                  <a:srgbClr val="014A7D"/>
                </a:solidFill>
                <a:latin typeface="Helvetica Neue"/>
                <a:ea typeface="Helvetica Neue"/>
                <a:cs typeface="Helvetica Neue"/>
                <a:sym typeface="Helvetica Neue"/>
              </a:rPr>
              <a:t>Seen </a:t>
            </a:r>
            <a:r>
              <a:rPr lang="en-GB" sz="1400" b="1" i="0" u="none" strike="noStrike" cap="none" dirty="0">
                <a:solidFill>
                  <a:srgbClr val="014A7D"/>
                </a:solidFill>
                <a:latin typeface="Helvetica Neue"/>
                <a:ea typeface="Helvetica Neue"/>
                <a:cs typeface="Helvetica Neue"/>
                <a:sym typeface="Helvetica Neue"/>
              </a:rPr>
              <a:t>real-world changes </a:t>
            </a:r>
            <a:r>
              <a:rPr lang="en-GB" sz="1400" b="0" i="0" u="none" strike="noStrike" cap="none" dirty="0">
                <a:solidFill>
                  <a:srgbClr val="014A7D"/>
                </a:solidFill>
                <a:latin typeface="Helvetica Neue"/>
                <a:ea typeface="Helvetica Neue"/>
                <a:cs typeface="Helvetica Neue"/>
                <a:sym typeface="Helvetica Neue"/>
              </a:rPr>
              <a:t>from members</a:t>
            </a:r>
            <a:endParaRPr dirty="0"/>
          </a:p>
          <a:p>
            <a:pPr marL="285750" marR="0" lvl="0" indent="-285750" algn="l" rtl="0">
              <a:spcBef>
                <a:spcPts val="0"/>
              </a:spcBef>
              <a:spcAft>
                <a:spcPts val="0"/>
              </a:spcAft>
              <a:buClr>
                <a:srgbClr val="014A7D"/>
              </a:buClr>
              <a:buSzPts val="1400"/>
              <a:buFont typeface="Arial"/>
              <a:buChar char="•"/>
            </a:pPr>
            <a:r>
              <a:rPr lang="en-GB" sz="1400" b="0" i="0" u="none" strike="noStrike" cap="none" dirty="0">
                <a:solidFill>
                  <a:srgbClr val="014A7D"/>
                </a:solidFill>
                <a:latin typeface="Helvetica Neue"/>
                <a:ea typeface="Helvetica Neue"/>
                <a:cs typeface="Helvetica Neue"/>
                <a:sym typeface="Helvetica Neue"/>
              </a:rPr>
              <a:t>Some have secured </a:t>
            </a:r>
            <a:r>
              <a:rPr lang="en-GB" sz="1400" b="1" i="0" u="none" strike="noStrike" cap="none" dirty="0">
                <a:solidFill>
                  <a:srgbClr val="014A7D"/>
                </a:solidFill>
                <a:latin typeface="Helvetica Neue"/>
                <a:ea typeface="Helvetica Neue"/>
                <a:cs typeface="Helvetica Neue"/>
                <a:sym typeface="Helvetica Neue"/>
              </a:rPr>
              <a:t>work experience opportunities </a:t>
            </a:r>
            <a:r>
              <a:rPr lang="en-GB" sz="1400" b="0" i="0" u="none" strike="noStrike" cap="none" dirty="0">
                <a:solidFill>
                  <a:srgbClr val="014A7D"/>
                </a:solidFill>
                <a:latin typeface="Helvetica Neue"/>
                <a:ea typeface="Helvetica Neue"/>
                <a:cs typeface="Helvetica Neue"/>
                <a:sym typeface="Helvetica Neue"/>
              </a:rPr>
              <a:t>in brand new areas</a:t>
            </a:r>
            <a:endParaRPr dirty="0"/>
          </a:p>
          <a:p>
            <a:pPr marL="285750" marR="0" lvl="0" indent="-285750" algn="l" rtl="0">
              <a:spcBef>
                <a:spcPts val="0"/>
              </a:spcBef>
              <a:spcAft>
                <a:spcPts val="0"/>
              </a:spcAft>
              <a:buClr>
                <a:srgbClr val="014A7D"/>
              </a:buClr>
              <a:buSzPts val="1400"/>
              <a:buFont typeface="Arial"/>
              <a:buChar char="•"/>
            </a:pPr>
            <a:r>
              <a:rPr lang="en-GB" sz="1400" b="0" i="0" u="none" strike="noStrike" cap="none" dirty="0">
                <a:solidFill>
                  <a:srgbClr val="014A7D"/>
                </a:solidFill>
                <a:latin typeface="Helvetica Neue"/>
                <a:ea typeface="Helvetica Neue"/>
                <a:cs typeface="Helvetica Neue"/>
                <a:sym typeface="Helvetica Neue"/>
              </a:rPr>
              <a:t>Some have achieved </a:t>
            </a:r>
            <a:r>
              <a:rPr lang="en-GB" sz="1400" b="1" i="0" u="none" strike="noStrike" cap="none" dirty="0">
                <a:solidFill>
                  <a:srgbClr val="014A7D"/>
                </a:solidFill>
                <a:latin typeface="Helvetica Neue"/>
                <a:ea typeface="Helvetica Neue"/>
                <a:cs typeface="Helvetica Neue"/>
                <a:sym typeface="Helvetica Neue"/>
              </a:rPr>
              <a:t>promotions based on guidance and reassurance from the mentors</a:t>
            </a:r>
            <a:endParaRPr dirty="0"/>
          </a:p>
          <a:p>
            <a:pPr marL="285750" marR="0" lvl="0" indent="-285750" algn="l" rtl="0">
              <a:spcBef>
                <a:spcPts val="0"/>
              </a:spcBef>
              <a:spcAft>
                <a:spcPts val="0"/>
              </a:spcAft>
              <a:buClr>
                <a:srgbClr val="014A7D"/>
              </a:buClr>
              <a:buSzPts val="1400"/>
              <a:buFont typeface="Arial"/>
              <a:buChar char="•"/>
            </a:pPr>
            <a:r>
              <a:rPr lang="en-GB" sz="1400" b="0" i="0" u="none" strike="noStrike" cap="none" dirty="0">
                <a:solidFill>
                  <a:srgbClr val="014A7D"/>
                </a:solidFill>
                <a:latin typeface="Helvetica Neue"/>
                <a:ea typeface="Helvetica Neue"/>
                <a:cs typeface="Helvetica Neue"/>
                <a:sym typeface="Helvetica Neue"/>
              </a:rPr>
              <a:t>Others have enjoyed developing </a:t>
            </a:r>
            <a:r>
              <a:rPr lang="en-GB" sz="1400" b="1" i="0" u="none" strike="noStrike" cap="none" dirty="0">
                <a:solidFill>
                  <a:srgbClr val="014A7D"/>
                </a:solidFill>
                <a:latin typeface="Helvetica Neue"/>
                <a:ea typeface="Helvetica Neue"/>
                <a:cs typeface="Helvetica Neue"/>
                <a:sym typeface="Helvetica Neue"/>
              </a:rPr>
              <a:t>new contact networks</a:t>
            </a:r>
            <a:endParaRPr dirty="0"/>
          </a:p>
        </p:txBody>
      </p:sp>
      <p:sp>
        <p:nvSpPr>
          <p:cNvPr id="255" name="Google Shape;255;p10"/>
          <p:cNvSpPr/>
          <p:nvPr/>
        </p:nvSpPr>
        <p:spPr>
          <a:xfrm>
            <a:off x="5039831" y="2670061"/>
            <a:ext cx="3934047"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0" i="1" u="none" strike="noStrike" cap="none" dirty="0">
                <a:solidFill>
                  <a:srgbClr val="014A7D"/>
                </a:solidFill>
                <a:latin typeface="Helvetica Neue"/>
                <a:ea typeface="Helvetica Neue"/>
                <a:cs typeface="Helvetica Neue"/>
                <a:sym typeface="Helvetica Neue"/>
              </a:rPr>
              <a:t>“…[My mentor] was really helpful and shared her experience around presentations, styles and approaches to various situations and gave me specific examples of how to approach presentations where I do not feel confident in… </a:t>
            </a:r>
            <a:r>
              <a:rPr lang="en-GB" sz="1400" b="1" i="1" u="none" strike="noStrike" cap="none" dirty="0">
                <a:solidFill>
                  <a:srgbClr val="014A7D"/>
                </a:solidFill>
                <a:latin typeface="Helvetica Neue"/>
                <a:ea typeface="Helvetica Neue"/>
                <a:cs typeface="Helvetica Neue"/>
                <a:sym typeface="Helvetica Neue"/>
              </a:rPr>
              <a:t>It ran like an informal chat </a:t>
            </a:r>
            <a:r>
              <a:rPr lang="en-GB" sz="1400" b="0" i="1" u="none" strike="noStrike" cap="none" dirty="0">
                <a:solidFill>
                  <a:srgbClr val="014A7D"/>
                </a:solidFill>
                <a:latin typeface="Helvetica Neue"/>
                <a:ea typeface="Helvetica Neue"/>
                <a:cs typeface="Helvetica Neue"/>
                <a:sym typeface="Helvetica Neue"/>
              </a:rPr>
              <a:t>where I was able to pick her brain which was really relaxed over a coffee.”</a:t>
            </a:r>
            <a:endParaRPr sz="1400" b="0" i="0" u="none" strike="noStrike" cap="none" dirty="0">
              <a:solidFill>
                <a:srgbClr val="014A7D"/>
              </a:solidFill>
              <a:latin typeface="Helvetica Neue"/>
              <a:ea typeface="Helvetica Neue"/>
              <a:cs typeface="Helvetica Neue"/>
              <a:sym typeface="Helvetica Neue"/>
            </a:endParaRPr>
          </a:p>
        </p:txBody>
      </p:sp>
      <p:sp>
        <p:nvSpPr>
          <p:cNvPr id="256" name="Google Shape;256;p10"/>
          <p:cNvSpPr/>
          <p:nvPr/>
        </p:nvSpPr>
        <p:spPr>
          <a:xfrm>
            <a:off x="431124" y="2454617"/>
            <a:ext cx="3540641"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0" i="1" u="none" strike="noStrike" cap="none" dirty="0">
                <a:solidFill>
                  <a:srgbClr val="014A7D"/>
                </a:solidFill>
                <a:latin typeface="Helvetica Neue"/>
                <a:ea typeface="Helvetica Neue"/>
                <a:cs typeface="Helvetica Neue"/>
                <a:sym typeface="Helvetica Neue"/>
              </a:rPr>
              <a:t>“As a mentor it gave me the opportunity to </a:t>
            </a:r>
            <a:r>
              <a:rPr lang="en-GB" sz="1400" b="1" i="1" u="none" strike="noStrike" cap="none" dirty="0">
                <a:solidFill>
                  <a:srgbClr val="014A7D"/>
                </a:solidFill>
                <a:latin typeface="Helvetica Neue"/>
                <a:ea typeface="Helvetica Neue"/>
                <a:cs typeface="Helvetica Neue"/>
                <a:sym typeface="Helvetica Neue"/>
              </a:rPr>
              <a:t>reflect on my experience</a:t>
            </a:r>
            <a:r>
              <a:rPr lang="en-GB" sz="1400" b="0" i="1" u="none" strike="noStrike" cap="none" dirty="0">
                <a:solidFill>
                  <a:srgbClr val="014A7D"/>
                </a:solidFill>
                <a:latin typeface="Helvetica Neue"/>
                <a:ea typeface="Helvetica Neue"/>
                <a:cs typeface="Helvetica Neue"/>
                <a:sym typeface="Helvetica Neue"/>
              </a:rPr>
              <a:t> (I actually surprised myself after 6 years at officer level) and provide useful advice to my mentee on </a:t>
            </a:r>
            <a:r>
              <a:rPr lang="en-GB" sz="1400" b="1" i="1" u="none" strike="noStrike" cap="none" dirty="0">
                <a:solidFill>
                  <a:srgbClr val="014A7D"/>
                </a:solidFill>
                <a:latin typeface="Helvetica Neue"/>
                <a:ea typeface="Helvetica Neue"/>
                <a:cs typeface="Helvetica Neue"/>
                <a:sym typeface="Helvetica Neue"/>
              </a:rPr>
              <a:t>how to position themselves when looking to progress</a:t>
            </a:r>
            <a:r>
              <a:rPr lang="en-GB" sz="1400" b="0" i="1" u="none" strike="noStrike" cap="none" dirty="0">
                <a:solidFill>
                  <a:srgbClr val="014A7D"/>
                </a:solidFill>
                <a:latin typeface="Helvetica Neue"/>
                <a:ea typeface="Helvetica Neue"/>
                <a:cs typeface="Helvetica Neue"/>
                <a:sym typeface="Helvetica Neue"/>
              </a:rPr>
              <a:t> to officer level. The biggest benefit was the outcome, </a:t>
            </a:r>
            <a:r>
              <a:rPr lang="en-GB" sz="1400" b="1" i="1" u="none" strike="noStrike" cap="none" dirty="0">
                <a:solidFill>
                  <a:srgbClr val="014A7D"/>
                </a:solidFill>
                <a:latin typeface="Helvetica Neue"/>
                <a:ea typeface="Helvetica Neue"/>
                <a:cs typeface="Helvetica Neue"/>
                <a:sym typeface="Helvetica Neue"/>
              </a:rPr>
              <a:t>my mentee secured a new job </a:t>
            </a:r>
            <a:r>
              <a:rPr lang="en-GB" sz="1400" b="0" i="1" u="none" strike="noStrike" cap="none" dirty="0">
                <a:solidFill>
                  <a:srgbClr val="014A7D"/>
                </a:solidFill>
                <a:latin typeface="Helvetica Neue"/>
                <a:ea typeface="Helvetica Neue"/>
                <a:cs typeface="Helvetica Neue"/>
                <a:sym typeface="Helvetica Neue"/>
              </a:rPr>
              <a:t>(albeit in a different role) and </a:t>
            </a:r>
            <a:r>
              <a:rPr lang="en-GB" sz="1400" b="1" i="1" u="none" strike="noStrike" cap="none" dirty="0">
                <a:solidFill>
                  <a:srgbClr val="014A7D"/>
                </a:solidFill>
                <a:latin typeface="Helvetica Neue"/>
                <a:ea typeface="Helvetica Neue"/>
                <a:cs typeface="Helvetica Neue"/>
                <a:sym typeface="Helvetica Neue"/>
              </a:rPr>
              <a:t>I felt that I contributed </a:t>
            </a:r>
            <a:r>
              <a:rPr lang="en-GB" sz="1400" b="0" i="1" u="none" strike="noStrike" cap="none" dirty="0">
                <a:solidFill>
                  <a:srgbClr val="014A7D"/>
                </a:solidFill>
                <a:latin typeface="Helvetica Neue"/>
                <a:ea typeface="Helvetica Neue"/>
                <a:cs typeface="Helvetica Neue"/>
                <a:sym typeface="Helvetica Neue"/>
              </a:rPr>
              <a:t>with planning for interviews etc.”</a:t>
            </a:r>
            <a:endParaRPr sz="1400" b="0" i="0" u="none" strike="noStrike" cap="none" dirty="0">
              <a:solidFill>
                <a:srgbClr val="014A7D"/>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 calcmode="lin" valueType="num">
                                      <p:cBhvr additive="base">
                                        <p:cTn id="7" dur="250" fill="hold"/>
                                        <p:tgtEl>
                                          <p:spTgt spid="254">
                                            <p:txEl>
                                              <p:pRg st="0" end="0"/>
                                            </p:txEl>
                                          </p:spTgt>
                                        </p:tgtEl>
                                        <p:attrNameLst>
                                          <p:attrName>ppt_x</p:attrName>
                                        </p:attrNameLst>
                                      </p:cBhvr>
                                      <p:tavLst>
                                        <p:tav tm="0">
                                          <p:val>
                                            <p:strVal val="0-#ppt_w/2"/>
                                          </p:val>
                                        </p:tav>
                                        <p:tav tm="100000">
                                          <p:val>
                                            <p:strVal val="#ppt_x"/>
                                          </p:val>
                                        </p:tav>
                                      </p:tavLst>
                                    </p:anim>
                                    <p:anim calcmode="lin" valueType="num">
                                      <p:cBhvr additive="base">
                                        <p:cTn id="8" dur="250" fill="hold"/>
                                        <p:tgtEl>
                                          <p:spTgt spid="2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4">
                                            <p:txEl>
                                              <p:pRg st="1" end="1"/>
                                            </p:txEl>
                                          </p:spTgt>
                                        </p:tgtEl>
                                        <p:attrNameLst>
                                          <p:attrName>style.visibility</p:attrName>
                                        </p:attrNameLst>
                                      </p:cBhvr>
                                      <p:to>
                                        <p:strVal val="visible"/>
                                      </p:to>
                                    </p:set>
                                    <p:anim calcmode="lin" valueType="num">
                                      <p:cBhvr additive="base">
                                        <p:cTn id="13" dur="250" fill="hold"/>
                                        <p:tgtEl>
                                          <p:spTgt spid="254">
                                            <p:txEl>
                                              <p:pRg st="1" end="1"/>
                                            </p:txEl>
                                          </p:spTgt>
                                        </p:tgtEl>
                                        <p:attrNameLst>
                                          <p:attrName>ppt_x</p:attrName>
                                        </p:attrNameLst>
                                      </p:cBhvr>
                                      <p:tavLst>
                                        <p:tav tm="0">
                                          <p:val>
                                            <p:strVal val="0-#ppt_w/2"/>
                                          </p:val>
                                        </p:tav>
                                        <p:tav tm="100000">
                                          <p:val>
                                            <p:strVal val="#ppt_x"/>
                                          </p:val>
                                        </p:tav>
                                      </p:tavLst>
                                    </p:anim>
                                    <p:anim calcmode="lin" valueType="num">
                                      <p:cBhvr additive="base">
                                        <p:cTn id="14" dur="250" fill="hold"/>
                                        <p:tgtEl>
                                          <p:spTgt spid="25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4">
                                            <p:txEl>
                                              <p:pRg st="2" end="2"/>
                                            </p:txEl>
                                          </p:spTgt>
                                        </p:tgtEl>
                                        <p:attrNameLst>
                                          <p:attrName>style.visibility</p:attrName>
                                        </p:attrNameLst>
                                      </p:cBhvr>
                                      <p:to>
                                        <p:strVal val="visible"/>
                                      </p:to>
                                    </p:set>
                                    <p:anim calcmode="lin" valueType="num">
                                      <p:cBhvr additive="base">
                                        <p:cTn id="19" dur="250" fill="hold"/>
                                        <p:tgtEl>
                                          <p:spTgt spid="254">
                                            <p:txEl>
                                              <p:pRg st="2" end="2"/>
                                            </p:txEl>
                                          </p:spTgt>
                                        </p:tgtEl>
                                        <p:attrNameLst>
                                          <p:attrName>ppt_x</p:attrName>
                                        </p:attrNameLst>
                                      </p:cBhvr>
                                      <p:tavLst>
                                        <p:tav tm="0">
                                          <p:val>
                                            <p:strVal val="0-#ppt_w/2"/>
                                          </p:val>
                                        </p:tav>
                                        <p:tav tm="100000">
                                          <p:val>
                                            <p:strVal val="#ppt_x"/>
                                          </p:val>
                                        </p:tav>
                                      </p:tavLst>
                                    </p:anim>
                                    <p:anim calcmode="lin" valueType="num">
                                      <p:cBhvr additive="base">
                                        <p:cTn id="20" dur="250" fill="hold"/>
                                        <p:tgtEl>
                                          <p:spTgt spid="25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4">
                                            <p:txEl>
                                              <p:pRg st="3" end="3"/>
                                            </p:txEl>
                                          </p:spTgt>
                                        </p:tgtEl>
                                        <p:attrNameLst>
                                          <p:attrName>style.visibility</p:attrName>
                                        </p:attrNameLst>
                                      </p:cBhvr>
                                      <p:to>
                                        <p:strVal val="visible"/>
                                      </p:to>
                                    </p:set>
                                    <p:anim calcmode="lin" valueType="num">
                                      <p:cBhvr additive="base">
                                        <p:cTn id="25" dur="250" fill="hold"/>
                                        <p:tgtEl>
                                          <p:spTgt spid="254">
                                            <p:txEl>
                                              <p:pRg st="3" end="3"/>
                                            </p:txEl>
                                          </p:spTgt>
                                        </p:tgtEl>
                                        <p:attrNameLst>
                                          <p:attrName>ppt_x</p:attrName>
                                        </p:attrNameLst>
                                      </p:cBhvr>
                                      <p:tavLst>
                                        <p:tav tm="0">
                                          <p:val>
                                            <p:strVal val="0-#ppt_w/2"/>
                                          </p:val>
                                        </p:tav>
                                        <p:tav tm="100000">
                                          <p:val>
                                            <p:strVal val="#ppt_x"/>
                                          </p:val>
                                        </p:tav>
                                      </p:tavLst>
                                    </p:anim>
                                    <p:anim calcmode="lin" valueType="num">
                                      <p:cBhvr additive="base">
                                        <p:cTn id="26" dur="250" fill="hold"/>
                                        <p:tgtEl>
                                          <p:spTgt spid="25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4">
                                            <p:txEl>
                                              <p:pRg st="4" end="4"/>
                                            </p:txEl>
                                          </p:spTgt>
                                        </p:tgtEl>
                                        <p:attrNameLst>
                                          <p:attrName>style.visibility</p:attrName>
                                        </p:attrNameLst>
                                      </p:cBhvr>
                                      <p:to>
                                        <p:strVal val="visible"/>
                                      </p:to>
                                    </p:set>
                                    <p:anim calcmode="lin" valueType="num">
                                      <p:cBhvr additive="base">
                                        <p:cTn id="31" dur="250" fill="hold"/>
                                        <p:tgtEl>
                                          <p:spTgt spid="254">
                                            <p:txEl>
                                              <p:pRg st="4" end="4"/>
                                            </p:txEl>
                                          </p:spTgt>
                                        </p:tgtEl>
                                        <p:attrNameLst>
                                          <p:attrName>ppt_x</p:attrName>
                                        </p:attrNameLst>
                                      </p:cBhvr>
                                      <p:tavLst>
                                        <p:tav tm="0">
                                          <p:val>
                                            <p:strVal val="0-#ppt_w/2"/>
                                          </p:val>
                                        </p:tav>
                                        <p:tav tm="100000">
                                          <p:val>
                                            <p:strVal val="#ppt_x"/>
                                          </p:val>
                                        </p:tav>
                                      </p:tavLst>
                                    </p:anim>
                                    <p:anim calcmode="lin" valueType="num">
                                      <p:cBhvr additive="base">
                                        <p:cTn id="32" dur="250" fill="hold"/>
                                        <p:tgtEl>
                                          <p:spTgt spid="25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6"/>
                                        </p:tgtEl>
                                        <p:attrNameLst>
                                          <p:attrName>style.visibility</p:attrName>
                                        </p:attrNameLst>
                                      </p:cBhvr>
                                      <p:to>
                                        <p:strVal val="visible"/>
                                      </p:to>
                                    </p:set>
                                    <p:animEffect transition="in" filter="fade">
                                      <p:cBhvr>
                                        <p:cTn id="37" dur="500"/>
                                        <p:tgtEl>
                                          <p:spTgt spid="25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5"/>
                                        </p:tgtEl>
                                        <p:attrNameLst>
                                          <p:attrName>style.visibility</p:attrName>
                                        </p:attrNameLst>
                                      </p:cBhvr>
                                      <p:to>
                                        <p:strVal val="visible"/>
                                      </p:to>
                                    </p:set>
                                    <p:animEffect transition="in" filter="fade">
                                      <p:cBhvr>
                                        <p:cTn id="40"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uiExpand="1" build="p"/>
      <p:bldP spid="255" grpId="0"/>
      <p:bldP spid="2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0"/>
          <p:cNvPicPr preferRelativeResize="0"/>
          <p:nvPr/>
        </p:nvPicPr>
        <p:blipFill rotWithShape="1">
          <a:blip r:embed="rId3">
            <a:alphaModFix/>
          </a:blip>
          <a:srcRect/>
          <a:stretch/>
        </p:blipFill>
        <p:spPr>
          <a:xfrm>
            <a:off x="7175962" y="4485943"/>
            <a:ext cx="1968038" cy="657557"/>
          </a:xfrm>
          <a:prstGeom prst="rect">
            <a:avLst/>
          </a:prstGeom>
          <a:noFill/>
          <a:ln>
            <a:noFill/>
          </a:ln>
        </p:spPr>
      </p:pic>
      <p:sp>
        <p:nvSpPr>
          <p:cNvPr id="253" name="Google Shape;253;p10"/>
          <p:cNvSpPr txBox="1"/>
          <p:nvPr/>
        </p:nvSpPr>
        <p:spPr>
          <a:xfrm>
            <a:off x="675741" y="392777"/>
            <a:ext cx="7792519" cy="548748"/>
          </a:xfrm>
          <a:prstGeom prst="rect">
            <a:avLst/>
          </a:prstGeom>
          <a:noFill/>
          <a:ln>
            <a:noFill/>
          </a:ln>
        </p:spPr>
        <p:txBody>
          <a:bodyPr spcFirstLastPara="1" wrap="square" lIns="68550" tIns="34275" rIns="68550" bIns="34275" anchor="b" anchorCtr="0">
            <a:noAutofit/>
          </a:bodyPr>
          <a:lstStyle/>
          <a:p>
            <a:pPr marL="0" marR="0" lvl="0" indent="0" algn="ctr" defTabSz="914400" rtl="0" eaLnBrk="1" fontAlgn="auto" latinLnBrk="0" hangingPunct="1">
              <a:lnSpc>
                <a:spcPct val="90000"/>
              </a:lnSpc>
              <a:spcBef>
                <a:spcPts val="0"/>
              </a:spcBef>
              <a:spcAft>
                <a:spcPts val="0"/>
              </a:spcAft>
              <a:buClr>
                <a:srgbClr val="014A81"/>
              </a:buClr>
              <a:buSzPts val="4400"/>
              <a:buFont typeface="Arial"/>
              <a:buNone/>
              <a:tabLst/>
              <a:defRPr/>
            </a:pPr>
            <a:r>
              <a:rPr kumimoji="0" lang="en-GB" sz="3300" b="1" i="0" u="none" strike="noStrike" kern="0" cap="none" spc="0" normalizeH="0" baseline="0" noProof="0" dirty="0">
                <a:ln>
                  <a:noFill/>
                </a:ln>
                <a:solidFill>
                  <a:srgbClr val="014A81"/>
                </a:solidFill>
                <a:effectLst/>
                <a:uLnTx/>
                <a:uFillTx/>
                <a:latin typeface="Arial"/>
                <a:ea typeface="Arial"/>
                <a:cs typeface="Arial"/>
                <a:sym typeface="Arial"/>
              </a:rPr>
              <a:t>Does </a:t>
            </a:r>
            <a:r>
              <a:rPr kumimoji="0" lang="en-GB" sz="3300" b="0" i="0" u="none" strike="noStrike" kern="0" cap="none" spc="0" normalizeH="0" baseline="0" noProof="0" dirty="0">
                <a:ln>
                  <a:noFill/>
                </a:ln>
                <a:solidFill>
                  <a:srgbClr val="014A81"/>
                </a:solidFill>
                <a:effectLst/>
                <a:uLnTx/>
                <a:uFillTx/>
                <a:latin typeface="Arial"/>
                <a:ea typeface="Arial"/>
                <a:cs typeface="Arial"/>
                <a:sym typeface="Arial"/>
              </a:rPr>
              <a:t>it make a difference?</a:t>
            </a:r>
            <a:endParaRPr kumimoji="0" sz="3300" b="0" i="0" u="none" strike="noStrike" kern="0" cap="none" spc="0" normalizeH="0" baseline="0" noProof="0" dirty="0">
              <a:ln>
                <a:noFill/>
              </a:ln>
              <a:solidFill>
                <a:srgbClr val="014A81"/>
              </a:solidFill>
              <a:effectLst/>
              <a:uLnTx/>
              <a:uFillTx/>
              <a:latin typeface="Arial"/>
              <a:ea typeface="Arial"/>
              <a:cs typeface="Arial"/>
              <a:sym typeface="Arial"/>
            </a:endParaRPr>
          </a:p>
        </p:txBody>
      </p:sp>
      <p:sp>
        <p:nvSpPr>
          <p:cNvPr id="2" name="Rectangle 1">
            <a:extLst>
              <a:ext uri="{FF2B5EF4-FFF2-40B4-BE49-F238E27FC236}">
                <a16:creationId xmlns:a16="http://schemas.microsoft.com/office/drawing/2014/main" id="{20411E1A-D574-4F6A-916A-6670CB00FE34}"/>
              </a:ext>
            </a:extLst>
          </p:cNvPr>
          <p:cNvSpPr/>
          <p:nvPr/>
        </p:nvSpPr>
        <p:spPr>
          <a:xfrm>
            <a:off x="147918" y="941525"/>
            <a:ext cx="4303058" cy="3970318"/>
          </a:xfrm>
          <a:prstGeom prst="rect">
            <a:avLst/>
          </a:prstGeom>
        </p:spPr>
        <p:txBody>
          <a:bodyPr wrap="square">
            <a:spAutoFit/>
          </a:bodyPr>
          <a:lstStyle/>
          <a:p>
            <a:r>
              <a:rPr lang="en-US" i="1" dirty="0">
                <a:solidFill>
                  <a:srgbClr val="014A7D"/>
                </a:solidFill>
                <a:latin typeface="Helvetica Neue" panose="020B0604020202020204" charset="0"/>
              </a:rPr>
              <a:t>“Well I certainly </a:t>
            </a:r>
            <a:r>
              <a:rPr lang="en-US" b="1" i="1" dirty="0">
                <a:solidFill>
                  <a:srgbClr val="014A7D"/>
                </a:solidFill>
                <a:latin typeface="Helvetica Neue" panose="020B0604020202020204" charset="0"/>
              </a:rPr>
              <a:t>succeeded in my goals of building new skills and securing a new job! </a:t>
            </a:r>
            <a:r>
              <a:rPr lang="en-US" i="1" dirty="0">
                <a:solidFill>
                  <a:srgbClr val="014A7D"/>
                </a:solidFill>
                <a:latin typeface="Helvetica Neue" panose="020B0604020202020204" charset="0"/>
              </a:rPr>
              <a:t>Seeing myself grow in </a:t>
            </a:r>
            <a:r>
              <a:rPr lang="en-US" b="1" i="1" dirty="0">
                <a:solidFill>
                  <a:srgbClr val="014A7D"/>
                </a:solidFill>
                <a:latin typeface="Helvetica Neue" panose="020B0604020202020204" charset="0"/>
              </a:rPr>
              <a:t>confidence</a:t>
            </a:r>
            <a:r>
              <a:rPr lang="en-US" i="1" dirty="0">
                <a:solidFill>
                  <a:srgbClr val="014A7D"/>
                </a:solidFill>
                <a:latin typeface="Helvetica Neue" panose="020B0604020202020204" charset="0"/>
              </a:rPr>
              <a:t> to put myself forwards for different opportunities which I would not have thought of myself doing if I didn't have a mentor. For example, I delivered a talk for a NEON training day which I would not have put myself forwards for! I received excellent feedback and has built my confidence up. Also </a:t>
            </a:r>
            <a:r>
              <a:rPr lang="en-US" b="1" i="1" dirty="0">
                <a:solidFill>
                  <a:srgbClr val="014A7D"/>
                </a:solidFill>
                <a:latin typeface="Helvetica Neue" panose="020B0604020202020204" charset="0"/>
              </a:rPr>
              <a:t>understanding line manager techniques </a:t>
            </a:r>
            <a:r>
              <a:rPr lang="en-US" i="1" dirty="0">
                <a:solidFill>
                  <a:srgbClr val="014A7D"/>
                </a:solidFill>
                <a:latin typeface="Helvetica Neue" panose="020B0604020202020204" charset="0"/>
              </a:rPr>
              <a:t>- it was my first time line-managing someone, and I received lots of hints and tips on how to support this person. I also wanted to learn more about the </a:t>
            </a:r>
            <a:r>
              <a:rPr lang="en-US" b="1" i="1" dirty="0">
                <a:solidFill>
                  <a:srgbClr val="014A7D"/>
                </a:solidFill>
                <a:latin typeface="Helvetica Neue" panose="020B0604020202020204" charset="0"/>
              </a:rPr>
              <a:t>strategic</a:t>
            </a:r>
            <a:r>
              <a:rPr lang="en-US" i="1" dirty="0">
                <a:solidFill>
                  <a:srgbClr val="014A7D"/>
                </a:solidFill>
                <a:latin typeface="Helvetica Neue" panose="020B0604020202020204" charset="0"/>
              </a:rPr>
              <a:t> side of things which would help for future roles, and again I would not have asked my own manager if I could attend APP meetings and Steering Group meetings </a:t>
            </a:r>
            <a:r>
              <a:rPr lang="en-US" b="1" i="1" dirty="0">
                <a:solidFill>
                  <a:srgbClr val="014A7D"/>
                </a:solidFill>
                <a:latin typeface="Helvetica Neue" panose="020B0604020202020204" charset="0"/>
              </a:rPr>
              <a:t>if it</a:t>
            </a:r>
            <a:r>
              <a:rPr lang="en-US" i="1" dirty="0">
                <a:solidFill>
                  <a:srgbClr val="014A7D"/>
                </a:solidFill>
                <a:latin typeface="Helvetica Neue" panose="020B0604020202020204" charset="0"/>
              </a:rPr>
              <a:t> </a:t>
            </a:r>
            <a:r>
              <a:rPr lang="en-US" b="1" i="1" dirty="0">
                <a:solidFill>
                  <a:srgbClr val="014A7D"/>
                </a:solidFill>
                <a:latin typeface="Helvetica Neue" panose="020B0604020202020204" charset="0"/>
              </a:rPr>
              <a:t>was not for my mentor suggesting it and supporting me.</a:t>
            </a:r>
            <a:r>
              <a:rPr lang="en-US" i="1" dirty="0">
                <a:solidFill>
                  <a:srgbClr val="014A7D"/>
                </a:solidFill>
                <a:latin typeface="Helvetica Neue" panose="020B0604020202020204" charset="0"/>
              </a:rPr>
              <a:t> This in turn has helped with my interview for my new role.”</a:t>
            </a:r>
            <a:endParaRPr lang="en-GB" i="1" dirty="0">
              <a:solidFill>
                <a:srgbClr val="014A7D"/>
              </a:solidFill>
              <a:latin typeface="Helvetica Neue" panose="020B0604020202020204" charset="0"/>
            </a:endParaRPr>
          </a:p>
        </p:txBody>
      </p:sp>
      <p:sp>
        <p:nvSpPr>
          <p:cNvPr id="3" name="Rectangle 2">
            <a:extLst>
              <a:ext uri="{FF2B5EF4-FFF2-40B4-BE49-F238E27FC236}">
                <a16:creationId xmlns:a16="http://schemas.microsoft.com/office/drawing/2014/main" id="{D5E86174-B97A-4F12-B086-9005A9451D7C}"/>
              </a:ext>
            </a:extLst>
          </p:cNvPr>
          <p:cNvSpPr/>
          <p:nvPr/>
        </p:nvSpPr>
        <p:spPr>
          <a:xfrm>
            <a:off x="5120436" y="996871"/>
            <a:ext cx="3579812" cy="954107"/>
          </a:xfrm>
          <a:prstGeom prst="rect">
            <a:avLst/>
          </a:prstGeom>
        </p:spPr>
        <p:txBody>
          <a:bodyPr wrap="square">
            <a:spAutoFit/>
          </a:bodyPr>
          <a:lstStyle/>
          <a:p>
            <a:r>
              <a:rPr lang="en-US" i="1" dirty="0">
                <a:solidFill>
                  <a:srgbClr val="014A7D"/>
                </a:solidFill>
                <a:latin typeface="Helvetica Neue" panose="020B0604020202020204" charset="0"/>
              </a:rPr>
              <a:t>“</a:t>
            </a:r>
            <a:r>
              <a:rPr lang="en-US" b="1" i="1" dirty="0">
                <a:solidFill>
                  <a:srgbClr val="014A7D"/>
                </a:solidFill>
                <a:latin typeface="Helvetica Neue" panose="020B0604020202020204" charset="0"/>
              </a:rPr>
              <a:t>Building a relationship with another colleague from the sector </a:t>
            </a:r>
            <a:r>
              <a:rPr lang="en-US" i="1" dirty="0">
                <a:solidFill>
                  <a:srgbClr val="014A7D"/>
                </a:solidFill>
                <a:latin typeface="Helvetica Neue" panose="020B0604020202020204" charset="0"/>
              </a:rPr>
              <a:t>and finding out lots of useful information about topics I haven't yet experienced in my career.”</a:t>
            </a:r>
            <a:endParaRPr lang="en-GB" i="1" dirty="0">
              <a:solidFill>
                <a:srgbClr val="014A7D"/>
              </a:solidFill>
              <a:latin typeface="Helvetica Neue" panose="020B0604020202020204" charset="0"/>
            </a:endParaRPr>
          </a:p>
        </p:txBody>
      </p:sp>
      <p:sp>
        <p:nvSpPr>
          <p:cNvPr id="4" name="Rectangle 3">
            <a:extLst>
              <a:ext uri="{FF2B5EF4-FFF2-40B4-BE49-F238E27FC236}">
                <a16:creationId xmlns:a16="http://schemas.microsoft.com/office/drawing/2014/main" id="{5EEEC8D3-33B7-4AD6-8FDC-10823DCADB4D}"/>
              </a:ext>
            </a:extLst>
          </p:cNvPr>
          <p:cNvSpPr/>
          <p:nvPr/>
        </p:nvSpPr>
        <p:spPr>
          <a:xfrm>
            <a:off x="4856344" y="2155588"/>
            <a:ext cx="4038885" cy="2677656"/>
          </a:xfrm>
          <a:prstGeom prst="rect">
            <a:avLst/>
          </a:prstGeom>
        </p:spPr>
        <p:txBody>
          <a:bodyPr wrap="square">
            <a:spAutoFit/>
          </a:bodyPr>
          <a:lstStyle/>
          <a:p>
            <a:r>
              <a:rPr lang="en-US" i="1" dirty="0">
                <a:solidFill>
                  <a:srgbClr val="014A7D"/>
                </a:solidFill>
                <a:latin typeface="Helvetica Neue" panose="020B0604020202020204" charset="0"/>
              </a:rPr>
              <a:t>“Initially I wasn't sure about the scheme, but being in a rut with work I thought this may be a good opportunity to </a:t>
            </a:r>
            <a:r>
              <a:rPr lang="en-US" b="1" i="1" dirty="0">
                <a:solidFill>
                  <a:srgbClr val="014A7D"/>
                </a:solidFill>
                <a:latin typeface="Helvetica Neue" panose="020B0604020202020204" charset="0"/>
              </a:rPr>
              <a:t>think about ways I could develop and gain more skills from an outside perspective. </a:t>
            </a:r>
            <a:r>
              <a:rPr lang="en-US" i="1" dirty="0">
                <a:solidFill>
                  <a:srgbClr val="014A7D"/>
                </a:solidFill>
                <a:latin typeface="Helvetica Neue" panose="020B0604020202020204" charset="0"/>
              </a:rPr>
              <a:t>I think this is a fantastic experience for anyone who is looking to </a:t>
            </a:r>
            <a:r>
              <a:rPr lang="en-US" b="1" i="1" dirty="0">
                <a:solidFill>
                  <a:srgbClr val="014A7D"/>
                </a:solidFill>
                <a:latin typeface="Helvetica Neue" panose="020B0604020202020204" charset="0"/>
              </a:rPr>
              <a:t>build in confidence</a:t>
            </a:r>
            <a:r>
              <a:rPr lang="en-US" i="1" dirty="0">
                <a:solidFill>
                  <a:srgbClr val="014A7D"/>
                </a:solidFill>
                <a:latin typeface="Helvetica Neue" panose="020B0604020202020204" charset="0"/>
              </a:rPr>
              <a:t>, but also it's been great seeing my mentor on a regular basis and having </a:t>
            </a:r>
            <a:r>
              <a:rPr lang="en-US" b="1" i="1" dirty="0">
                <a:solidFill>
                  <a:srgbClr val="014A7D"/>
                </a:solidFill>
                <a:latin typeface="Helvetica Neue" panose="020B0604020202020204" charset="0"/>
              </a:rPr>
              <a:t>a good catch up</a:t>
            </a:r>
            <a:r>
              <a:rPr lang="en-US" i="1" dirty="0">
                <a:solidFill>
                  <a:srgbClr val="014A7D"/>
                </a:solidFill>
                <a:latin typeface="Helvetica Neue" panose="020B0604020202020204" charset="0"/>
              </a:rPr>
              <a:t>. At the end of every meeting I </a:t>
            </a:r>
            <a:r>
              <a:rPr lang="en-US" b="1" i="1" dirty="0">
                <a:solidFill>
                  <a:srgbClr val="014A7D"/>
                </a:solidFill>
                <a:latin typeface="Helvetica Neue" panose="020B0604020202020204" charset="0"/>
              </a:rPr>
              <a:t>always felt extremely positive</a:t>
            </a:r>
            <a:r>
              <a:rPr lang="en-US" i="1" dirty="0">
                <a:solidFill>
                  <a:srgbClr val="014A7D"/>
                </a:solidFill>
                <a:latin typeface="Helvetica Neue" panose="020B0604020202020204" charset="0"/>
              </a:rPr>
              <a:t> and I really </a:t>
            </a:r>
            <a:r>
              <a:rPr lang="en-US" b="1" i="1" dirty="0">
                <a:solidFill>
                  <a:srgbClr val="014A7D"/>
                </a:solidFill>
                <a:latin typeface="Helvetica Neue" panose="020B0604020202020204" charset="0"/>
              </a:rPr>
              <a:t>enjoyed it</a:t>
            </a:r>
            <a:r>
              <a:rPr lang="en-US" i="1" dirty="0">
                <a:solidFill>
                  <a:srgbClr val="014A7D"/>
                </a:solidFill>
                <a:latin typeface="Helvetica Neue" panose="020B0604020202020204" charset="0"/>
              </a:rPr>
              <a:t>. If I wasn't leaving for a new job outside of HELOA I definitely would have carried it on.”</a:t>
            </a:r>
            <a:endParaRPr lang="en-GB" i="1" dirty="0">
              <a:solidFill>
                <a:srgbClr val="014A7D"/>
              </a:solidFill>
              <a:latin typeface="Helvetica Neue" panose="020B0604020202020204" charset="0"/>
            </a:endParaRPr>
          </a:p>
        </p:txBody>
      </p:sp>
    </p:spTree>
    <p:extLst>
      <p:ext uri="{BB962C8B-B14F-4D97-AF65-F5344CB8AC3E}">
        <p14:creationId xmlns:p14="http://schemas.microsoft.com/office/powerpoint/2010/main" val="284696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4"/>
          <p:cNvSpPr txBox="1">
            <a:spLocks noGrp="1"/>
          </p:cNvSpPr>
          <p:nvPr>
            <p:ph type="ctrTitle"/>
          </p:nvPr>
        </p:nvSpPr>
        <p:spPr>
          <a:xfrm>
            <a:off x="266200" y="1250065"/>
            <a:ext cx="8338893" cy="63518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14A7D"/>
              </a:buClr>
              <a:buSzPct val="100000"/>
              <a:buFont typeface="Helvetica Neue"/>
              <a:buNone/>
            </a:pPr>
            <a:r>
              <a:rPr lang="en-GB" sz="4000" b="1" dirty="0">
                <a:solidFill>
                  <a:srgbClr val="014A7D"/>
                </a:solidFill>
                <a:latin typeface="Helvetica Neue"/>
                <a:ea typeface="Helvetica Neue"/>
                <a:cs typeface="Helvetica Neue"/>
                <a:sym typeface="Helvetica Neue"/>
              </a:rPr>
              <a:t>Setup and running a programme</a:t>
            </a:r>
            <a:endParaRPr sz="4000" dirty="0">
              <a:solidFill>
                <a:srgbClr val="014A7D"/>
              </a:solidFill>
              <a:latin typeface="Helvetica Neue"/>
              <a:ea typeface="Helvetica Neue"/>
              <a:cs typeface="Helvetica Neue"/>
              <a:sym typeface="Helvetica Neue"/>
            </a:endParaRPr>
          </a:p>
        </p:txBody>
      </p:sp>
      <p:sp>
        <p:nvSpPr>
          <p:cNvPr id="194" name="Google Shape;194;p4"/>
          <p:cNvSpPr txBox="1"/>
          <p:nvPr/>
        </p:nvSpPr>
        <p:spPr>
          <a:xfrm>
            <a:off x="6027918" y="305944"/>
            <a:ext cx="2577175" cy="63518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14A7D"/>
              </a:buClr>
              <a:buSzPts val="1800"/>
              <a:buFont typeface="Helvetica Neue"/>
              <a:buNone/>
            </a:pPr>
            <a:r>
              <a:rPr lang="en-GB" sz="1800" b="0" i="0" u="none" strike="noStrike" cap="none">
                <a:solidFill>
                  <a:srgbClr val="014A7D"/>
                </a:solidFill>
                <a:latin typeface="Helvetica Neue"/>
                <a:ea typeface="Helvetica Neue"/>
                <a:cs typeface="Helvetica Neue"/>
                <a:sym typeface="Helvetica Neue"/>
              </a:rPr>
              <a:t>www.heloa.ac.uk</a:t>
            </a:r>
            <a:endParaRPr/>
          </a:p>
        </p:txBody>
      </p:sp>
      <p:sp>
        <p:nvSpPr>
          <p:cNvPr id="195" name="Google Shape;195;p4"/>
          <p:cNvSpPr txBox="1"/>
          <p:nvPr/>
        </p:nvSpPr>
        <p:spPr>
          <a:xfrm>
            <a:off x="277032" y="4778346"/>
            <a:ext cx="2524272" cy="25207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14A7D"/>
              </a:buClr>
              <a:buSzPts val="1000"/>
              <a:buFont typeface="Helvetica Neue"/>
              <a:buNone/>
            </a:pPr>
            <a:r>
              <a:rPr lang="en-GB" sz="1000" b="0" i="0" u="none" strike="noStrike" cap="none">
                <a:solidFill>
                  <a:srgbClr val="014A7D"/>
                </a:solidFill>
                <a:latin typeface="Helvetica Neue"/>
                <a:ea typeface="Helvetica Neue"/>
                <a:cs typeface="Helvetica Neue"/>
                <a:sym typeface="Helvetica Neue"/>
              </a:rPr>
              <a:t>Registered charity number 1182953</a:t>
            </a:r>
            <a:endParaRPr/>
          </a:p>
        </p:txBody>
      </p:sp>
      <p:pic>
        <p:nvPicPr>
          <p:cNvPr id="196" name="Google Shape;196;p4" descr="A picture containing drawing&#10;&#10;Description automatically generated"/>
          <p:cNvPicPr preferRelativeResize="0"/>
          <p:nvPr/>
        </p:nvPicPr>
        <p:blipFill rotWithShape="1">
          <a:blip r:embed="rId3">
            <a:alphaModFix/>
          </a:blip>
          <a:srcRect/>
          <a:stretch/>
        </p:blipFill>
        <p:spPr>
          <a:xfrm>
            <a:off x="570372" y="387609"/>
            <a:ext cx="1937593" cy="471849"/>
          </a:xfrm>
          <a:prstGeom prst="rect">
            <a:avLst/>
          </a:prstGeom>
          <a:noFill/>
          <a:ln>
            <a:noFill/>
          </a:ln>
        </p:spPr>
      </p:pic>
      <p:sp>
        <p:nvSpPr>
          <p:cNvPr id="197" name="Google Shape;197;p4"/>
          <p:cNvSpPr/>
          <p:nvPr/>
        </p:nvSpPr>
        <p:spPr>
          <a:xfrm>
            <a:off x="0" y="1168398"/>
            <a:ext cx="9144000" cy="18000"/>
          </a:xfrm>
          <a:prstGeom prst="rect">
            <a:avLst/>
          </a:prstGeom>
          <a:solidFill>
            <a:srgbClr val="014A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14A7D"/>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68FCF3D1-EC3E-4C66-9E19-442AF682AE20}"/>
              </a:ext>
            </a:extLst>
          </p:cNvPr>
          <p:cNvSpPr/>
          <p:nvPr/>
        </p:nvSpPr>
        <p:spPr>
          <a:xfrm>
            <a:off x="266200" y="1885246"/>
            <a:ext cx="6536622" cy="2893100"/>
          </a:xfrm>
          <a:prstGeom prst="rect">
            <a:avLst/>
          </a:prstGeom>
        </p:spPr>
        <p:txBody>
          <a:bodyPr wrap="square">
            <a:spAutoFit/>
          </a:bodyPr>
          <a:lstStyle/>
          <a:p>
            <a:pPr marL="171450" lvl="0" indent="-171450">
              <a:buSzPts val="1200"/>
              <a:buFont typeface="Arial"/>
              <a:buChar char="•"/>
            </a:pPr>
            <a:r>
              <a:rPr lang="en-US" sz="1300" dirty="0">
                <a:solidFill>
                  <a:srgbClr val="014A7D"/>
                </a:solidFill>
                <a:latin typeface="Helvetica Neue" panose="020B0604020202020204" charset="0"/>
                <a:ea typeface="Helvetica Neue"/>
                <a:cs typeface="Helvetica Neue"/>
                <a:sym typeface="Helvetica Neue"/>
              </a:rPr>
              <a:t>Easy to fill out </a:t>
            </a:r>
            <a:r>
              <a:rPr lang="en-US" sz="1300" b="1" dirty="0">
                <a:solidFill>
                  <a:srgbClr val="014A7D"/>
                </a:solidFill>
                <a:latin typeface="Helvetica Neue" panose="020B0604020202020204" charset="0"/>
                <a:ea typeface="Helvetica Neue"/>
                <a:cs typeface="Helvetica Neue"/>
                <a:sym typeface="Helvetica Neue"/>
              </a:rPr>
              <a:t>Google form</a:t>
            </a:r>
            <a:r>
              <a:rPr lang="en-US" sz="1300" dirty="0">
                <a:solidFill>
                  <a:srgbClr val="014A7D"/>
                </a:solidFill>
                <a:latin typeface="Helvetica Neue" panose="020B0604020202020204" charset="0"/>
                <a:ea typeface="Helvetica Neue"/>
                <a:cs typeface="Helvetica Neue"/>
                <a:sym typeface="Helvetica Neue"/>
              </a:rPr>
              <a:t>, asked for </a:t>
            </a:r>
            <a:r>
              <a:rPr lang="en-US" sz="1300" b="1" dirty="0">
                <a:solidFill>
                  <a:srgbClr val="014A7D"/>
                </a:solidFill>
                <a:latin typeface="Helvetica Neue" panose="020B0604020202020204" charset="0"/>
                <a:ea typeface="Helvetica Neue"/>
                <a:cs typeface="Helvetica Neue"/>
                <a:sym typeface="Helvetica Neue"/>
              </a:rPr>
              <a:t>areas of strength and development </a:t>
            </a:r>
            <a:r>
              <a:rPr lang="en-US" sz="1300" dirty="0">
                <a:solidFill>
                  <a:srgbClr val="014A7D"/>
                </a:solidFill>
                <a:latin typeface="Helvetica Neue" panose="020B0604020202020204" charset="0"/>
                <a:ea typeface="Helvetica Neue"/>
                <a:cs typeface="Helvetica Neue"/>
                <a:sym typeface="Helvetica Neue"/>
              </a:rPr>
              <a:t>needs</a:t>
            </a:r>
          </a:p>
          <a:p>
            <a:pPr marL="171450" lvl="0" indent="-171450">
              <a:buSzPts val="1200"/>
              <a:buFont typeface="Arial"/>
              <a:buChar char="•"/>
            </a:pPr>
            <a:endParaRPr lang="en-US" sz="1300" dirty="0">
              <a:solidFill>
                <a:srgbClr val="014A7D"/>
              </a:solidFill>
              <a:latin typeface="Helvetica Neue" panose="020B0604020202020204" charset="0"/>
            </a:endParaRPr>
          </a:p>
          <a:p>
            <a:pPr marL="171450" lvl="0" indent="-171450">
              <a:buSzPts val="1200"/>
              <a:buFont typeface="Arial"/>
              <a:buChar char="•"/>
            </a:pPr>
            <a:r>
              <a:rPr lang="en-US" sz="1300" dirty="0">
                <a:solidFill>
                  <a:srgbClr val="014A7D"/>
                </a:solidFill>
                <a:latin typeface="Helvetica Neue" panose="020B0604020202020204" charset="0"/>
                <a:ea typeface="Helvetica Neue"/>
                <a:cs typeface="Helvetica Neue"/>
                <a:sym typeface="Helvetica Neue"/>
              </a:rPr>
              <a:t>From this, the </a:t>
            </a:r>
            <a:r>
              <a:rPr lang="en-US" sz="1300" b="1" dirty="0">
                <a:solidFill>
                  <a:srgbClr val="014A7D"/>
                </a:solidFill>
                <a:latin typeface="Helvetica Neue" panose="020B0604020202020204" charset="0"/>
                <a:ea typeface="Helvetica Neue"/>
                <a:cs typeface="Helvetica Neue"/>
                <a:sym typeface="Helvetica Neue"/>
              </a:rPr>
              <a:t>committee will match you</a:t>
            </a:r>
            <a:r>
              <a:rPr lang="en-US" sz="1300" dirty="0">
                <a:solidFill>
                  <a:srgbClr val="014A7D"/>
                </a:solidFill>
                <a:latin typeface="Helvetica Neue" panose="020B0604020202020204" charset="0"/>
                <a:ea typeface="Helvetica Neue"/>
                <a:cs typeface="Helvetica Neue"/>
                <a:sym typeface="Helvetica Neue"/>
              </a:rPr>
              <a:t> with a mentor or mentee </a:t>
            </a:r>
            <a:r>
              <a:rPr lang="en-US" sz="1300" b="1" dirty="0">
                <a:solidFill>
                  <a:srgbClr val="014A7D"/>
                </a:solidFill>
                <a:latin typeface="Helvetica Neue" panose="020B0604020202020204" charset="0"/>
                <a:ea typeface="Helvetica Neue"/>
                <a:cs typeface="Helvetica Neue"/>
                <a:sym typeface="Helvetica Neue"/>
              </a:rPr>
              <a:t>based on these skills gaps</a:t>
            </a:r>
            <a:endParaRPr lang="en-US" sz="1300" b="1" dirty="0">
              <a:solidFill>
                <a:srgbClr val="014A7D"/>
              </a:solidFill>
              <a:latin typeface="Helvetica Neue" panose="020B0604020202020204" charset="0"/>
            </a:endParaRPr>
          </a:p>
          <a:p>
            <a:pPr marL="171450" lvl="0" indent="-171450">
              <a:buSzPts val="1200"/>
              <a:buFont typeface="Arial"/>
              <a:buChar char="•"/>
            </a:pPr>
            <a:endParaRPr lang="en-US" sz="1300" dirty="0">
              <a:solidFill>
                <a:srgbClr val="014A7D"/>
              </a:solidFill>
              <a:latin typeface="Helvetica Neue" panose="020B0604020202020204" charset="0"/>
              <a:ea typeface="Helvetica Neue"/>
              <a:cs typeface="Helvetica Neue"/>
              <a:sym typeface="Helvetica Neue"/>
            </a:endParaRPr>
          </a:p>
          <a:p>
            <a:pPr marL="171450" lvl="0" indent="-171450">
              <a:buSzPts val="1200"/>
              <a:buFont typeface="Arial"/>
              <a:buChar char="•"/>
            </a:pPr>
            <a:r>
              <a:rPr lang="en-US" sz="1300" dirty="0">
                <a:solidFill>
                  <a:srgbClr val="014A7D"/>
                </a:solidFill>
                <a:latin typeface="Helvetica Neue" panose="020B0604020202020204" charset="0"/>
                <a:ea typeface="Helvetica Neue"/>
                <a:cs typeface="Helvetica Neue"/>
                <a:sym typeface="Helvetica Neue"/>
              </a:rPr>
              <a:t>Initial contact </a:t>
            </a:r>
            <a:r>
              <a:rPr lang="en-US" sz="1300" b="1" u="sng" dirty="0">
                <a:solidFill>
                  <a:srgbClr val="014A7D"/>
                </a:solidFill>
                <a:latin typeface="Helvetica Neue" panose="020B0604020202020204" charset="0"/>
                <a:ea typeface="Helvetica Neue"/>
                <a:cs typeface="Helvetica Neue"/>
                <a:sym typeface="Helvetica Neue"/>
              </a:rPr>
              <a:t>from mentee</a:t>
            </a:r>
            <a:r>
              <a:rPr lang="en-US" sz="1300" b="1" dirty="0">
                <a:solidFill>
                  <a:srgbClr val="014A7D"/>
                </a:solidFill>
                <a:latin typeface="Helvetica Neue" panose="020B0604020202020204" charset="0"/>
                <a:ea typeface="Helvetica Neue"/>
                <a:cs typeface="Helvetica Neue"/>
                <a:sym typeface="Helvetica Neue"/>
              </a:rPr>
              <a:t> </a:t>
            </a:r>
            <a:r>
              <a:rPr lang="en-US" sz="1300" dirty="0">
                <a:solidFill>
                  <a:srgbClr val="014A7D"/>
                </a:solidFill>
                <a:latin typeface="Helvetica Neue" panose="020B0604020202020204" charset="0"/>
                <a:ea typeface="Helvetica Neue"/>
                <a:cs typeface="Helvetica Neue"/>
                <a:sym typeface="Helvetica Neue"/>
              </a:rPr>
              <a:t>– sometimes this does take a little while!</a:t>
            </a:r>
          </a:p>
          <a:p>
            <a:pPr marL="171450" lvl="0" indent="-171450">
              <a:buSzPts val="1200"/>
              <a:buFont typeface="Arial"/>
              <a:buChar char="•"/>
            </a:pPr>
            <a:endParaRPr lang="en-US" sz="1300" dirty="0">
              <a:solidFill>
                <a:srgbClr val="014A7D"/>
              </a:solidFill>
              <a:latin typeface="Helvetica Neue" panose="020B0604020202020204" charset="0"/>
            </a:endParaRPr>
          </a:p>
          <a:p>
            <a:pPr marL="171450" lvl="0" indent="-171450">
              <a:buSzPts val="1200"/>
              <a:buFont typeface="Arial"/>
              <a:buChar char="•"/>
            </a:pPr>
            <a:r>
              <a:rPr lang="en-US" sz="1300" dirty="0">
                <a:solidFill>
                  <a:srgbClr val="014A7D"/>
                </a:solidFill>
                <a:latin typeface="Helvetica Neue" panose="020B0604020202020204" charset="0"/>
                <a:ea typeface="Helvetica Neue"/>
                <a:cs typeface="Helvetica Neue"/>
                <a:sym typeface="Helvetica Neue"/>
              </a:rPr>
              <a:t>Freedom to devise </a:t>
            </a:r>
            <a:r>
              <a:rPr lang="en-US" sz="1300" b="1" dirty="0">
                <a:solidFill>
                  <a:srgbClr val="014A7D"/>
                </a:solidFill>
                <a:latin typeface="Helvetica Neue" panose="020B0604020202020204" charset="0"/>
                <a:ea typeface="Helvetica Neue"/>
                <a:cs typeface="Helvetica Neue"/>
                <a:sym typeface="Helvetica Neue"/>
              </a:rPr>
              <a:t>a plan best for themselves </a:t>
            </a:r>
            <a:r>
              <a:rPr lang="en-US" sz="1300" dirty="0">
                <a:solidFill>
                  <a:srgbClr val="014A7D"/>
                </a:solidFill>
                <a:latin typeface="Helvetica Neue" panose="020B0604020202020204" charset="0"/>
                <a:ea typeface="Helvetica Neue"/>
                <a:cs typeface="Helvetica Neue"/>
                <a:sym typeface="Helvetica Neue"/>
              </a:rPr>
              <a:t>– contact or meet up!</a:t>
            </a:r>
          </a:p>
          <a:p>
            <a:pPr marL="171450" lvl="0" indent="-171450">
              <a:buSzPts val="1200"/>
              <a:buFont typeface="Arial"/>
              <a:buChar char="•"/>
            </a:pPr>
            <a:endParaRPr lang="en-US" sz="1300" dirty="0">
              <a:solidFill>
                <a:srgbClr val="014A7D"/>
              </a:solidFill>
              <a:latin typeface="Helvetica Neue" panose="020B0604020202020204" charset="0"/>
            </a:endParaRPr>
          </a:p>
          <a:p>
            <a:pPr marL="171450" lvl="0" indent="-171450">
              <a:buSzPts val="1200"/>
              <a:buFont typeface="Arial"/>
              <a:buChar char="•"/>
            </a:pPr>
            <a:r>
              <a:rPr lang="en-US" sz="1300" dirty="0">
                <a:solidFill>
                  <a:srgbClr val="014A7D"/>
                </a:solidFill>
                <a:latin typeface="Helvetica Neue" panose="020B0604020202020204" charset="0"/>
                <a:ea typeface="Helvetica Neue"/>
                <a:cs typeface="Helvetica Neue"/>
                <a:sym typeface="Helvetica Neue"/>
              </a:rPr>
              <a:t>Relationship can continue for as long as they feel </a:t>
            </a:r>
            <a:r>
              <a:rPr lang="en-US" sz="1300" b="1" dirty="0">
                <a:solidFill>
                  <a:srgbClr val="014A7D"/>
                </a:solidFill>
                <a:latin typeface="Helvetica Neue" panose="020B0604020202020204" charset="0"/>
                <a:ea typeface="Helvetica Neue"/>
                <a:cs typeface="Helvetica Neue"/>
                <a:sym typeface="Helvetica Neue"/>
              </a:rPr>
              <a:t>mutually beneficial</a:t>
            </a:r>
            <a:endParaRPr lang="en-US" sz="1300" b="1" dirty="0">
              <a:solidFill>
                <a:srgbClr val="014A7D"/>
              </a:solidFill>
              <a:latin typeface="Helvetica Neue" panose="020B0604020202020204" charset="0"/>
            </a:endParaRPr>
          </a:p>
          <a:p>
            <a:pPr marL="171450" lvl="0" indent="-171450">
              <a:buSzPts val="1200"/>
              <a:buFont typeface="Arial"/>
              <a:buChar char="•"/>
            </a:pPr>
            <a:endParaRPr lang="en-US" sz="1300" dirty="0">
              <a:solidFill>
                <a:srgbClr val="014A7D"/>
              </a:solidFill>
              <a:latin typeface="Helvetica Neue" panose="020B0604020202020204" charset="0"/>
              <a:ea typeface="Helvetica Neue"/>
              <a:cs typeface="Helvetica Neue"/>
              <a:sym typeface="Helvetica Neue"/>
            </a:endParaRPr>
          </a:p>
          <a:p>
            <a:pPr marL="171450" lvl="0" indent="-171450">
              <a:buSzPts val="1200"/>
              <a:buFont typeface="Arial"/>
              <a:buChar char="•"/>
            </a:pPr>
            <a:r>
              <a:rPr lang="en-US" sz="1300" dirty="0">
                <a:solidFill>
                  <a:srgbClr val="014A7D"/>
                </a:solidFill>
                <a:latin typeface="Helvetica Neue" panose="020B0604020202020204" charset="0"/>
                <a:ea typeface="Helvetica Neue"/>
                <a:cs typeface="Helvetica Neue"/>
                <a:sym typeface="Helvetica Neue"/>
              </a:rPr>
              <a:t>Mentors and Mentees </a:t>
            </a:r>
            <a:r>
              <a:rPr lang="en-US" sz="1300" b="1" dirty="0">
                <a:solidFill>
                  <a:srgbClr val="014A7D"/>
                </a:solidFill>
                <a:latin typeface="Helvetica Neue" panose="020B0604020202020204" charset="0"/>
                <a:ea typeface="Helvetica Neue"/>
                <a:cs typeface="Helvetica Neue"/>
                <a:sym typeface="Helvetica Neue"/>
              </a:rPr>
              <a:t>can ask to change </a:t>
            </a:r>
            <a:r>
              <a:rPr lang="en-US" sz="1300" dirty="0">
                <a:solidFill>
                  <a:srgbClr val="014A7D"/>
                </a:solidFill>
                <a:latin typeface="Helvetica Neue" panose="020B0604020202020204" charset="0"/>
                <a:ea typeface="Helvetica Neue"/>
                <a:cs typeface="Helvetica Neue"/>
                <a:sym typeface="Helvetica Neue"/>
              </a:rPr>
              <a:t>their partner at any point</a:t>
            </a:r>
            <a:endParaRPr lang="en-US" sz="1300" dirty="0">
              <a:solidFill>
                <a:srgbClr val="014A7D"/>
              </a:solidFill>
              <a:latin typeface="Helvetica Neue" panose="020B0604020202020204" charset="0"/>
            </a:endParaRPr>
          </a:p>
          <a:p>
            <a:pPr marL="171450" lvl="0" indent="-171450">
              <a:buSzPts val="1200"/>
              <a:buFont typeface="Arial"/>
              <a:buChar char="•"/>
            </a:pPr>
            <a:endParaRPr lang="en-US" sz="1300" dirty="0">
              <a:solidFill>
                <a:srgbClr val="014A7D"/>
              </a:solidFill>
              <a:latin typeface="Helvetica Neue" panose="020B0604020202020204" charset="0"/>
              <a:ea typeface="Helvetica Neue"/>
              <a:cs typeface="Helvetica Neue"/>
              <a:sym typeface="Helvetica Neue"/>
            </a:endParaRPr>
          </a:p>
          <a:p>
            <a:pPr marL="171450" lvl="0" indent="-171450">
              <a:buSzPts val="1200"/>
              <a:buFont typeface="Arial"/>
              <a:buChar char="•"/>
            </a:pPr>
            <a:r>
              <a:rPr lang="en-US" sz="1300" dirty="0">
                <a:solidFill>
                  <a:srgbClr val="014A7D"/>
                </a:solidFill>
                <a:latin typeface="Helvetica Neue" panose="020B0604020202020204" charset="0"/>
                <a:ea typeface="Helvetica Neue"/>
                <a:cs typeface="Helvetica Neue"/>
                <a:sym typeface="Helvetica Neue"/>
              </a:rPr>
              <a:t>Once relationship is complete, members </a:t>
            </a:r>
            <a:r>
              <a:rPr lang="en-US" sz="1300" b="1" dirty="0">
                <a:solidFill>
                  <a:srgbClr val="014A7D"/>
                </a:solidFill>
                <a:latin typeface="Helvetica Neue" panose="020B0604020202020204" charset="0"/>
                <a:ea typeface="Helvetica Neue"/>
                <a:cs typeface="Helvetica Neue"/>
                <a:sym typeface="Helvetica Neue"/>
              </a:rPr>
              <a:t>can be placed back in the pool</a:t>
            </a:r>
            <a:r>
              <a:rPr lang="en-US" sz="1300" dirty="0">
                <a:solidFill>
                  <a:srgbClr val="014A7D"/>
                </a:solidFill>
                <a:latin typeface="Helvetica Neue" panose="020B0604020202020204" charset="0"/>
                <a:ea typeface="Helvetica Neue"/>
                <a:cs typeface="Helvetica Neue"/>
                <a:sym typeface="Helvetica Neue"/>
              </a:rPr>
              <a:t>!</a:t>
            </a:r>
            <a:endParaRPr lang="en-US" sz="1300" dirty="0">
              <a:solidFill>
                <a:srgbClr val="014A7D"/>
              </a:solidFill>
              <a:latin typeface="Helvetica Neue" panose="020B0604020202020204" charset="0"/>
            </a:endParaRPr>
          </a:p>
        </p:txBody>
      </p:sp>
      <p:pic>
        <p:nvPicPr>
          <p:cNvPr id="3" name="Picture 2">
            <a:extLst>
              <a:ext uri="{FF2B5EF4-FFF2-40B4-BE49-F238E27FC236}">
                <a16:creationId xmlns:a16="http://schemas.microsoft.com/office/drawing/2014/main" id="{B50F8CE5-610A-424C-A93A-3F0DCC3051AF}"/>
              </a:ext>
            </a:extLst>
          </p:cNvPr>
          <p:cNvPicPr>
            <a:picLocks noChangeAspect="1"/>
          </p:cNvPicPr>
          <p:nvPr/>
        </p:nvPicPr>
        <p:blipFill>
          <a:blip r:embed="rId4"/>
          <a:stretch>
            <a:fillRect/>
          </a:stretch>
        </p:blipFill>
        <p:spPr>
          <a:xfrm>
            <a:off x="6881648" y="1738223"/>
            <a:ext cx="2174506" cy="3286284"/>
          </a:xfrm>
          <a:prstGeom prst="rect">
            <a:avLst/>
          </a:prstGeom>
          <a:ln>
            <a:solidFill>
              <a:srgbClr val="014A7D"/>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5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25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25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25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250"/>
                                        <p:tgtEl>
                                          <p:spTgt spid="2">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xEl>
                                              <p:pRg st="12" end="12"/>
                                            </p:txEl>
                                          </p:spTgt>
                                        </p:tgtEl>
                                        <p:attrNameLst>
                                          <p:attrName>style.visibility</p:attrName>
                                        </p:attrNameLst>
                                      </p:cBhvr>
                                      <p:to>
                                        <p:strVal val="visible"/>
                                      </p:to>
                                    </p:set>
                                    <p:animEffect transition="in" filter="fade">
                                      <p:cBhvr>
                                        <p:cTn id="40" dur="25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4"/>
          <p:cNvSpPr txBox="1">
            <a:spLocks noGrp="1"/>
          </p:cNvSpPr>
          <p:nvPr>
            <p:ph type="ctrTitle"/>
          </p:nvPr>
        </p:nvSpPr>
        <p:spPr>
          <a:xfrm>
            <a:off x="1164107" y="3358937"/>
            <a:ext cx="6815787" cy="635181"/>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14A7D"/>
              </a:buClr>
              <a:buSzPct val="100000"/>
              <a:buFont typeface="Helvetica Neue"/>
              <a:buNone/>
            </a:pPr>
            <a:r>
              <a:rPr lang="en-GB" sz="6000" b="1" dirty="0">
                <a:solidFill>
                  <a:srgbClr val="014A7D"/>
                </a:solidFill>
                <a:latin typeface="Helvetica Neue"/>
                <a:ea typeface="Helvetica Neue"/>
                <a:cs typeface="Helvetica Neue"/>
                <a:sym typeface="Helvetica Neue"/>
              </a:rPr>
              <a:t>Activity!</a:t>
            </a:r>
            <a:br>
              <a:rPr lang="en-GB" sz="6000" b="1" dirty="0">
                <a:solidFill>
                  <a:srgbClr val="014A7D"/>
                </a:solidFill>
                <a:latin typeface="Helvetica Neue"/>
                <a:ea typeface="Helvetica Neue"/>
                <a:cs typeface="Helvetica Neue"/>
                <a:sym typeface="Helvetica Neue"/>
              </a:rPr>
            </a:br>
            <a:r>
              <a:rPr lang="en-GB" sz="2400" b="1" dirty="0">
                <a:solidFill>
                  <a:schemeClr val="bg1"/>
                </a:solidFill>
                <a:latin typeface="Helvetica Neue"/>
                <a:ea typeface="Helvetica Neue"/>
                <a:cs typeface="Helvetica Neue"/>
                <a:sym typeface="Helvetica Neue"/>
              </a:rPr>
              <a:t>h</a:t>
            </a:r>
            <a:br>
              <a:rPr lang="en-GB" sz="6000" b="1" dirty="0">
                <a:solidFill>
                  <a:srgbClr val="014A7D"/>
                </a:solidFill>
                <a:latin typeface="Helvetica Neue"/>
                <a:ea typeface="Helvetica Neue"/>
                <a:cs typeface="Helvetica Neue"/>
                <a:sym typeface="Helvetica Neue"/>
              </a:rPr>
            </a:br>
            <a:r>
              <a:rPr lang="en-GB" sz="6000" b="1" dirty="0">
                <a:solidFill>
                  <a:srgbClr val="014A7D"/>
                </a:solidFill>
                <a:latin typeface="Helvetica Neue"/>
                <a:ea typeface="Helvetica Neue"/>
                <a:cs typeface="Helvetica Neue"/>
                <a:sym typeface="Helvetica Neue"/>
              </a:rPr>
              <a:t>Match the mentor!</a:t>
            </a:r>
            <a:endParaRPr sz="6000" dirty="0">
              <a:solidFill>
                <a:srgbClr val="014A7D"/>
              </a:solidFill>
              <a:latin typeface="Helvetica Neue"/>
              <a:ea typeface="Helvetica Neue"/>
              <a:cs typeface="Helvetica Neue"/>
              <a:sym typeface="Helvetica Neue"/>
            </a:endParaRPr>
          </a:p>
        </p:txBody>
      </p:sp>
      <p:sp>
        <p:nvSpPr>
          <p:cNvPr id="194" name="Google Shape;194;p4"/>
          <p:cNvSpPr txBox="1"/>
          <p:nvPr/>
        </p:nvSpPr>
        <p:spPr>
          <a:xfrm>
            <a:off x="6027918" y="305944"/>
            <a:ext cx="2577175" cy="63518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14A7D"/>
              </a:buClr>
              <a:buSzPts val="1800"/>
              <a:buFont typeface="Helvetica Neue"/>
              <a:buNone/>
              <a:tabLst/>
              <a:defRPr/>
            </a:pPr>
            <a:r>
              <a:rPr kumimoji="0" lang="en-GB" sz="1800" b="0" i="0" u="none" strike="noStrike" kern="0" cap="none" spc="0" normalizeH="0" baseline="0" noProof="0">
                <a:ln>
                  <a:noFill/>
                </a:ln>
                <a:solidFill>
                  <a:srgbClr val="014A7D"/>
                </a:solidFill>
                <a:effectLst/>
                <a:uLnTx/>
                <a:uFillTx/>
                <a:latin typeface="Helvetica Neue"/>
                <a:ea typeface="Helvetica Neue"/>
                <a:cs typeface="Helvetica Neue"/>
                <a:sym typeface="Helvetica Neue"/>
              </a:rPr>
              <a:t>www.heloa.ac.uk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4"/>
          <p:cNvSpPr txBox="1"/>
          <p:nvPr/>
        </p:nvSpPr>
        <p:spPr>
          <a:xfrm>
            <a:off x="538907" y="4586570"/>
            <a:ext cx="2524272" cy="25207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14A7D"/>
              </a:buClr>
              <a:buSzPts val="1000"/>
              <a:buFont typeface="Helvetica Neue"/>
              <a:buNone/>
              <a:tabLst/>
              <a:defRPr/>
            </a:pPr>
            <a:r>
              <a:rPr kumimoji="0" lang="en-GB" sz="1000" b="0" i="0" u="none" strike="noStrike" kern="0" cap="none" spc="0" normalizeH="0" baseline="0" noProof="0">
                <a:ln>
                  <a:noFill/>
                </a:ln>
                <a:solidFill>
                  <a:srgbClr val="014A7D"/>
                </a:solidFill>
                <a:effectLst/>
                <a:uLnTx/>
                <a:uFillTx/>
                <a:latin typeface="Helvetica Neue"/>
                <a:ea typeface="Helvetica Neue"/>
                <a:cs typeface="Helvetica Neue"/>
                <a:sym typeface="Helvetica Neue"/>
              </a:rPr>
              <a:t>Registered charity number 1182953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96" name="Google Shape;196;p4" descr="A picture containing drawing&#10;&#10;Description automatically generated"/>
          <p:cNvPicPr preferRelativeResize="0"/>
          <p:nvPr/>
        </p:nvPicPr>
        <p:blipFill rotWithShape="1">
          <a:blip r:embed="rId3">
            <a:alphaModFix/>
          </a:blip>
          <a:srcRect/>
          <a:stretch/>
        </p:blipFill>
        <p:spPr>
          <a:xfrm>
            <a:off x="570372" y="387609"/>
            <a:ext cx="1937593" cy="471849"/>
          </a:xfrm>
          <a:prstGeom prst="rect">
            <a:avLst/>
          </a:prstGeom>
          <a:noFill/>
          <a:ln>
            <a:noFill/>
          </a:ln>
        </p:spPr>
      </p:pic>
      <p:sp>
        <p:nvSpPr>
          <p:cNvPr id="197" name="Google Shape;197;p4"/>
          <p:cNvSpPr/>
          <p:nvPr/>
        </p:nvSpPr>
        <p:spPr>
          <a:xfrm>
            <a:off x="0" y="1168398"/>
            <a:ext cx="9144000" cy="18000"/>
          </a:xfrm>
          <a:prstGeom prst="rect">
            <a:avLst/>
          </a:prstGeom>
          <a:solidFill>
            <a:srgbClr val="014A7D"/>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014A7D"/>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7043806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2235</Words>
  <Application>Microsoft Office PowerPoint</Application>
  <PresentationFormat>On-screen Show (16:9)</PresentationFormat>
  <Paragraphs>177</Paragraphs>
  <Slides>18</Slides>
  <Notes>18</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Wingdings</vt:lpstr>
      <vt:lpstr>Helvetica Neue</vt:lpstr>
      <vt:lpstr>Microsoft Sans Serif</vt:lpstr>
      <vt:lpstr>Office Theme</vt:lpstr>
      <vt:lpstr>1_Office Theme</vt:lpstr>
      <vt:lpstr>HELOA Mentoring:  How it works and how it can work for you!  Jamie Graney – NW&amp;NI VC (Comms. &amp; Membership); Project Lead Chris Mullen – NW&amp;NI Group Chair</vt:lpstr>
      <vt:lpstr>What is ‘Mentoring’?</vt:lpstr>
      <vt:lpstr>PowerPoint Presentation</vt:lpstr>
      <vt:lpstr>PowerPoint Presentation</vt:lpstr>
      <vt:lpstr>Why we came up with the programme?</vt:lpstr>
      <vt:lpstr>PowerPoint Presentation</vt:lpstr>
      <vt:lpstr>PowerPoint Presentation</vt:lpstr>
      <vt:lpstr>Setup and running a programme</vt:lpstr>
      <vt:lpstr>Activity! h Match the mentor!</vt:lpstr>
      <vt:lpstr>Feedback!  Who did you match with whom?  Was it difficult matching them up?  Do you think this is the best way of matching members?</vt:lpstr>
      <vt:lpstr>PowerPoint Presentation</vt:lpstr>
      <vt:lpstr>Activity! h Give it a go!</vt:lpstr>
      <vt:lpstr>PowerPoint Presentation</vt:lpstr>
      <vt:lpstr>Feedback!  Was it easy to start the conversation?  What structure do you think works best?  How did you feel as a mentor and mentee?</vt:lpstr>
      <vt:lpstr>What can members take from this?</vt:lpstr>
      <vt:lpstr>Top Tips</vt:lpstr>
      <vt:lpstr>So… what IS ‘Mentoring’?</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HELOA Mentoring:  How it works and how it can work for you!  Jamie Graney – NW&amp;NI VC (Comms. &amp; Membership); Project Lead Chris Mullen – NW&amp;NI Group Chair</dc:title>
  <dc:creator>Mark Williams</dc:creator>
  <cp:lastModifiedBy>Graney, Jamie</cp:lastModifiedBy>
  <cp:revision>29</cp:revision>
  <dcterms:created xsi:type="dcterms:W3CDTF">2020-01-07T13:43:06Z</dcterms:created>
  <dcterms:modified xsi:type="dcterms:W3CDTF">2022-01-06T15:30:02Z</dcterms:modified>
</cp:coreProperties>
</file>