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A9E"/>
    <a:srgbClr val="F27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46" autoAdjust="0"/>
  </p:normalViewPr>
  <p:slideViewPr>
    <p:cSldViewPr>
      <p:cViewPr varScale="1">
        <p:scale>
          <a:sx n="96" d="100"/>
          <a:sy n="96" d="100"/>
        </p:scale>
        <p:origin x="82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Documents\Parent%20offering\Assessment_18869-parents_survey_v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'ab8f72e8_d28e_4f8b_2f55_5-3'!$B$16</c:f>
              <c:strCache>
                <c:ptCount val="1"/>
                <c:pt idx="0">
                  <c:v>Count</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'ab8f72e8_d28e_4f8b_2f55_5-3'!$A$17:$A$19</c:f>
              <c:strCache>
                <c:ptCount val="3"/>
                <c:pt idx="0">
                  <c:v>Yes I would/did encourage it</c:v>
                </c:pt>
                <c:pt idx="1">
                  <c:v>No. I would/did advise against it</c:v>
                </c:pt>
                <c:pt idx="2">
                  <c:v>I believe that they should be left to make up their own mind</c:v>
                </c:pt>
              </c:strCache>
            </c:strRef>
          </c:cat>
          <c:val>
            <c:numRef>
              <c:f>'ab8f72e8_d28e_4f8b_2f55_5-3'!$B$17:$B$19</c:f>
            </c:numRef>
          </c:val>
          <c:extLst>
            <c:ext xmlns:c16="http://schemas.microsoft.com/office/drawing/2014/chart" uri="{C3380CC4-5D6E-409C-BE32-E72D297353CC}">
              <c16:uniqueId val="{00000000-FEC2-4E0D-AC7F-DFBAE158E98D}"/>
            </c:ext>
          </c:extLst>
        </c:ser>
        <c:ser>
          <c:idx val="1"/>
          <c:order val="1"/>
          <c:tx>
            <c:strRef>
              <c:f>'ab8f72e8_d28e_4f8b_2f55_5-3'!$C$16</c:f>
              <c:strCache>
                <c:ptCount val="1"/>
                <c:pt idx="0">
                  <c:v>2018</c:v>
                </c:pt>
              </c:strCache>
            </c:strRef>
          </c:tx>
          <c:spPr>
            <a:solidFill>
              <a:srgbClr val="F27B30"/>
            </a:soli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f>'ab8f72e8_d28e_4f8b_2f55_5-3'!$A$17:$A$19</c:f>
              <c:strCache>
                <c:ptCount val="3"/>
                <c:pt idx="0">
                  <c:v>Yes I would/did encourage it</c:v>
                </c:pt>
                <c:pt idx="1">
                  <c:v>No. I would/did advise against it</c:v>
                </c:pt>
                <c:pt idx="2">
                  <c:v>I believe that they should be left to make up their own mind</c:v>
                </c:pt>
              </c:strCache>
            </c:strRef>
          </c:cat>
          <c:val>
            <c:numRef>
              <c:f>'ab8f72e8_d28e_4f8b_2f55_5-3'!$C$17:$C$19</c:f>
              <c:numCache>
                <c:formatCode>General</c:formatCode>
                <c:ptCount val="3"/>
                <c:pt idx="0">
                  <c:v>74.260000000000005</c:v>
                </c:pt>
                <c:pt idx="1">
                  <c:v>1</c:v>
                </c:pt>
                <c:pt idx="2">
                  <c:v>24.76</c:v>
                </c:pt>
              </c:numCache>
            </c:numRef>
          </c:val>
          <c:extLst>
            <c:ext xmlns:c16="http://schemas.microsoft.com/office/drawing/2014/chart" uri="{C3380CC4-5D6E-409C-BE32-E72D297353CC}">
              <c16:uniqueId val="{00000001-FEC2-4E0D-AC7F-DFBAE158E98D}"/>
            </c:ext>
          </c:extLst>
        </c:ser>
        <c:ser>
          <c:idx val="2"/>
          <c:order val="2"/>
          <c:tx>
            <c:strRef>
              <c:f>'ab8f72e8_d28e_4f8b_2f55_5-3'!$D$16</c:f>
              <c:strCache>
                <c:ptCount val="1"/>
                <c:pt idx="0">
                  <c:v>2017</c:v>
                </c:pt>
              </c:strCache>
            </c:strRef>
          </c:tx>
          <c:spPr>
            <a:solidFill>
              <a:srgbClr val="204A9E"/>
            </a:soli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cat>
            <c:strRef>
              <c:f>'ab8f72e8_d28e_4f8b_2f55_5-3'!$A$17:$A$19</c:f>
              <c:strCache>
                <c:ptCount val="3"/>
                <c:pt idx="0">
                  <c:v>Yes I would/did encourage it</c:v>
                </c:pt>
                <c:pt idx="1">
                  <c:v>No. I would/did advise against it</c:v>
                </c:pt>
                <c:pt idx="2">
                  <c:v>I believe that they should be left to make up their own mind</c:v>
                </c:pt>
              </c:strCache>
            </c:strRef>
          </c:cat>
          <c:val>
            <c:numRef>
              <c:f>'ab8f72e8_d28e_4f8b_2f55_5-3'!$D$17:$D$19</c:f>
              <c:numCache>
                <c:formatCode>General</c:formatCode>
                <c:ptCount val="3"/>
                <c:pt idx="0">
                  <c:v>81</c:v>
                </c:pt>
                <c:pt idx="1">
                  <c:v>0</c:v>
                </c:pt>
                <c:pt idx="2">
                  <c:v>19</c:v>
                </c:pt>
              </c:numCache>
            </c:numRef>
          </c:val>
          <c:extLst>
            <c:ext xmlns:c16="http://schemas.microsoft.com/office/drawing/2014/chart" uri="{C3380CC4-5D6E-409C-BE32-E72D297353CC}">
              <c16:uniqueId val="{00000002-FEC2-4E0D-AC7F-DFBAE158E98D}"/>
            </c:ext>
          </c:extLst>
        </c:ser>
        <c:dLbls>
          <c:showLegendKey val="0"/>
          <c:showVal val="0"/>
          <c:showCatName val="0"/>
          <c:showSerName val="0"/>
          <c:showPercent val="0"/>
          <c:showBubbleSize val="0"/>
        </c:dLbls>
        <c:gapWidth val="100"/>
        <c:axId val="295111696"/>
        <c:axId val="427248912"/>
      </c:barChart>
      <c:catAx>
        <c:axId val="29511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248912"/>
        <c:crosses val="autoZero"/>
        <c:auto val="1"/>
        <c:lblAlgn val="ctr"/>
        <c:lblOffset val="100"/>
        <c:noMultiLvlLbl val="0"/>
      </c:catAx>
      <c:valAx>
        <c:axId val="427248912"/>
        <c:scaling>
          <c:orientation val="minMax"/>
        </c:scaling>
        <c:delete val="0"/>
        <c:axPos val="b"/>
        <c:majorGridlines>
          <c:spPr>
            <a:ln w="9525" cap="flat" cmpd="sng" algn="ctr">
              <a:solidFill>
                <a:schemeClr val="accent1">
                  <a:shade val="50000"/>
                  <a:alpha val="2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511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65000"/>
              <a:lumOff val="3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'ab8f72e8_d28e_4f8b_2f55_5-3'!$A$23</c:f>
              <c:strCache>
                <c:ptCount val="1"/>
                <c:pt idx="0">
                  <c:v>Yes I would/did encourage it</c:v>
                </c:pt>
              </c:strCache>
            </c:strRef>
          </c:tx>
          <c:spPr>
            <a:solidFill>
              <a:srgbClr val="F27B30"/>
            </a:solidFill>
            <a:ln>
              <a:noFill/>
            </a:ln>
            <a:effectLst/>
          </c:spPr>
          <c:invertIfNegative val="0"/>
          <c:cat>
            <c:strRef>
              <c:f>'ab8f72e8_d28e_4f8b_2f55_5-3'!$B$22:$D$22</c:f>
              <c:strCache>
                <c:ptCount val="2"/>
                <c:pt idx="0">
                  <c:v>Attended university</c:v>
                </c:pt>
                <c:pt idx="1">
                  <c:v>Did not attend university</c:v>
                </c:pt>
              </c:strCache>
            </c:strRef>
          </c:cat>
          <c:val>
            <c:numRef>
              <c:f>'ab8f72e8_d28e_4f8b_2f55_5-3'!$B$23:$D$23</c:f>
              <c:numCache>
                <c:formatCode>General</c:formatCode>
                <c:ptCount val="2"/>
                <c:pt idx="0">
                  <c:v>60.3</c:v>
                </c:pt>
                <c:pt idx="1">
                  <c:v>13.86</c:v>
                </c:pt>
              </c:numCache>
            </c:numRef>
          </c:val>
          <c:extLst>
            <c:ext xmlns:c16="http://schemas.microsoft.com/office/drawing/2014/chart" uri="{C3380CC4-5D6E-409C-BE32-E72D297353CC}">
              <c16:uniqueId val="{00000000-A1A7-48D2-8A86-9E23D6149AE9}"/>
            </c:ext>
          </c:extLst>
        </c:ser>
        <c:ser>
          <c:idx val="1"/>
          <c:order val="1"/>
          <c:tx>
            <c:strRef>
              <c:f>'ab8f72e8_d28e_4f8b_2f55_5-3'!$A$24</c:f>
              <c:strCache>
                <c:ptCount val="1"/>
                <c:pt idx="0">
                  <c:v>No. I would/did advise against it</c:v>
                </c:pt>
              </c:strCache>
            </c:strRef>
          </c:tx>
          <c:spPr>
            <a:solidFill>
              <a:schemeClr val="tx1">
                <a:lumMod val="50000"/>
                <a:lumOff val="50000"/>
              </a:schemeClr>
            </a:solidFill>
            <a:ln>
              <a:noFill/>
            </a:ln>
            <a:effectLst/>
          </c:spPr>
          <c:invertIfNegative val="0"/>
          <c:cat>
            <c:strRef>
              <c:f>'ab8f72e8_d28e_4f8b_2f55_5-3'!$B$22:$D$22</c:f>
              <c:strCache>
                <c:ptCount val="2"/>
                <c:pt idx="0">
                  <c:v>Attended university</c:v>
                </c:pt>
                <c:pt idx="1">
                  <c:v>Did not attend university</c:v>
                </c:pt>
              </c:strCache>
            </c:strRef>
          </c:cat>
          <c:val>
            <c:numRef>
              <c:f>'ab8f72e8_d28e_4f8b_2f55_5-3'!$B$24:$D$24</c:f>
              <c:numCache>
                <c:formatCode>General</c:formatCode>
                <c:ptCount val="2"/>
                <c:pt idx="0">
                  <c:v>0.99</c:v>
                </c:pt>
                <c:pt idx="1">
                  <c:v>0</c:v>
                </c:pt>
              </c:numCache>
            </c:numRef>
          </c:val>
          <c:extLst>
            <c:ext xmlns:c16="http://schemas.microsoft.com/office/drawing/2014/chart" uri="{C3380CC4-5D6E-409C-BE32-E72D297353CC}">
              <c16:uniqueId val="{00000001-A1A7-48D2-8A86-9E23D6149AE9}"/>
            </c:ext>
          </c:extLst>
        </c:ser>
        <c:ser>
          <c:idx val="2"/>
          <c:order val="2"/>
          <c:tx>
            <c:strRef>
              <c:f>'ab8f72e8_d28e_4f8b_2f55_5-3'!$A$25</c:f>
              <c:strCache>
                <c:ptCount val="1"/>
                <c:pt idx="0">
                  <c:v>I believe that they should be left to make up their own mind</c:v>
                </c:pt>
              </c:strCache>
            </c:strRef>
          </c:tx>
          <c:spPr>
            <a:solidFill>
              <a:srgbClr val="204A9E"/>
            </a:solidFill>
            <a:ln>
              <a:noFill/>
            </a:ln>
            <a:effectLst/>
          </c:spPr>
          <c:invertIfNegative val="0"/>
          <c:cat>
            <c:strRef>
              <c:f>'ab8f72e8_d28e_4f8b_2f55_5-3'!$B$22:$D$22</c:f>
              <c:strCache>
                <c:ptCount val="2"/>
                <c:pt idx="0">
                  <c:v>Attended university</c:v>
                </c:pt>
                <c:pt idx="1">
                  <c:v>Did not attend university</c:v>
                </c:pt>
              </c:strCache>
            </c:strRef>
          </c:cat>
          <c:val>
            <c:numRef>
              <c:f>'ab8f72e8_d28e_4f8b_2f55_5-3'!$B$25:$D$25</c:f>
              <c:numCache>
                <c:formatCode>General</c:formatCode>
                <c:ptCount val="2"/>
                <c:pt idx="0">
                  <c:v>19.8</c:v>
                </c:pt>
                <c:pt idx="1">
                  <c:v>4.95</c:v>
                </c:pt>
              </c:numCache>
            </c:numRef>
          </c:val>
          <c:extLst>
            <c:ext xmlns:c16="http://schemas.microsoft.com/office/drawing/2014/chart" uri="{C3380CC4-5D6E-409C-BE32-E72D297353CC}">
              <c16:uniqueId val="{00000002-A1A7-48D2-8A86-9E23D6149AE9}"/>
            </c:ext>
          </c:extLst>
        </c:ser>
        <c:dLbls>
          <c:showLegendKey val="0"/>
          <c:showVal val="0"/>
          <c:showCatName val="0"/>
          <c:showSerName val="0"/>
          <c:showPercent val="0"/>
          <c:showBubbleSize val="0"/>
        </c:dLbls>
        <c:gapWidth val="219"/>
        <c:overlap val="-27"/>
        <c:axId val="567833720"/>
        <c:axId val="567830768"/>
      </c:barChart>
      <c:catAx>
        <c:axId val="56783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830768"/>
        <c:crosses val="autoZero"/>
        <c:auto val="1"/>
        <c:lblAlgn val="ctr"/>
        <c:lblOffset val="100"/>
        <c:noMultiLvlLbl val="0"/>
      </c:catAx>
      <c:valAx>
        <c:axId val="567830768"/>
        <c:scaling>
          <c:orientation val="minMax"/>
        </c:scaling>
        <c:delete val="0"/>
        <c:axPos val="l"/>
        <c:majorGridlines>
          <c:spPr>
            <a:ln w="9525" cap="flat" cmpd="sng" algn="ctr">
              <a:solidFill>
                <a:schemeClr val="accent1">
                  <a:shade val="50000"/>
                  <a:alpha val="2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833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29282473582429E-2"/>
          <c:y val="3.2337119265680364E-2"/>
          <c:w val="0.9470665183543292"/>
          <c:h val="0.78484271312688103"/>
        </c:manualLayout>
      </c:layout>
      <c:barChart>
        <c:barDir val="col"/>
        <c:grouping val="clustered"/>
        <c:varyColors val="0"/>
        <c:ser>
          <c:idx val="0"/>
          <c:order val="0"/>
          <c:tx>
            <c:strRef>
              <c:f>'f5cfc49a_5faa_4778_e7a1_b-6'!$B$9</c:f>
              <c:strCache>
                <c:ptCount val="1"/>
                <c:pt idx="0">
                  <c:v>Count</c:v>
                </c:pt>
              </c:strCache>
            </c:strRef>
          </c:tx>
          <c:spPr>
            <a:solidFill>
              <a:schemeClr val="accent1"/>
            </a:solidFill>
            <a:ln>
              <a:noFill/>
            </a:ln>
            <a:effectLst/>
          </c:spPr>
          <c:invertIfNegative val="0"/>
          <c:cat>
            <c:strRef>
              <c:f>'f5cfc49a_5faa_4778_e7a1_b-6'!$A$10:$A$18</c:f>
              <c:strCache>
                <c:ptCount val="9"/>
                <c:pt idx="0">
                  <c:v>Long term career prospects </c:v>
                </c:pt>
                <c:pt idx="1">
                  <c:v>High-status career/higher paid</c:v>
                </c:pt>
                <c:pt idx="2">
                  <c:v>Friends are going to university</c:v>
                </c:pt>
                <c:pt idx="3">
                  <c:v>Job security</c:v>
                </c:pt>
                <c:pt idx="4">
                  <c:v>Degree means having a more successful career </c:v>
                </c:pt>
                <c:pt idx="5">
                  <c:v>School suggests it’s the best thing to do</c:v>
                </c:pt>
                <c:pt idx="6">
                  <c:v>I believe I know what’s best for them</c:v>
                </c:pt>
                <c:pt idx="7">
                  <c:v>I went to university myself</c:v>
                </c:pt>
                <c:pt idx="8">
                  <c:v>They think it’s the best option for them</c:v>
                </c:pt>
              </c:strCache>
            </c:strRef>
          </c:cat>
          <c:val>
            <c:numRef>
              <c:f>'f5cfc49a_5faa_4778_e7a1_b-6'!$B$10:$B$18</c:f>
            </c:numRef>
          </c:val>
          <c:extLst>
            <c:ext xmlns:c16="http://schemas.microsoft.com/office/drawing/2014/chart" uri="{C3380CC4-5D6E-409C-BE32-E72D297353CC}">
              <c16:uniqueId val="{00000000-AF8D-4CC5-A8FA-D4D3C43E9888}"/>
            </c:ext>
          </c:extLst>
        </c:ser>
        <c:ser>
          <c:idx val="1"/>
          <c:order val="1"/>
          <c:tx>
            <c:strRef>
              <c:f>'f5cfc49a_5faa_4778_e7a1_b-6'!$C$9</c:f>
              <c:strCache>
                <c:ptCount val="1"/>
                <c:pt idx="0">
                  <c:v>Percentage</c:v>
                </c:pt>
              </c:strCache>
            </c:strRef>
          </c:tx>
          <c:spPr>
            <a:solidFill>
              <a:srgbClr val="204A9E"/>
            </a:solidFill>
            <a:ln>
              <a:noFill/>
            </a:ln>
            <a:effectLst/>
          </c:spPr>
          <c:invertIfNegative val="0"/>
          <c:cat>
            <c:strRef>
              <c:f>'f5cfc49a_5faa_4778_e7a1_b-6'!$A$10:$A$18</c:f>
              <c:strCache>
                <c:ptCount val="9"/>
                <c:pt idx="0">
                  <c:v>Long term career prospects </c:v>
                </c:pt>
                <c:pt idx="1">
                  <c:v>High-status career/higher paid</c:v>
                </c:pt>
                <c:pt idx="2">
                  <c:v>Friends are going to university</c:v>
                </c:pt>
                <c:pt idx="3">
                  <c:v>Job security</c:v>
                </c:pt>
                <c:pt idx="4">
                  <c:v>Degree means having a more successful career </c:v>
                </c:pt>
                <c:pt idx="5">
                  <c:v>School suggests it’s the best thing to do</c:v>
                </c:pt>
                <c:pt idx="6">
                  <c:v>I believe I know what’s best for them</c:v>
                </c:pt>
                <c:pt idx="7">
                  <c:v>I went to university myself</c:v>
                </c:pt>
                <c:pt idx="8">
                  <c:v>They think it’s the best option for them</c:v>
                </c:pt>
              </c:strCache>
            </c:strRef>
          </c:cat>
          <c:val>
            <c:numRef>
              <c:f>'f5cfc49a_5faa_4778_e7a1_b-6'!$C$10:$C$18</c:f>
              <c:numCache>
                <c:formatCode>General</c:formatCode>
                <c:ptCount val="9"/>
                <c:pt idx="0">
                  <c:v>31.66</c:v>
                </c:pt>
                <c:pt idx="1">
                  <c:v>10.08</c:v>
                </c:pt>
                <c:pt idx="2">
                  <c:v>0</c:v>
                </c:pt>
                <c:pt idx="3">
                  <c:v>9.36</c:v>
                </c:pt>
                <c:pt idx="4">
                  <c:v>19.43</c:v>
                </c:pt>
                <c:pt idx="5">
                  <c:v>3.6</c:v>
                </c:pt>
                <c:pt idx="6">
                  <c:v>1.44</c:v>
                </c:pt>
                <c:pt idx="7">
                  <c:v>2.88</c:v>
                </c:pt>
                <c:pt idx="8">
                  <c:v>21.59</c:v>
                </c:pt>
              </c:numCache>
            </c:numRef>
          </c:val>
          <c:extLst>
            <c:ext xmlns:c16="http://schemas.microsoft.com/office/drawing/2014/chart" uri="{C3380CC4-5D6E-409C-BE32-E72D297353CC}">
              <c16:uniqueId val="{00000001-AF8D-4CC5-A8FA-D4D3C43E9888}"/>
            </c:ext>
          </c:extLst>
        </c:ser>
        <c:dLbls>
          <c:showLegendKey val="0"/>
          <c:showVal val="0"/>
          <c:showCatName val="0"/>
          <c:showSerName val="0"/>
          <c:showPercent val="0"/>
          <c:showBubbleSize val="0"/>
        </c:dLbls>
        <c:gapWidth val="182"/>
        <c:axId val="327723608"/>
        <c:axId val="327720984"/>
      </c:barChart>
      <c:catAx>
        <c:axId val="32772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7720984"/>
        <c:crosses val="autoZero"/>
        <c:auto val="1"/>
        <c:lblAlgn val="ctr"/>
        <c:lblOffset val="100"/>
        <c:noMultiLvlLbl val="0"/>
      </c:catAx>
      <c:valAx>
        <c:axId val="327720984"/>
        <c:scaling>
          <c:orientation val="minMax"/>
        </c:scaling>
        <c:delete val="0"/>
        <c:axPos val="l"/>
        <c:majorGridlines>
          <c:spPr>
            <a:ln w="9525" cap="flat" cmpd="sng" algn="ctr">
              <a:solidFill>
                <a:schemeClr val="accent1">
                  <a:shade val="50000"/>
                  <a:alpha val="2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7723608"/>
        <c:crosses val="autoZero"/>
        <c:crossBetween val="between"/>
      </c:valAx>
      <c:spPr>
        <a:noFill/>
        <a:ln w="25400">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'f62e1f96_c882_4291_76b5_3-10'!$B$9</c:f>
              <c:strCache>
                <c:ptCount val="1"/>
                <c:pt idx="0">
                  <c:v>Count</c:v>
                </c:pt>
              </c:strCache>
            </c:strRef>
          </c:tx>
          <c:spPr>
            <a:solidFill>
              <a:schemeClr val="accent1"/>
            </a:solidFill>
            <a:ln>
              <a:noFill/>
            </a:ln>
            <a:effectLst/>
          </c:spPr>
          <c:invertIfNegative val="0"/>
          <c:cat>
            <c:strRef>
              <c:f>'f62e1f96_c882_4291_76b5_3-10'!$A$10:$A$15</c:f>
              <c:strCache>
                <c:ptCount val="6"/>
                <c:pt idx="0">
                  <c:v>I would insist they go into a specific career or profession</c:v>
                </c:pt>
                <c:pt idx="1">
                  <c:v>I would strongly suggest they go into a specific career or profession</c:v>
                </c:pt>
                <c:pt idx="2">
                  <c:v>I would make several suggestions about specific careers/professions that would suit them best</c:v>
                </c:pt>
                <c:pt idx="3">
                  <c:v>I would talk about the career choices available but leave the decision to them</c:v>
                </c:pt>
                <c:pt idx="4">
                  <c:v>I would leave it all to them and their school to make the best choice of career/profession</c:v>
                </c:pt>
                <c:pt idx="5">
                  <c:v>I would try to find out the answers to their questions</c:v>
                </c:pt>
              </c:strCache>
            </c:strRef>
          </c:cat>
          <c:val>
            <c:numRef>
              <c:f>'f62e1f96_c882_4291_76b5_3-10'!$B$10:$B$15</c:f>
            </c:numRef>
          </c:val>
          <c:extLst>
            <c:ext xmlns:c16="http://schemas.microsoft.com/office/drawing/2014/chart" uri="{C3380CC4-5D6E-409C-BE32-E72D297353CC}">
              <c16:uniqueId val="{00000000-737F-411D-BB32-8AA287C8DD8C}"/>
            </c:ext>
          </c:extLst>
        </c:ser>
        <c:ser>
          <c:idx val="1"/>
          <c:order val="1"/>
          <c:tx>
            <c:strRef>
              <c:f>'f62e1f96_c882_4291_76b5_3-10'!$C$9</c:f>
              <c:strCache>
                <c:ptCount val="1"/>
                <c:pt idx="0">
                  <c:v>Percentage</c:v>
                </c:pt>
              </c:strCache>
            </c:strRef>
          </c:tx>
          <c:spPr>
            <a:solidFill>
              <a:srgbClr val="F27B30"/>
            </a:solidFill>
            <a:ln>
              <a:noFill/>
            </a:ln>
            <a:effectLst/>
          </c:spPr>
          <c:invertIfNegative val="0"/>
          <c:cat>
            <c:strRef>
              <c:f>'f62e1f96_c882_4291_76b5_3-10'!$A$10:$A$15</c:f>
              <c:strCache>
                <c:ptCount val="6"/>
                <c:pt idx="0">
                  <c:v>I would insist they go into a specific career or profession</c:v>
                </c:pt>
                <c:pt idx="1">
                  <c:v>I would strongly suggest they go into a specific career or profession</c:v>
                </c:pt>
                <c:pt idx="2">
                  <c:v>I would make several suggestions about specific careers/professions that would suit them best</c:v>
                </c:pt>
                <c:pt idx="3">
                  <c:v>I would talk about the career choices available but leave the decision to them</c:v>
                </c:pt>
                <c:pt idx="4">
                  <c:v>I would leave it all to them and their school to make the best choice of career/profession</c:v>
                </c:pt>
                <c:pt idx="5">
                  <c:v>I would try to find out the answers to their questions</c:v>
                </c:pt>
              </c:strCache>
            </c:strRef>
          </c:cat>
          <c:val>
            <c:numRef>
              <c:f>'f62e1f96_c882_4291_76b5_3-10'!$C$10:$C$15</c:f>
              <c:numCache>
                <c:formatCode>General</c:formatCode>
                <c:ptCount val="6"/>
                <c:pt idx="0">
                  <c:v>0</c:v>
                </c:pt>
                <c:pt idx="1">
                  <c:v>0</c:v>
                </c:pt>
                <c:pt idx="2">
                  <c:v>16</c:v>
                </c:pt>
                <c:pt idx="3">
                  <c:v>80</c:v>
                </c:pt>
                <c:pt idx="4">
                  <c:v>1.34</c:v>
                </c:pt>
                <c:pt idx="5">
                  <c:v>2.67</c:v>
                </c:pt>
              </c:numCache>
            </c:numRef>
          </c:val>
          <c:extLst>
            <c:ext xmlns:c16="http://schemas.microsoft.com/office/drawing/2014/chart" uri="{C3380CC4-5D6E-409C-BE32-E72D297353CC}">
              <c16:uniqueId val="{00000001-737F-411D-BB32-8AA287C8DD8C}"/>
            </c:ext>
          </c:extLst>
        </c:ser>
        <c:dLbls>
          <c:showLegendKey val="0"/>
          <c:showVal val="0"/>
          <c:showCatName val="0"/>
          <c:showSerName val="0"/>
          <c:showPercent val="0"/>
          <c:showBubbleSize val="0"/>
        </c:dLbls>
        <c:gapWidth val="182"/>
        <c:axId val="644892688"/>
        <c:axId val="644897608"/>
      </c:barChart>
      <c:catAx>
        <c:axId val="64489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897608"/>
        <c:crosses val="autoZero"/>
        <c:auto val="1"/>
        <c:lblAlgn val="ctr"/>
        <c:lblOffset val="100"/>
        <c:noMultiLvlLbl val="0"/>
      </c:catAx>
      <c:valAx>
        <c:axId val="644897608"/>
        <c:scaling>
          <c:orientation val="minMax"/>
        </c:scaling>
        <c:delete val="0"/>
        <c:axPos val="b"/>
        <c:majorGridlines>
          <c:spPr>
            <a:ln w="9525" cap="flat" cmpd="sng" algn="ctr">
              <a:solidFill>
                <a:schemeClr val="accent1">
                  <a:shade val="50000"/>
                  <a:alpha val="2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489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'd794df25_d6c1_486e_0a1c_7-11'!$B$9</c:f>
              <c:strCache>
                <c:ptCount val="1"/>
                <c:pt idx="0">
                  <c:v>Count</c:v>
                </c:pt>
              </c:strCache>
            </c:strRef>
          </c:tx>
          <c:spPr>
            <a:solidFill>
              <a:schemeClr val="accent1"/>
            </a:solidFill>
            <a:ln>
              <a:noFill/>
            </a:ln>
            <a:effectLst/>
          </c:spPr>
          <c:invertIfNegative val="0"/>
          <c:cat>
            <c:strRef>
              <c:f>'d794df25_d6c1_486e_0a1c_7-11'!$A$10:$A$15</c:f>
              <c:strCache>
                <c:ptCount val="6"/>
                <c:pt idx="0">
                  <c:v>Choosing a career that provides a good salary</c:v>
                </c:pt>
                <c:pt idx="1">
                  <c:v>Choosing a career that they enjoy and are good at</c:v>
                </c:pt>
                <c:pt idx="2">
                  <c:v>Choosing a career that benefits other people and/or society</c:v>
                </c:pt>
                <c:pt idx="3">
                  <c:v>Choosing a career that offers the best training and development</c:v>
                </c:pt>
                <c:pt idx="4">
                  <c:v>Choosing a career that is safe and secure</c:v>
                </c:pt>
                <c:pt idx="5">
                  <c:v>Choosing a career that gives my child a profession</c:v>
                </c:pt>
              </c:strCache>
            </c:strRef>
          </c:cat>
          <c:val>
            <c:numRef>
              <c:f>'d794df25_d6c1_486e_0a1c_7-11'!$B$10:$B$15</c:f>
            </c:numRef>
          </c:val>
          <c:extLst>
            <c:ext xmlns:c16="http://schemas.microsoft.com/office/drawing/2014/chart" uri="{C3380CC4-5D6E-409C-BE32-E72D297353CC}">
              <c16:uniqueId val="{00000000-8B2F-4945-81A1-13E9BE643B9F}"/>
            </c:ext>
          </c:extLst>
        </c:ser>
        <c:ser>
          <c:idx val="1"/>
          <c:order val="1"/>
          <c:tx>
            <c:strRef>
              <c:f>'d794df25_d6c1_486e_0a1c_7-11'!$C$9</c:f>
              <c:strCache>
                <c:ptCount val="1"/>
                <c:pt idx="0">
                  <c:v>Percentage</c:v>
                </c:pt>
              </c:strCache>
            </c:strRef>
          </c:tx>
          <c:spPr>
            <a:solidFill>
              <a:srgbClr val="F27B30"/>
            </a:solidFill>
            <a:ln>
              <a:noFill/>
            </a:ln>
            <a:effectLst/>
          </c:spPr>
          <c:invertIfNegative val="0"/>
          <c:cat>
            <c:strRef>
              <c:f>'d794df25_d6c1_486e_0a1c_7-11'!$A$10:$A$15</c:f>
              <c:strCache>
                <c:ptCount val="6"/>
                <c:pt idx="0">
                  <c:v>Choosing a career that provides a good salary</c:v>
                </c:pt>
                <c:pt idx="1">
                  <c:v>Choosing a career that they enjoy and are good at</c:v>
                </c:pt>
                <c:pt idx="2">
                  <c:v>Choosing a career that benefits other people and/or society</c:v>
                </c:pt>
                <c:pt idx="3">
                  <c:v>Choosing a career that offers the best training and development</c:v>
                </c:pt>
                <c:pt idx="4">
                  <c:v>Choosing a career that is safe and secure</c:v>
                </c:pt>
                <c:pt idx="5">
                  <c:v>Choosing a career that gives my child a profession</c:v>
                </c:pt>
              </c:strCache>
            </c:strRef>
          </c:cat>
          <c:val>
            <c:numRef>
              <c:f>'d794df25_d6c1_486e_0a1c_7-11'!$C$10:$C$15</c:f>
              <c:numCache>
                <c:formatCode>General</c:formatCode>
                <c:ptCount val="6"/>
                <c:pt idx="0">
                  <c:v>1.03</c:v>
                </c:pt>
                <c:pt idx="1">
                  <c:v>96.94</c:v>
                </c:pt>
                <c:pt idx="2">
                  <c:v>0</c:v>
                </c:pt>
                <c:pt idx="3">
                  <c:v>0</c:v>
                </c:pt>
                <c:pt idx="4">
                  <c:v>1.03</c:v>
                </c:pt>
                <c:pt idx="5">
                  <c:v>1.03</c:v>
                </c:pt>
              </c:numCache>
            </c:numRef>
          </c:val>
          <c:extLst>
            <c:ext xmlns:c16="http://schemas.microsoft.com/office/drawing/2014/chart" uri="{C3380CC4-5D6E-409C-BE32-E72D297353CC}">
              <c16:uniqueId val="{00000001-8B2F-4945-81A1-13E9BE643B9F}"/>
            </c:ext>
          </c:extLst>
        </c:ser>
        <c:dLbls>
          <c:showLegendKey val="0"/>
          <c:showVal val="0"/>
          <c:showCatName val="0"/>
          <c:showSerName val="0"/>
          <c:showPercent val="0"/>
          <c:showBubbleSize val="0"/>
        </c:dLbls>
        <c:gapWidth val="182"/>
        <c:axId val="570462944"/>
        <c:axId val="570467536"/>
      </c:barChart>
      <c:catAx>
        <c:axId val="57046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467536"/>
        <c:crosses val="autoZero"/>
        <c:auto val="1"/>
        <c:lblAlgn val="ctr"/>
        <c:lblOffset val="100"/>
        <c:noMultiLvlLbl val="0"/>
      </c:catAx>
      <c:valAx>
        <c:axId val="570467536"/>
        <c:scaling>
          <c:orientation val="minMax"/>
        </c:scaling>
        <c:delete val="0"/>
        <c:axPos val="b"/>
        <c:majorGridlines>
          <c:spPr>
            <a:ln w="9525" cap="flat" cmpd="sng" algn="ctr">
              <a:solidFill>
                <a:schemeClr val="accent1">
                  <a:shade val="50000"/>
                  <a:alpha val="2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46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'a758411d_83dd_4bad_f538_d-12'!$B$9</c:f>
              <c:strCache>
                <c:ptCount val="1"/>
                <c:pt idx="0">
                  <c:v>Count</c:v>
                </c:pt>
              </c:strCache>
            </c:strRef>
          </c:tx>
          <c:spPr>
            <a:solidFill>
              <a:schemeClr val="accent1"/>
            </a:solidFill>
            <a:ln>
              <a:noFill/>
            </a:ln>
            <a:effectLst/>
          </c:spPr>
          <c:invertIfNegative val="0"/>
          <c:cat>
            <c:strRef>
              <c:f>'a758411d_83dd_4bad_f538_d-12'!$A$10:$A$14</c:f>
              <c:strCache>
                <c:ptCount val="5"/>
                <c:pt idx="0">
                  <c:v>I would insist they apply for specific employers</c:v>
                </c:pt>
                <c:pt idx="1">
                  <c:v>I would strongly suggest they apply to specific employers</c:v>
                </c:pt>
                <c:pt idx="2">
                  <c:v>I would make several suggestions about specific employers that would suit them best</c:v>
                </c:pt>
                <c:pt idx="3">
                  <c:v>I would talk about certain employers but leave the decision to them</c:v>
                </c:pt>
                <c:pt idx="4">
                  <c:v>I would leave it all to them to make the best choice of employer</c:v>
                </c:pt>
              </c:strCache>
            </c:strRef>
          </c:cat>
          <c:val>
            <c:numRef>
              <c:f>'a758411d_83dd_4bad_f538_d-12'!$B$10:$B$14</c:f>
            </c:numRef>
          </c:val>
          <c:extLst>
            <c:ext xmlns:c16="http://schemas.microsoft.com/office/drawing/2014/chart" uri="{C3380CC4-5D6E-409C-BE32-E72D297353CC}">
              <c16:uniqueId val="{00000000-E667-4CB3-8CA1-ADED0FECED32}"/>
            </c:ext>
          </c:extLst>
        </c:ser>
        <c:ser>
          <c:idx val="1"/>
          <c:order val="1"/>
          <c:tx>
            <c:strRef>
              <c:f>'a758411d_83dd_4bad_f538_d-12'!$C$9</c:f>
              <c:strCache>
                <c:ptCount val="1"/>
                <c:pt idx="0">
                  <c:v>Percentage</c:v>
                </c:pt>
              </c:strCache>
            </c:strRef>
          </c:tx>
          <c:spPr>
            <a:solidFill>
              <a:srgbClr val="F27B30"/>
            </a:solidFill>
            <a:ln>
              <a:noFill/>
            </a:ln>
            <a:effectLst/>
          </c:spPr>
          <c:invertIfNegative val="0"/>
          <c:cat>
            <c:strRef>
              <c:f>'a758411d_83dd_4bad_f538_d-12'!$A$10:$A$14</c:f>
              <c:strCache>
                <c:ptCount val="5"/>
                <c:pt idx="0">
                  <c:v>I would insist they apply for specific employers</c:v>
                </c:pt>
                <c:pt idx="1">
                  <c:v>I would strongly suggest they apply to specific employers</c:v>
                </c:pt>
                <c:pt idx="2">
                  <c:v>I would make several suggestions about specific employers that would suit them best</c:v>
                </c:pt>
                <c:pt idx="3">
                  <c:v>I would talk about certain employers but leave the decision to them</c:v>
                </c:pt>
                <c:pt idx="4">
                  <c:v>I would leave it all to them to make the best choice of employer</c:v>
                </c:pt>
              </c:strCache>
            </c:strRef>
          </c:cat>
          <c:val>
            <c:numRef>
              <c:f>'a758411d_83dd_4bad_f538_d-12'!$C$10:$C$14</c:f>
              <c:numCache>
                <c:formatCode>General</c:formatCode>
                <c:ptCount val="5"/>
                <c:pt idx="0">
                  <c:v>0</c:v>
                </c:pt>
                <c:pt idx="1">
                  <c:v>1.34</c:v>
                </c:pt>
                <c:pt idx="2">
                  <c:v>21.34</c:v>
                </c:pt>
                <c:pt idx="3">
                  <c:v>46.67</c:v>
                </c:pt>
                <c:pt idx="4">
                  <c:v>30.67</c:v>
                </c:pt>
              </c:numCache>
            </c:numRef>
          </c:val>
          <c:extLst>
            <c:ext xmlns:c16="http://schemas.microsoft.com/office/drawing/2014/chart" uri="{C3380CC4-5D6E-409C-BE32-E72D297353CC}">
              <c16:uniqueId val="{00000001-E667-4CB3-8CA1-ADED0FECED32}"/>
            </c:ext>
          </c:extLst>
        </c:ser>
        <c:dLbls>
          <c:showLegendKey val="0"/>
          <c:showVal val="0"/>
          <c:showCatName val="0"/>
          <c:showSerName val="0"/>
          <c:showPercent val="0"/>
          <c:showBubbleSize val="0"/>
        </c:dLbls>
        <c:gapWidth val="182"/>
        <c:axId val="326155368"/>
        <c:axId val="326158976"/>
      </c:barChart>
      <c:catAx>
        <c:axId val="326155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158976"/>
        <c:crosses val="autoZero"/>
        <c:auto val="1"/>
        <c:lblAlgn val="ctr"/>
        <c:lblOffset val="100"/>
        <c:noMultiLvlLbl val="0"/>
      </c:catAx>
      <c:valAx>
        <c:axId val="326158976"/>
        <c:scaling>
          <c:orientation val="minMax"/>
        </c:scaling>
        <c:delete val="0"/>
        <c:axPos val="b"/>
        <c:majorGridlines>
          <c:spPr>
            <a:ln w="9525" cap="flat" cmpd="sng" algn="ctr">
              <a:solidFill>
                <a:schemeClr val="accent1">
                  <a:shade val="50000"/>
                  <a:alpha val="2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155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'8d600778_0e94_466f_31d4_f-13'!$B$9</c:f>
              <c:strCache>
                <c:ptCount val="1"/>
                <c:pt idx="0">
                  <c:v>Count</c:v>
                </c:pt>
              </c:strCache>
            </c:strRef>
          </c:tx>
          <c:spPr>
            <a:solidFill>
              <a:schemeClr val="accent1"/>
            </a:solidFill>
            <a:ln>
              <a:noFill/>
            </a:ln>
            <a:effectLst/>
          </c:spPr>
          <c:invertIfNegative val="0"/>
          <c:cat>
            <c:strRef>
              <c:f>'8d600778_0e94_466f_31d4_f-13'!$A$10:$A$15</c:f>
              <c:strCache>
                <c:ptCount val="6"/>
                <c:pt idx="0">
                  <c:v>Choosing a well-known and well-respected employer</c:v>
                </c:pt>
                <c:pt idx="1">
                  <c:v>Choosing an employer with a high starting salary</c:v>
                </c:pt>
                <c:pt idx="2">
                  <c:v>Choosing an employer that offers the best training and development</c:v>
                </c:pt>
                <c:pt idx="3">
                  <c:v>Choosing an employer that offers the best career prospects</c:v>
                </c:pt>
                <c:pt idx="4">
                  <c:v>Choosing an employer that they would enjoy working for</c:v>
                </c:pt>
                <c:pt idx="5">
                  <c:v>Choosing an employer in a particular part of the country</c:v>
                </c:pt>
              </c:strCache>
            </c:strRef>
          </c:cat>
          <c:val>
            <c:numRef>
              <c:f>'8d600778_0e94_466f_31d4_f-13'!$B$10:$B$15</c:f>
            </c:numRef>
          </c:val>
          <c:extLst>
            <c:ext xmlns:c16="http://schemas.microsoft.com/office/drawing/2014/chart" uri="{C3380CC4-5D6E-409C-BE32-E72D297353CC}">
              <c16:uniqueId val="{00000000-C2C5-4174-A304-75DB22B41188}"/>
            </c:ext>
          </c:extLst>
        </c:ser>
        <c:ser>
          <c:idx val="1"/>
          <c:order val="1"/>
          <c:tx>
            <c:strRef>
              <c:f>'8d600778_0e94_466f_31d4_f-13'!$C$9</c:f>
              <c:strCache>
                <c:ptCount val="1"/>
                <c:pt idx="0">
                  <c:v>Percentage</c:v>
                </c:pt>
              </c:strCache>
            </c:strRef>
          </c:tx>
          <c:spPr>
            <a:solidFill>
              <a:srgbClr val="F27B30"/>
            </a:solidFill>
            <a:ln>
              <a:noFill/>
            </a:ln>
            <a:effectLst/>
          </c:spPr>
          <c:invertIfNegative val="0"/>
          <c:cat>
            <c:strRef>
              <c:f>'8d600778_0e94_466f_31d4_f-13'!$A$10:$A$15</c:f>
              <c:strCache>
                <c:ptCount val="6"/>
                <c:pt idx="0">
                  <c:v>Choosing a well-known and well-respected employer</c:v>
                </c:pt>
                <c:pt idx="1">
                  <c:v>Choosing an employer with a high starting salary</c:v>
                </c:pt>
                <c:pt idx="2">
                  <c:v>Choosing an employer that offers the best training and development</c:v>
                </c:pt>
                <c:pt idx="3">
                  <c:v>Choosing an employer that offers the best career prospects</c:v>
                </c:pt>
                <c:pt idx="4">
                  <c:v>Choosing an employer that they would enjoy working for</c:v>
                </c:pt>
                <c:pt idx="5">
                  <c:v>Choosing an employer in a particular part of the country</c:v>
                </c:pt>
              </c:strCache>
            </c:strRef>
          </c:cat>
          <c:val>
            <c:numRef>
              <c:f>'8d600778_0e94_466f_31d4_f-13'!$C$10:$C$15</c:f>
              <c:numCache>
                <c:formatCode>General</c:formatCode>
                <c:ptCount val="6"/>
                <c:pt idx="0">
                  <c:v>4.05</c:v>
                </c:pt>
                <c:pt idx="1">
                  <c:v>0</c:v>
                </c:pt>
                <c:pt idx="2">
                  <c:v>23.24</c:v>
                </c:pt>
                <c:pt idx="3">
                  <c:v>13.14</c:v>
                </c:pt>
                <c:pt idx="4">
                  <c:v>59.6</c:v>
                </c:pt>
                <c:pt idx="5">
                  <c:v>0</c:v>
                </c:pt>
              </c:numCache>
            </c:numRef>
          </c:val>
          <c:extLst>
            <c:ext xmlns:c16="http://schemas.microsoft.com/office/drawing/2014/chart" uri="{C3380CC4-5D6E-409C-BE32-E72D297353CC}">
              <c16:uniqueId val="{00000001-C2C5-4174-A304-75DB22B41188}"/>
            </c:ext>
          </c:extLst>
        </c:ser>
        <c:dLbls>
          <c:showLegendKey val="0"/>
          <c:showVal val="0"/>
          <c:showCatName val="0"/>
          <c:showSerName val="0"/>
          <c:showPercent val="0"/>
          <c:showBubbleSize val="0"/>
        </c:dLbls>
        <c:gapWidth val="182"/>
        <c:axId val="573369944"/>
        <c:axId val="573366664"/>
      </c:barChart>
      <c:catAx>
        <c:axId val="573369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66664"/>
        <c:crosses val="autoZero"/>
        <c:auto val="1"/>
        <c:lblAlgn val="ctr"/>
        <c:lblOffset val="100"/>
        <c:noMultiLvlLbl val="0"/>
      </c:catAx>
      <c:valAx>
        <c:axId val="573366664"/>
        <c:scaling>
          <c:orientation val="minMax"/>
        </c:scaling>
        <c:delete val="0"/>
        <c:axPos val="b"/>
        <c:majorGridlines>
          <c:spPr>
            <a:ln w="9525" cap="flat" cmpd="sng" algn="ctr">
              <a:solidFill>
                <a:schemeClr val="accent1">
                  <a:shade val="50000"/>
                  <a:alpha val="2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69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'34b26f2f_bab0_4315_4f20_9-14'!$B$9</c:f>
              <c:strCache>
                <c:ptCount val="1"/>
                <c:pt idx="0">
                  <c:v>Count</c:v>
                </c:pt>
              </c:strCache>
            </c:strRef>
          </c:tx>
          <c:spPr>
            <a:solidFill>
              <a:schemeClr val="accent1"/>
            </a:solidFill>
            <a:ln>
              <a:noFill/>
            </a:ln>
            <a:effectLst/>
          </c:spPr>
          <c:invertIfNegative val="0"/>
          <c:cat>
            <c:strRef>
              <c:f>'34b26f2f_bab0_4315_4f20_9-14'!$A$10:$A$16</c:f>
              <c:strCache>
                <c:ptCount val="7"/>
                <c:pt idx="0">
                  <c:v>From teachers and careers advisers at my children’s school or college</c:v>
                </c:pt>
                <c:pt idx="1">
                  <c:v>From other parents, friends and relations</c:v>
                </c:pt>
                <c:pt idx="2">
                  <c:v>I would use internet search engines to find and explore higher education or post-18 options</c:v>
                </c:pt>
                <c:pt idx="3">
                  <c:v>From the websites of employers who offer work to school leavers</c:v>
                </c:pt>
                <c:pt idx="4">
                  <c:v>From talking to family/friends/colleagues in the area of work my child is looking into</c:v>
                </c:pt>
                <c:pt idx="5">
                  <c:v>From careers events at school/college </c:v>
                </c:pt>
                <c:pt idx="6">
                  <c:v>I don't know where to find information about higher education or post-18 options</c:v>
                </c:pt>
              </c:strCache>
            </c:strRef>
          </c:cat>
          <c:val>
            <c:numRef>
              <c:f>'34b26f2f_bab0_4315_4f20_9-14'!$B$10:$B$16</c:f>
            </c:numRef>
          </c:val>
          <c:extLst>
            <c:ext xmlns:c16="http://schemas.microsoft.com/office/drawing/2014/chart" uri="{C3380CC4-5D6E-409C-BE32-E72D297353CC}">
              <c16:uniqueId val="{00000000-722A-4C1A-9A92-6F4A9B0D1715}"/>
            </c:ext>
          </c:extLst>
        </c:ser>
        <c:ser>
          <c:idx val="1"/>
          <c:order val="1"/>
          <c:tx>
            <c:strRef>
              <c:f>'34b26f2f_bab0_4315_4f20_9-14'!$C$9</c:f>
              <c:strCache>
                <c:ptCount val="1"/>
                <c:pt idx="0">
                  <c:v>Percentage</c:v>
                </c:pt>
              </c:strCache>
            </c:strRef>
          </c:tx>
          <c:spPr>
            <a:solidFill>
              <a:srgbClr val="F27B30"/>
            </a:solidFill>
            <a:ln>
              <a:noFill/>
            </a:ln>
            <a:effectLst/>
          </c:spPr>
          <c:invertIfNegative val="0"/>
          <c:cat>
            <c:strRef>
              <c:f>'34b26f2f_bab0_4315_4f20_9-14'!$A$10:$A$16</c:f>
              <c:strCache>
                <c:ptCount val="7"/>
                <c:pt idx="0">
                  <c:v>From teachers and careers advisers at my children’s school or college</c:v>
                </c:pt>
                <c:pt idx="1">
                  <c:v>From other parents, friends and relations</c:v>
                </c:pt>
                <c:pt idx="2">
                  <c:v>I would use internet search engines to find and explore higher education or post-18 options</c:v>
                </c:pt>
                <c:pt idx="3">
                  <c:v>From the websites of employers who offer work to school leavers</c:v>
                </c:pt>
                <c:pt idx="4">
                  <c:v>From talking to family/friends/colleagues in the area of work my child is looking into</c:v>
                </c:pt>
                <c:pt idx="5">
                  <c:v>From careers events at school/college </c:v>
                </c:pt>
                <c:pt idx="6">
                  <c:v>I don't know where to find information about higher education or post-18 options</c:v>
                </c:pt>
              </c:strCache>
            </c:strRef>
          </c:cat>
          <c:val>
            <c:numRef>
              <c:f>'34b26f2f_bab0_4315_4f20_9-14'!$C$10:$C$16</c:f>
              <c:numCache>
                <c:formatCode>General</c:formatCode>
                <c:ptCount val="7"/>
                <c:pt idx="0">
                  <c:v>22.38</c:v>
                </c:pt>
                <c:pt idx="1">
                  <c:v>12.67</c:v>
                </c:pt>
                <c:pt idx="2">
                  <c:v>22.11</c:v>
                </c:pt>
                <c:pt idx="3">
                  <c:v>9.17</c:v>
                </c:pt>
                <c:pt idx="4">
                  <c:v>14.56</c:v>
                </c:pt>
                <c:pt idx="5">
                  <c:v>19.14</c:v>
                </c:pt>
                <c:pt idx="6">
                  <c:v>0</c:v>
                </c:pt>
              </c:numCache>
            </c:numRef>
          </c:val>
          <c:extLst>
            <c:ext xmlns:c16="http://schemas.microsoft.com/office/drawing/2014/chart" uri="{C3380CC4-5D6E-409C-BE32-E72D297353CC}">
              <c16:uniqueId val="{00000001-722A-4C1A-9A92-6F4A9B0D1715}"/>
            </c:ext>
          </c:extLst>
        </c:ser>
        <c:dLbls>
          <c:showLegendKey val="0"/>
          <c:showVal val="0"/>
          <c:showCatName val="0"/>
          <c:showSerName val="0"/>
          <c:showPercent val="0"/>
          <c:showBubbleSize val="0"/>
        </c:dLbls>
        <c:gapWidth val="182"/>
        <c:axId val="570465568"/>
        <c:axId val="570466552"/>
      </c:barChart>
      <c:catAx>
        <c:axId val="57046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466552"/>
        <c:crosses val="autoZero"/>
        <c:auto val="1"/>
        <c:lblAlgn val="ctr"/>
        <c:lblOffset val="100"/>
        <c:noMultiLvlLbl val="0"/>
      </c:catAx>
      <c:valAx>
        <c:axId val="570466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046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A6D1E-91FA-4721-96A2-72792AFF5184}" type="doc">
      <dgm:prSet loTypeId="urn:microsoft.com/office/officeart/2016/7/layout/RepeatingBendingProcessNew" loCatId="process" qsTypeId="urn:microsoft.com/office/officeart/2005/8/quickstyle/simple1" qsCatId="simple" csTypeId="urn:microsoft.com/office/officeart/2005/8/colors/colorful3" csCatId="colorful" phldr="1"/>
      <dgm:spPr/>
      <dgm:t>
        <a:bodyPr/>
        <a:lstStyle/>
        <a:p>
          <a:endParaRPr lang="en-US"/>
        </a:p>
      </dgm:t>
    </dgm:pt>
    <dgm:pt modelId="{F09A597C-5272-45AF-9E2D-71023B3626B3}">
      <dgm:prSet/>
      <dgm:spPr>
        <a:effectLst>
          <a:outerShdw blurRad="50800" dist="38100" dir="2700000" algn="tl" rotWithShape="0">
            <a:prstClr val="black">
              <a:alpha val="40000"/>
            </a:prstClr>
          </a:outerShdw>
        </a:effectLst>
      </dgm:spPr>
      <dgm:t>
        <a:bodyPr/>
        <a:lstStyle/>
        <a:p>
          <a:pPr algn="ctr"/>
          <a:r>
            <a:rPr lang="en-GB" b="1" dirty="0"/>
            <a:t>Students are deciding to go to university early</a:t>
          </a:r>
          <a:endParaRPr lang="en-US" b="1" dirty="0"/>
        </a:p>
      </dgm:t>
    </dgm:pt>
    <dgm:pt modelId="{DC3D88E0-B9C3-4E57-AA4E-45BC0D813A77}" type="parTrans" cxnId="{A62A769A-7154-4E04-A481-8DB8CC10AC0C}">
      <dgm:prSet/>
      <dgm:spPr/>
      <dgm:t>
        <a:bodyPr/>
        <a:lstStyle/>
        <a:p>
          <a:endParaRPr lang="en-US"/>
        </a:p>
      </dgm:t>
    </dgm:pt>
    <dgm:pt modelId="{AD3E6291-0928-4CEF-AC1D-A4E69E7820CA}" type="sibTrans" cxnId="{A62A769A-7154-4E04-A481-8DB8CC10AC0C}">
      <dgm:prSet/>
      <dgm:spPr/>
      <dgm:t>
        <a:bodyPr/>
        <a:lstStyle/>
        <a:p>
          <a:endParaRPr lang="en-US"/>
        </a:p>
      </dgm:t>
    </dgm:pt>
    <dgm:pt modelId="{CF524F8E-9097-45C7-9DE5-75E496981A5A}">
      <dgm:prSet/>
      <dgm:spPr>
        <a:effectLst>
          <a:outerShdw blurRad="50800" dist="38100" dir="2700000" algn="tl" rotWithShape="0">
            <a:prstClr val="black">
              <a:alpha val="40000"/>
            </a:prstClr>
          </a:outerShdw>
        </a:effectLst>
      </dgm:spPr>
      <dgm:t>
        <a:bodyPr/>
        <a:lstStyle/>
        <a:p>
          <a:r>
            <a:rPr lang="en-GB" b="1" dirty="0"/>
            <a:t>Students feel parents play a significant role in influencing choice of university</a:t>
          </a:r>
          <a:endParaRPr lang="en-US" b="1" dirty="0"/>
        </a:p>
      </dgm:t>
    </dgm:pt>
    <dgm:pt modelId="{1C0C2864-390C-4DB5-A00E-32B241EF86B9}" type="parTrans" cxnId="{DFF8CFB4-7CDC-4627-80AD-B9586B953D2A}">
      <dgm:prSet/>
      <dgm:spPr/>
      <dgm:t>
        <a:bodyPr/>
        <a:lstStyle/>
        <a:p>
          <a:endParaRPr lang="en-US"/>
        </a:p>
      </dgm:t>
    </dgm:pt>
    <dgm:pt modelId="{45CF52AD-32FC-4F02-B6C8-328F6B91A768}" type="sibTrans" cxnId="{DFF8CFB4-7CDC-4627-80AD-B9586B953D2A}">
      <dgm:prSet/>
      <dgm:spPr/>
      <dgm:t>
        <a:bodyPr/>
        <a:lstStyle/>
        <a:p>
          <a:endParaRPr lang="en-US"/>
        </a:p>
      </dgm:t>
    </dgm:pt>
    <dgm:pt modelId="{B1391D44-EDEE-465D-98A5-B2F5E91A1823}">
      <dgm:prSet/>
      <dgm:spPr>
        <a:effectLst>
          <a:outerShdw blurRad="50800" dist="38100" dir="2700000" algn="tl" rotWithShape="0">
            <a:prstClr val="black">
              <a:alpha val="40000"/>
            </a:prstClr>
          </a:outerShdw>
        </a:effectLst>
      </dgm:spPr>
      <dgm:t>
        <a:bodyPr/>
        <a:lstStyle/>
        <a:p>
          <a:r>
            <a:rPr lang="en-GB" b="1" dirty="0"/>
            <a:t>Parents themselves are likely to encourage their children to go to university</a:t>
          </a:r>
          <a:endParaRPr lang="en-US" b="1" dirty="0"/>
        </a:p>
      </dgm:t>
    </dgm:pt>
    <dgm:pt modelId="{79953CE3-C30F-48CD-937E-C768E82D184D}" type="parTrans" cxnId="{721C9C60-9950-42F1-B608-4054D3B76794}">
      <dgm:prSet/>
      <dgm:spPr/>
      <dgm:t>
        <a:bodyPr/>
        <a:lstStyle/>
        <a:p>
          <a:endParaRPr lang="en-US"/>
        </a:p>
      </dgm:t>
    </dgm:pt>
    <dgm:pt modelId="{89C8C244-FC45-4C68-9C89-07A3DE9F5F57}" type="sibTrans" cxnId="{721C9C60-9950-42F1-B608-4054D3B76794}">
      <dgm:prSet/>
      <dgm:spPr/>
      <dgm:t>
        <a:bodyPr/>
        <a:lstStyle/>
        <a:p>
          <a:endParaRPr lang="en-US"/>
        </a:p>
      </dgm:t>
    </dgm:pt>
    <dgm:pt modelId="{3E3FE23A-C6F3-4729-A83D-A0641D1176DE}">
      <dgm:prSet/>
      <dgm:spPr>
        <a:effectLst>
          <a:outerShdw blurRad="50800" dist="38100" dir="2700000" algn="tl" rotWithShape="0">
            <a:prstClr val="black">
              <a:alpha val="40000"/>
            </a:prstClr>
          </a:outerShdw>
        </a:effectLst>
      </dgm:spPr>
      <dgm:t>
        <a:bodyPr/>
        <a:lstStyle/>
        <a:p>
          <a:r>
            <a:rPr lang="en-GB" b="1" dirty="0"/>
            <a:t>They do this as they feel it is best for long term career prospects</a:t>
          </a:r>
          <a:endParaRPr lang="en-US" b="1" dirty="0"/>
        </a:p>
      </dgm:t>
    </dgm:pt>
    <dgm:pt modelId="{D2AFFBAF-E497-4A93-A399-315DC3CC55CE}" type="parTrans" cxnId="{07858C74-ECA3-4D57-A697-57D10BA0F7B5}">
      <dgm:prSet/>
      <dgm:spPr/>
      <dgm:t>
        <a:bodyPr/>
        <a:lstStyle/>
        <a:p>
          <a:endParaRPr lang="en-US"/>
        </a:p>
      </dgm:t>
    </dgm:pt>
    <dgm:pt modelId="{4F3E5F2D-7693-4938-AE05-872DFE72BAB7}" type="sibTrans" cxnId="{07858C74-ECA3-4D57-A697-57D10BA0F7B5}">
      <dgm:prSet/>
      <dgm:spPr/>
      <dgm:t>
        <a:bodyPr/>
        <a:lstStyle/>
        <a:p>
          <a:endParaRPr lang="en-US"/>
        </a:p>
      </dgm:t>
    </dgm:pt>
    <dgm:pt modelId="{9FDA01A1-3E81-4663-BDAA-049666BDBBA9}">
      <dgm:prSet/>
      <dgm:spPr>
        <a:effectLst>
          <a:outerShdw blurRad="50800" dist="38100" dir="2700000" algn="tl" rotWithShape="0">
            <a:prstClr val="black">
              <a:alpha val="40000"/>
            </a:prstClr>
          </a:outerShdw>
        </a:effectLst>
      </dgm:spPr>
      <dgm:t>
        <a:bodyPr/>
        <a:lstStyle/>
        <a:p>
          <a:r>
            <a:rPr lang="en-GB" b="1" dirty="0"/>
            <a:t>Majority of parents will leave the final decision to their children</a:t>
          </a:r>
          <a:endParaRPr lang="en-US" b="1" dirty="0"/>
        </a:p>
      </dgm:t>
    </dgm:pt>
    <dgm:pt modelId="{B578DCCB-234D-4BD8-8147-AE80380B3DCE}" type="parTrans" cxnId="{79CA7259-15DA-4639-8764-5036F900F765}">
      <dgm:prSet/>
      <dgm:spPr/>
      <dgm:t>
        <a:bodyPr/>
        <a:lstStyle/>
        <a:p>
          <a:endParaRPr lang="en-US"/>
        </a:p>
      </dgm:t>
    </dgm:pt>
    <dgm:pt modelId="{1167E803-2CCC-46BF-AD94-1CA11387D1CC}" type="sibTrans" cxnId="{79CA7259-15DA-4639-8764-5036F900F765}">
      <dgm:prSet/>
      <dgm:spPr/>
      <dgm:t>
        <a:bodyPr/>
        <a:lstStyle/>
        <a:p>
          <a:endParaRPr lang="en-US"/>
        </a:p>
      </dgm:t>
    </dgm:pt>
    <dgm:pt modelId="{A6CB8887-0ED7-4054-86AA-A4E99BAFDDDB}">
      <dgm:prSet/>
      <dgm:spPr>
        <a:effectLst>
          <a:outerShdw blurRad="50800" dist="38100" dir="2700000" algn="tl" rotWithShape="0">
            <a:prstClr val="black">
              <a:alpha val="40000"/>
            </a:prstClr>
          </a:outerShdw>
        </a:effectLst>
      </dgm:spPr>
      <dgm:t>
        <a:bodyPr/>
        <a:lstStyle/>
        <a:p>
          <a:r>
            <a:rPr lang="en-GB" b="1" dirty="0"/>
            <a:t>They do this as they want to make sure the course suits them and they enjoy it. The same is for employers/profession</a:t>
          </a:r>
          <a:endParaRPr lang="en-US" b="1" dirty="0"/>
        </a:p>
      </dgm:t>
    </dgm:pt>
    <dgm:pt modelId="{CAFB3F42-BC0F-46AB-8A8E-0FEB6CD9DA9A}" type="parTrans" cxnId="{2AF51C16-5B1A-4C20-885B-E9B98E8C5241}">
      <dgm:prSet/>
      <dgm:spPr/>
      <dgm:t>
        <a:bodyPr/>
        <a:lstStyle/>
        <a:p>
          <a:endParaRPr lang="en-US"/>
        </a:p>
      </dgm:t>
    </dgm:pt>
    <dgm:pt modelId="{A9D00F34-4D98-43B9-AF8D-83CC06D27538}" type="sibTrans" cxnId="{2AF51C16-5B1A-4C20-885B-E9B98E8C5241}">
      <dgm:prSet/>
      <dgm:spPr/>
      <dgm:t>
        <a:bodyPr/>
        <a:lstStyle/>
        <a:p>
          <a:endParaRPr lang="en-US"/>
        </a:p>
      </dgm:t>
    </dgm:pt>
    <dgm:pt modelId="{77A06296-84D1-49A6-A89F-5D7EE46456F5}">
      <dgm:prSet/>
      <dgm:spPr>
        <a:effectLst>
          <a:outerShdw blurRad="50800" dist="38100" dir="2700000" algn="tl" rotWithShape="0">
            <a:prstClr val="black">
              <a:alpha val="40000"/>
            </a:prstClr>
          </a:outerShdw>
        </a:effectLst>
      </dgm:spPr>
      <dgm:t>
        <a:bodyPr/>
        <a:lstStyle/>
        <a:p>
          <a:r>
            <a:rPr lang="en-GB" b="1" dirty="0"/>
            <a:t>More parents are talking to their children about alternatives to university. Over 20% increase compared to last year. </a:t>
          </a:r>
          <a:endParaRPr lang="en-US" b="1" dirty="0"/>
        </a:p>
      </dgm:t>
    </dgm:pt>
    <dgm:pt modelId="{6A0A3878-72A0-4E82-8CA1-CAE306ABA5CE}" type="parTrans" cxnId="{D2E8658C-82A1-4118-8F9D-AF7F28C75EE1}">
      <dgm:prSet/>
      <dgm:spPr/>
      <dgm:t>
        <a:bodyPr/>
        <a:lstStyle/>
        <a:p>
          <a:endParaRPr lang="en-US"/>
        </a:p>
      </dgm:t>
    </dgm:pt>
    <dgm:pt modelId="{BC6F8E6C-AA76-452B-8BFA-6E4557C9A57A}" type="sibTrans" cxnId="{D2E8658C-82A1-4118-8F9D-AF7F28C75EE1}">
      <dgm:prSet/>
      <dgm:spPr/>
      <dgm:t>
        <a:bodyPr/>
        <a:lstStyle/>
        <a:p>
          <a:endParaRPr lang="en-US"/>
        </a:p>
      </dgm:t>
    </dgm:pt>
    <dgm:pt modelId="{90BBC5CF-8BF2-4010-BB8E-46BABD3D8A13}">
      <dgm:prSet/>
      <dgm:spPr>
        <a:effectLst>
          <a:outerShdw blurRad="50800" dist="38100" dir="2700000" algn="tl" rotWithShape="0">
            <a:prstClr val="black">
              <a:alpha val="40000"/>
            </a:prstClr>
          </a:outerShdw>
        </a:effectLst>
      </dgm:spPr>
      <dgm:t>
        <a:bodyPr/>
        <a:lstStyle/>
        <a:p>
          <a:r>
            <a:rPr lang="en-GB" b="1" dirty="0"/>
            <a:t>They rely on information from their children’s school and from searching on Google to have these discussions</a:t>
          </a:r>
          <a:endParaRPr lang="en-US" b="1" dirty="0"/>
        </a:p>
      </dgm:t>
    </dgm:pt>
    <dgm:pt modelId="{79D25ADA-3C50-4682-AE36-CF5FF397AEE5}" type="parTrans" cxnId="{28E4A973-A9F1-4687-9BC9-58A9F2643037}">
      <dgm:prSet/>
      <dgm:spPr/>
      <dgm:t>
        <a:bodyPr/>
        <a:lstStyle/>
        <a:p>
          <a:endParaRPr lang="en-US"/>
        </a:p>
      </dgm:t>
    </dgm:pt>
    <dgm:pt modelId="{DD8FFEBC-4198-4E60-9D53-D7548275DA85}" type="sibTrans" cxnId="{28E4A973-A9F1-4687-9BC9-58A9F2643037}">
      <dgm:prSet/>
      <dgm:spPr/>
      <dgm:t>
        <a:bodyPr/>
        <a:lstStyle/>
        <a:p>
          <a:endParaRPr lang="en-US"/>
        </a:p>
      </dgm:t>
    </dgm:pt>
    <dgm:pt modelId="{4E1BC3A6-38C0-4D11-BFF0-3AF4213EDE9E}" type="pres">
      <dgm:prSet presAssocID="{005A6D1E-91FA-4721-96A2-72792AFF5184}" presName="Name0" presStyleCnt="0">
        <dgm:presLayoutVars>
          <dgm:dir/>
          <dgm:resizeHandles val="exact"/>
        </dgm:presLayoutVars>
      </dgm:prSet>
      <dgm:spPr/>
      <dgm:t>
        <a:bodyPr/>
        <a:lstStyle/>
        <a:p>
          <a:endParaRPr lang="en-US"/>
        </a:p>
      </dgm:t>
    </dgm:pt>
    <dgm:pt modelId="{2D929900-3EA0-42A7-A931-3DA833106C00}" type="pres">
      <dgm:prSet presAssocID="{F09A597C-5272-45AF-9E2D-71023B3626B3}" presName="node" presStyleLbl="node1" presStyleIdx="0" presStyleCnt="8">
        <dgm:presLayoutVars>
          <dgm:bulletEnabled val="1"/>
        </dgm:presLayoutVars>
      </dgm:prSet>
      <dgm:spPr/>
      <dgm:t>
        <a:bodyPr/>
        <a:lstStyle/>
        <a:p>
          <a:endParaRPr lang="en-US"/>
        </a:p>
      </dgm:t>
    </dgm:pt>
    <dgm:pt modelId="{C3469CFE-F756-4FC8-8E48-1BAEEB329FBE}" type="pres">
      <dgm:prSet presAssocID="{AD3E6291-0928-4CEF-AC1D-A4E69E7820CA}" presName="sibTrans" presStyleLbl="sibTrans1D1" presStyleIdx="0" presStyleCnt="7"/>
      <dgm:spPr/>
      <dgm:t>
        <a:bodyPr/>
        <a:lstStyle/>
        <a:p>
          <a:endParaRPr lang="en-US"/>
        </a:p>
      </dgm:t>
    </dgm:pt>
    <dgm:pt modelId="{0E173076-F3AE-4F5F-A55B-F2B1F051C9A1}" type="pres">
      <dgm:prSet presAssocID="{AD3E6291-0928-4CEF-AC1D-A4E69E7820CA}" presName="connectorText" presStyleLbl="sibTrans1D1" presStyleIdx="0" presStyleCnt="7"/>
      <dgm:spPr/>
      <dgm:t>
        <a:bodyPr/>
        <a:lstStyle/>
        <a:p>
          <a:endParaRPr lang="en-US"/>
        </a:p>
      </dgm:t>
    </dgm:pt>
    <dgm:pt modelId="{3CBF9515-87DE-4B70-93FE-5E34EEC76FF8}" type="pres">
      <dgm:prSet presAssocID="{CF524F8E-9097-45C7-9DE5-75E496981A5A}" presName="node" presStyleLbl="node1" presStyleIdx="1" presStyleCnt="8" custScaleX="140834" custScaleY="123442">
        <dgm:presLayoutVars>
          <dgm:bulletEnabled val="1"/>
        </dgm:presLayoutVars>
      </dgm:prSet>
      <dgm:spPr/>
      <dgm:t>
        <a:bodyPr/>
        <a:lstStyle/>
        <a:p>
          <a:endParaRPr lang="en-US"/>
        </a:p>
      </dgm:t>
    </dgm:pt>
    <dgm:pt modelId="{FF25A0D4-54A7-42F7-B20D-77DE7E0F46BC}" type="pres">
      <dgm:prSet presAssocID="{45CF52AD-32FC-4F02-B6C8-328F6B91A768}" presName="sibTrans" presStyleLbl="sibTrans1D1" presStyleIdx="1" presStyleCnt="7"/>
      <dgm:spPr/>
      <dgm:t>
        <a:bodyPr/>
        <a:lstStyle/>
        <a:p>
          <a:endParaRPr lang="en-US"/>
        </a:p>
      </dgm:t>
    </dgm:pt>
    <dgm:pt modelId="{88650C66-940D-449F-858E-F47FDFACE8B2}" type="pres">
      <dgm:prSet presAssocID="{45CF52AD-32FC-4F02-B6C8-328F6B91A768}" presName="connectorText" presStyleLbl="sibTrans1D1" presStyleIdx="1" presStyleCnt="7"/>
      <dgm:spPr/>
      <dgm:t>
        <a:bodyPr/>
        <a:lstStyle/>
        <a:p>
          <a:endParaRPr lang="en-US"/>
        </a:p>
      </dgm:t>
    </dgm:pt>
    <dgm:pt modelId="{35B912A2-9C28-4979-9EBA-DB6C9DF5E5EB}" type="pres">
      <dgm:prSet presAssocID="{B1391D44-EDEE-465D-98A5-B2F5E91A1823}" presName="node" presStyleLbl="node1" presStyleIdx="2" presStyleCnt="8" custScaleX="127863" custScaleY="123003">
        <dgm:presLayoutVars>
          <dgm:bulletEnabled val="1"/>
        </dgm:presLayoutVars>
      </dgm:prSet>
      <dgm:spPr/>
      <dgm:t>
        <a:bodyPr/>
        <a:lstStyle/>
        <a:p>
          <a:endParaRPr lang="en-US"/>
        </a:p>
      </dgm:t>
    </dgm:pt>
    <dgm:pt modelId="{3547ABD8-C5E5-470C-AA6D-4928CA2E0362}" type="pres">
      <dgm:prSet presAssocID="{89C8C244-FC45-4C68-9C89-07A3DE9F5F57}" presName="sibTrans" presStyleLbl="sibTrans1D1" presStyleIdx="2" presStyleCnt="7"/>
      <dgm:spPr/>
      <dgm:t>
        <a:bodyPr/>
        <a:lstStyle/>
        <a:p>
          <a:endParaRPr lang="en-US"/>
        </a:p>
      </dgm:t>
    </dgm:pt>
    <dgm:pt modelId="{D35C551A-15BC-41E5-925A-41D6F6E89C85}" type="pres">
      <dgm:prSet presAssocID="{89C8C244-FC45-4C68-9C89-07A3DE9F5F57}" presName="connectorText" presStyleLbl="sibTrans1D1" presStyleIdx="2" presStyleCnt="7"/>
      <dgm:spPr/>
      <dgm:t>
        <a:bodyPr/>
        <a:lstStyle/>
        <a:p>
          <a:endParaRPr lang="en-US"/>
        </a:p>
      </dgm:t>
    </dgm:pt>
    <dgm:pt modelId="{1EAE00F5-6D0C-47CE-B12F-B99A305886CA}" type="pres">
      <dgm:prSet presAssocID="{3E3FE23A-C6F3-4729-A83D-A0641D1176DE}" presName="node" presStyleLbl="node1" presStyleIdx="3" presStyleCnt="8" custScaleX="116178">
        <dgm:presLayoutVars>
          <dgm:bulletEnabled val="1"/>
        </dgm:presLayoutVars>
      </dgm:prSet>
      <dgm:spPr/>
      <dgm:t>
        <a:bodyPr/>
        <a:lstStyle/>
        <a:p>
          <a:endParaRPr lang="en-US"/>
        </a:p>
      </dgm:t>
    </dgm:pt>
    <dgm:pt modelId="{71BDE1C4-04DA-4201-AB4C-384D1D5BD539}" type="pres">
      <dgm:prSet presAssocID="{4F3E5F2D-7693-4938-AE05-872DFE72BAB7}" presName="sibTrans" presStyleLbl="sibTrans1D1" presStyleIdx="3" presStyleCnt="7"/>
      <dgm:spPr/>
      <dgm:t>
        <a:bodyPr/>
        <a:lstStyle/>
        <a:p>
          <a:endParaRPr lang="en-US"/>
        </a:p>
      </dgm:t>
    </dgm:pt>
    <dgm:pt modelId="{AD6E5844-CBD8-4B8E-8AC7-77F3C075D407}" type="pres">
      <dgm:prSet presAssocID="{4F3E5F2D-7693-4938-AE05-872DFE72BAB7}" presName="connectorText" presStyleLbl="sibTrans1D1" presStyleIdx="3" presStyleCnt="7"/>
      <dgm:spPr/>
      <dgm:t>
        <a:bodyPr/>
        <a:lstStyle/>
        <a:p>
          <a:endParaRPr lang="en-US"/>
        </a:p>
      </dgm:t>
    </dgm:pt>
    <dgm:pt modelId="{C0692F77-7058-4739-A7E8-01EBD95B9B76}" type="pres">
      <dgm:prSet presAssocID="{9FDA01A1-3E81-4663-BDAA-049666BDBBA9}" presName="node" presStyleLbl="node1" presStyleIdx="4" presStyleCnt="8" custScaleX="128357">
        <dgm:presLayoutVars>
          <dgm:bulletEnabled val="1"/>
        </dgm:presLayoutVars>
      </dgm:prSet>
      <dgm:spPr/>
      <dgm:t>
        <a:bodyPr/>
        <a:lstStyle/>
        <a:p>
          <a:endParaRPr lang="en-US"/>
        </a:p>
      </dgm:t>
    </dgm:pt>
    <dgm:pt modelId="{D4B28FA4-9CEC-4FBC-8326-93AEEC95DBEE}" type="pres">
      <dgm:prSet presAssocID="{1167E803-2CCC-46BF-AD94-1CA11387D1CC}" presName="sibTrans" presStyleLbl="sibTrans1D1" presStyleIdx="4" presStyleCnt="7"/>
      <dgm:spPr/>
      <dgm:t>
        <a:bodyPr/>
        <a:lstStyle/>
        <a:p>
          <a:endParaRPr lang="en-US"/>
        </a:p>
      </dgm:t>
    </dgm:pt>
    <dgm:pt modelId="{D19B7723-594A-4202-89EF-3B57EC971AC7}" type="pres">
      <dgm:prSet presAssocID="{1167E803-2CCC-46BF-AD94-1CA11387D1CC}" presName="connectorText" presStyleLbl="sibTrans1D1" presStyleIdx="4" presStyleCnt="7"/>
      <dgm:spPr/>
      <dgm:t>
        <a:bodyPr/>
        <a:lstStyle/>
        <a:p>
          <a:endParaRPr lang="en-US"/>
        </a:p>
      </dgm:t>
    </dgm:pt>
    <dgm:pt modelId="{94722F69-D61A-49C5-8B1B-E5F1ABEB86BD}" type="pres">
      <dgm:prSet presAssocID="{A6CB8887-0ED7-4054-86AA-A4E99BAFDDDB}" presName="node" presStyleLbl="node1" presStyleIdx="5" presStyleCnt="8" custScaleX="133651" custScaleY="152201">
        <dgm:presLayoutVars>
          <dgm:bulletEnabled val="1"/>
        </dgm:presLayoutVars>
      </dgm:prSet>
      <dgm:spPr/>
      <dgm:t>
        <a:bodyPr/>
        <a:lstStyle/>
        <a:p>
          <a:endParaRPr lang="en-US"/>
        </a:p>
      </dgm:t>
    </dgm:pt>
    <dgm:pt modelId="{3ADF9BBD-22C4-4A22-B4AB-7747188AC6CF}" type="pres">
      <dgm:prSet presAssocID="{A9D00F34-4D98-43B9-AF8D-83CC06D27538}" presName="sibTrans" presStyleLbl="sibTrans1D1" presStyleIdx="5" presStyleCnt="7"/>
      <dgm:spPr/>
      <dgm:t>
        <a:bodyPr/>
        <a:lstStyle/>
        <a:p>
          <a:endParaRPr lang="en-US"/>
        </a:p>
      </dgm:t>
    </dgm:pt>
    <dgm:pt modelId="{ABF7D099-841A-450E-94B9-29859AF11A8B}" type="pres">
      <dgm:prSet presAssocID="{A9D00F34-4D98-43B9-AF8D-83CC06D27538}" presName="connectorText" presStyleLbl="sibTrans1D1" presStyleIdx="5" presStyleCnt="7"/>
      <dgm:spPr/>
      <dgm:t>
        <a:bodyPr/>
        <a:lstStyle/>
        <a:p>
          <a:endParaRPr lang="en-US"/>
        </a:p>
      </dgm:t>
    </dgm:pt>
    <dgm:pt modelId="{A27FC229-2FAF-44BE-9E15-415A4460567A}" type="pres">
      <dgm:prSet presAssocID="{77A06296-84D1-49A6-A89F-5D7EE46456F5}" presName="node" presStyleLbl="node1" presStyleIdx="6" presStyleCnt="8" custScaleX="128302" custScaleY="149183">
        <dgm:presLayoutVars>
          <dgm:bulletEnabled val="1"/>
        </dgm:presLayoutVars>
      </dgm:prSet>
      <dgm:spPr/>
      <dgm:t>
        <a:bodyPr/>
        <a:lstStyle/>
        <a:p>
          <a:endParaRPr lang="en-US"/>
        </a:p>
      </dgm:t>
    </dgm:pt>
    <dgm:pt modelId="{18108380-7573-4AA8-8BEA-EAFE7EBD9A48}" type="pres">
      <dgm:prSet presAssocID="{BC6F8E6C-AA76-452B-8BFA-6E4557C9A57A}" presName="sibTrans" presStyleLbl="sibTrans1D1" presStyleIdx="6" presStyleCnt="7"/>
      <dgm:spPr/>
      <dgm:t>
        <a:bodyPr/>
        <a:lstStyle/>
        <a:p>
          <a:endParaRPr lang="en-US"/>
        </a:p>
      </dgm:t>
    </dgm:pt>
    <dgm:pt modelId="{5F26BA0D-DC99-4F73-B05F-F21835F6A8C3}" type="pres">
      <dgm:prSet presAssocID="{BC6F8E6C-AA76-452B-8BFA-6E4557C9A57A}" presName="connectorText" presStyleLbl="sibTrans1D1" presStyleIdx="6" presStyleCnt="7"/>
      <dgm:spPr/>
      <dgm:t>
        <a:bodyPr/>
        <a:lstStyle/>
        <a:p>
          <a:endParaRPr lang="en-US"/>
        </a:p>
      </dgm:t>
    </dgm:pt>
    <dgm:pt modelId="{7296C468-C702-4646-A087-D83683009540}" type="pres">
      <dgm:prSet presAssocID="{90BBC5CF-8BF2-4010-BB8E-46BABD3D8A13}" presName="node" presStyleLbl="node1" presStyleIdx="7" presStyleCnt="8" custScaleX="147408" custScaleY="132680">
        <dgm:presLayoutVars>
          <dgm:bulletEnabled val="1"/>
        </dgm:presLayoutVars>
      </dgm:prSet>
      <dgm:spPr/>
      <dgm:t>
        <a:bodyPr/>
        <a:lstStyle/>
        <a:p>
          <a:endParaRPr lang="en-US"/>
        </a:p>
      </dgm:t>
    </dgm:pt>
  </dgm:ptLst>
  <dgm:cxnLst>
    <dgm:cxn modelId="{A62A769A-7154-4E04-A481-8DB8CC10AC0C}" srcId="{005A6D1E-91FA-4721-96A2-72792AFF5184}" destId="{F09A597C-5272-45AF-9E2D-71023B3626B3}" srcOrd="0" destOrd="0" parTransId="{DC3D88E0-B9C3-4E57-AA4E-45BC0D813A77}" sibTransId="{AD3E6291-0928-4CEF-AC1D-A4E69E7820CA}"/>
    <dgm:cxn modelId="{AFC790AD-000C-47A8-B3C2-827E9B31FE4A}" type="presOf" srcId="{BC6F8E6C-AA76-452B-8BFA-6E4557C9A57A}" destId="{18108380-7573-4AA8-8BEA-EAFE7EBD9A48}" srcOrd="0" destOrd="0" presId="urn:microsoft.com/office/officeart/2016/7/layout/RepeatingBendingProcessNew"/>
    <dgm:cxn modelId="{721C9C60-9950-42F1-B608-4054D3B76794}" srcId="{005A6D1E-91FA-4721-96A2-72792AFF5184}" destId="{B1391D44-EDEE-465D-98A5-B2F5E91A1823}" srcOrd="2" destOrd="0" parTransId="{79953CE3-C30F-48CD-937E-C768E82D184D}" sibTransId="{89C8C244-FC45-4C68-9C89-07A3DE9F5F57}"/>
    <dgm:cxn modelId="{B6B706E1-1D22-4E12-A26C-3D48955F9440}" type="presOf" srcId="{AD3E6291-0928-4CEF-AC1D-A4E69E7820CA}" destId="{C3469CFE-F756-4FC8-8E48-1BAEEB329FBE}" srcOrd="0" destOrd="0" presId="urn:microsoft.com/office/officeart/2016/7/layout/RepeatingBendingProcessNew"/>
    <dgm:cxn modelId="{62DA7625-5252-4BB4-9929-F7F5F3901C25}" type="presOf" srcId="{F09A597C-5272-45AF-9E2D-71023B3626B3}" destId="{2D929900-3EA0-42A7-A931-3DA833106C00}" srcOrd="0" destOrd="0" presId="urn:microsoft.com/office/officeart/2016/7/layout/RepeatingBendingProcessNew"/>
    <dgm:cxn modelId="{1C4795DF-62BF-475B-8030-3F47DEC21E43}" type="presOf" srcId="{9FDA01A1-3E81-4663-BDAA-049666BDBBA9}" destId="{C0692F77-7058-4739-A7E8-01EBD95B9B76}" srcOrd="0" destOrd="0" presId="urn:microsoft.com/office/officeart/2016/7/layout/RepeatingBendingProcessNew"/>
    <dgm:cxn modelId="{28E4A973-A9F1-4687-9BC9-58A9F2643037}" srcId="{005A6D1E-91FA-4721-96A2-72792AFF5184}" destId="{90BBC5CF-8BF2-4010-BB8E-46BABD3D8A13}" srcOrd="7" destOrd="0" parTransId="{79D25ADA-3C50-4682-AE36-CF5FF397AEE5}" sibTransId="{DD8FFEBC-4198-4E60-9D53-D7548275DA85}"/>
    <dgm:cxn modelId="{37DF8143-4B03-4E49-B965-C6B3D868248D}" type="presOf" srcId="{77A06296-84D1-49A6-A89F-5D7EE46456F5}" destId="{A27FC229-2FAF-44BE-9E15-415A4460567A}" srcOrd="0" destOrd="0" presId="urn:microsoft.com/office/officeart/2016/7/layout/RepeatingBendingProcessNew"/>
    <dgm:cxn modelId="{97506AB5-B5B4-40F3-B140-8FDA47FF392C}" type="presOf" srcId="{BC6F8E6C-AA76-452B-8BFA-6E4557C9A57A}" destId="{5F26BA0D-DC99-4F73-B05F-F21835F6A8C3}" srcOrd="1" destOrd="0" presId="urn:microsoft.com/office/officeart/2016/7/layout/RepeatingBendingProcessNew"/>
    <dgm:cxn modelId="{D2E8658C-82A1-4118-8F9D-AF7F28C75EE1}" srcId="{005A6D1E-91FA-4721-96A2-72792AFF5184}" destId="{77A06296-84D1-49A6-A89F-5D7EE46456F5}" srcOrd="6" destOrd="0" parTransId="{6A0A3878-72A0-4E82-8CA1-CAE306ABA5CE}" sibTransId="{BC6F8E6C-AA76-452B-8BFA-6E4557C9A57A}"/>
    <dgm:cxn modelId="{4D97BFFD-8F5D-4554-AEC8-9B59B6102873}" type="presOf" srcId="{3E3FE23A-C6F3-4729-A83D-A0641D1176DE}" destId="{1EAE00F5-6D0C-47CE-B12F-B99A305886CA}" srcOrd="0" destOrd="0" presId="urn:microsoft.com/office/officeart/2016/7/layout/RepeatingBendingProcessNew"/>
    <dgm:cxn modelId="{DFF8CFB4-7CDC-4627-80AD-B9586B953D2A}" srcId="{005A6D1E-91FA-4721-96A2-72792AFF5184}" destId="{CF524F8E-9097-45C7-9DE5-75E496981A5A}" srcOrd="1" destOrd="0" parTransId="{1C0C2864-390C-4DB5-A00E-32B241EF86B9}" sibTransId="{45CF52AD-32FC-4F02-B6C8-328F6B91A768}"/>
    <dgm:cxn modelId="{6D2BCF17-F0A1-4B11-8323-30896687EC77}" type="presOf" srcId="{90BBC5CF-8BF2-4010-BB8E-46BABD3D8A13}" destId="{7296C468-C702-4646-A087-D83683009540}" srcOrd="0" destOrd="0" presId="urn:microsoft.com/office/officeart/2016/7/layout/RepeatingBendingProcessNew"/>
    <dgm:cxn modelId="{0923D41A-8F71-4FA8-A8EE-42A7B6D1C0FD}" type="presOf" srcId="{4F3E5F2D-7693-4938-AE05-872DFE72BAB7}" destId="{71BDE1C4-04DA-4201-AB4C-384D1D5BD539}" srcOrd="0" destOrd="0" presId="urn:microsoft.com/office/officeart/2016/7/layout/RepeatingBendingProcessNew"/>
    <dgm:cxn modelId="{B0C1E11C-DDAF-4CCC-8CA7-786F3C451C9A}" type="presOf" srcId="{1167E803-2CCC-46BF-AD94-1CA11387D1CC}" destId="{D19B7723-594A-4202-89EF-3B57EC971AC7}" srcOrd="1" destOrd="0" presId="urn:microsoft.com/office/officeart/2016/7/layout/RepeatingBendingProcessNew"/>
    <dgm:cxn modelId="{A48F49F0-0FC5-4339-88D3-C7CA1F7D1D4F}" type="presOf" srcId="{4F3E5F2D-7693-4938-AE05-872DFE72BAB7}" destId="{AD6E5844-CBD8-4B8E-8AC7-77F3C075D407}" srcOrd="1" destOrd="0" presId="urn:microsoft.com/office/officeart/2016/7/layout/RepeatingBendingProcessNew"/>
    <dgm:cxn modelId="{8CD02B68-6A52-4548-A99E-A39A4E9C7758}" type="presOf" srcId="{1167E803-2CCC-46BF-AD94-1CA11387D1CC}" destId="{D4B28FA4-9CEC-4FBC-8326-93AEEC95DBEE}" srcOrd="0" destOrd="0" presId="urn:microsoft.com/office/officeart/2016/7/layout/RepeatingBendingProcessNew"/>
    <dgm:cxn modelId="{79CA7259-15DA-4639-8764-5036F900F765}" srcId="{005A6D1E-91FA-4721-96A2-72792AFF5184}" destId="{9FDA01A1-3E81-4663-BDAA-049666BDBBA9}" srcOrd="4" destOrd="0" parTransId="{B578DCCB-234D-4BD8-8147-AE80380B3DCE}" sibTransId="{1167E803-2CCC-46BF-AD94-1CA11387D1CC}"/>
    <dgm:cxn modelId="{A8F44B34-14E6-4887-822D-0134E9295FA1}" type="presOf" srcId="{005A6D1E-91FA-4721-96A2-72792AFF5184}" destId="{4E1BC3A6-38C0-4D11-BFF0-3AF4213EDE9E}" srcOrd="0" destOrd="0" presId="urn:microsoft.com/office/officeart/2016/7/layout/RepeatingBendingProcessNew"/>
    <dgm:cxn modelId="{DA3084C0-6535-4CA6-9076-840E08B37DA9}" type="presOf" srcId="{CF524F8E-9097-45C7-9DE5-75E496981A5A}" destId="{3CBF9515-87DE-4B70-93FE-5E34EEC76FF8}" srcOrd="0" destOrd="0" presId="urn:microsoft.com/office/officeart/2016/7/layout/RepeatingBendingProcessNew"/>
    <dgm:cxn modelId="{07858C74-ECA3-4D57-A697-57D10BA0F7B5}" srcId="{005A6D1E-91FA-4721-96A2-72792AFF5184}" destId="{3E3FE23A-C6F3-4729-A83D-A0641D1176DE}" srcOrd="3" destOrd="0" parTransId="{D2AFFBAF-E497-4A93-A399-315DC3CC55CE}" sibTransId="{4F3E5F2D-7693-4938-AE05-872DFE72BAB7}"/>
    <dgm:cxn modelId="{2D680B8D-9BD4-4B18-925A-981CA178AE94}" type="presOf" srcId="{A9D00F34-4D98-43B9-AF8D-83CC06D27538}" destId="{3ADF9BBD-22C4-4A22-B4AB-7747188AC6CF}" srcOrd="0" destOrd="0" presId="urn:microsoft.com/office/officeart/2016/7/layout/RepeatingBendingProcessNew"/>
    <dgm:cxn modelId="{D5CB701C-E080-42BE-A2DB-E138FBA9FB72}" type="presOf" srcId="{45CF52AD-32FC-4F02-B6C8-328F6B91A768}" destId="{FF25A0D4-54A7-42F7-B20D-77DE7E0F46BC}" srcOrd="0" destOrd="0" presId="urn:microsoft.com/office/officeart/2016/7/layout/RepeatingBendingProcessNew"/>
    <dgm:cxn modelId="{EB1EEFC8-5615-4D45-A6C9-0EE9E65839C5}" type="presOf" srcId="{AD3E6291-0928-4CEF-AC1D-A4E69E7820CA}" destId="{0E173076-F3AE-4F5F-A55B-F2B1F051C9A1}" srcOrd="1" destOrd="0" presId="urn:microsoft.com/office/officeart/2016/7/layout/RepeatingBendingProcessNew"/>
    <dgm:cxn modelId="{D28E5D8A-C3F6-454C-AA8B-F07593DA77DA}" type="presOf" srcId="{45CF52AD-32FC-4F02-B6C8-328F6B91A768}" destId="{88650C66-940D-449F-858E-F47FDFACE8B2}" srcOrd="1" destOrd="0" presId="urn:microsoft.com/office/officeart/2016/7/layout/RepeatingBendingProcessNew"/>
    <dgm:cxn modelId="{74481941-A211-49C5-A8FD-8E314A924854}" type="presOf" srcId="{B1391D44-EDEE-465D-98A5-B2F5E91A1823}" destId="{35B912A2-9C28-4979-9EBA-DB6C9DF5E5EB}" srcOrd="0" destOrd="0" presId="urn:microsoft.com/office/officeart/2016/7/layout/RepeatingBendingProcessNew"/>
    <dgm:cxn modelId="{16F86013-5B7E-4147-808E-987CBF1D6DFD}" type="presOf" srcId="{A9D00F34-4D98-43B9-AF8D-83CC06D27538}" destId="{ABF7D099-841A-450E-94B9-29859AF11A8B}" srcOrd="1" destOrd="0" presId="urn:microsoft.com/office/officeart/2016/7/layout/RepeatingBendingProcessNew"/>
    <dgm:cxn modelId="{3FE0A2CA-269A-44A9-AAB4-DD7A6055A19D}" type="presOf" srcId="{89C8C244-FC45-4C68-9C89-07A3DE9F5F57}" destId="{D35C551A-15BC-41E5-925A-41D6F6E89C85}" srcOrd="1" destOrd="0" presId="urn:microsoft.com/office/officeart/2016/7/layout/RepeatingBendingProcessNew"/>
    <dgm:cxn modelId="{D7AAA8ED-AA5C-4B48-86E4-1CFC360021A3}" type="presOf" srcId="{A6CB8887-0ED7-4054-86AA-A4E99BAFDDDB}" destId="{94722F69-D61A-49C5-8B1B-E5F1ABEB86BD}" srcOrd="0" destOrd="0" presId="urn:microsoft.com/office/officeart/2016/7/layout/RepeatingBendingProcessNew"/>
    <dgm:cxn modelId="{C9D66B84-7154-4E4C-9F56-096460C89AA0}" type="presOf" srcId="{89C8C244-FC45-4C68-9C89-07A3DE9F5F57}" destId="{3547ABD8-C5E5-470C-AA6D-4928CA2E0362}" srcOrd="0" destOrd="0" presId="urn:microsoft.com/office/officeart/2016/7/layout/RepeatingBendingProcessNew"/>
    <dgm:cxn modelId="{2AF51C16-5B1A-4C20-885B-E9B98E8C5241}" srcId="{005A6D1E-91FA-4721-96A2-72792AFF5184}" destId="{A6CB8887-0ED7-4054-86AA-A4E99BAFDDDB}" srcOrd="5" destOrd="0" parTransId="{CAFB3F42-BC0F-46AB-8A8E-0FEB6CD9DA9A}" sibTransId="{A9D00F34-4D98-43B9-AF8D-83CC06D27538}"/>
    <dgm:cxn modelId="{69DEC1CF-6725-43B4-9CC5-A331074FFE8F}" type="presParOf" srcId="{4E1BC3A6-38C0-4D11-BFF0-3AF4213EDE9E}" destId="{2D929900-3EA0-42A7-A931-3DA833106C00}" srcOrd="0" destOrd="0" presId="urn:microsoft.com/office/officeart/2016/7/layout/RepeatingBendingProcessNew"/>
    <dgm:cxn modelId="{B874D0CB-7D2E-4960-B688-6307C1172904}" type="presParOf" srcId="{4E1BC3A6-38C0-4D11-BFF0-3AF4213EDE9E}" destId="{C3469CFE-F756-4FC8-8E48-1BAEEB329FBE}" srcOrd="1" destOrd="0" presId="urn:microsoft.com/office/officeart/2016/7/layout/RepeatingBendingProcessNew"/>
    <dgm:cxn modelId="{63D04D10-492B-4EDF-A3C0-D98AA95CE599}" type="presParOf" srcId="{C3469CFE-F756-4FC8-8E48-1BAEEB329FBE}" destId="{0E173076-F3AE-4F5F-A55B-F2B1F051C9A1}" srcOrd="0" destOrd="0" presId="urn:microsoft.com/office/officeart/2016/7/layout/RepeatingBendingProcessNew"/>
    <dgm:cxn modelId="{1F73A97A-0282-48DB-98EA-B2B4705A1BB3}" type="presParOf" srcId="{4E1BC3A6-38C0-4D11-BFF0-3AF4213EDE9E}" destId="{3CBF9515-87DE-4B70-93FE-5E34EEC76FF8}" srcOrd="2" destOrd="0" presId="urn:microsoft.com/office/officeart/2016/7/layout/RepeatingBendingProcessNew"/>
    <dgm:cxn modelId="{D0889362-E9C6-4887-AEFC-B7CAE8561442}" type="presParOf" srcId="{4E1BC3A6-38C0-4D11-BFF0-3AF4213EDE9E}" destId="{FF25A0D4-54A7-42F7-B20D-77DE7E0F46BC}" srcOrd="3" destOrd="0" presId="urn:microsoft.com/office/officeart/2016/7/layout/RepeatingBendingProcessNew"/>
    <dgm:cxn modelId="{A8408862-874C-4AE4-8650-8D6B0C7844C7}" type="presParOf" srcId="{FF25A0D4-54A7-42F7-B20D-77DE7E0F46BC}" destId="{88650C66-940D-449F-858E-F47FDFACE8B2}" srcOrd="0" destOrd="0" presId="urn:microsoft.com/office/officeart/2016/7/layout/RepeatingBendingProcessNew"/>
    <dgm:cxn modelId="{CF5D8479-9C9D-46CC-9268-C3F901F47BE2}" type="presParOf" srcId="{4E1BC3A6-38C0-4D11-BFF0-3AF4213EDE9E}" destId="{35B912A2-9C28-4979-9EBA-DB6C9DF5E5EB}" srcOrd="4" destOrd="0" presId="urn:microsoft.com/office/officeart/2016/7/layout/RepeatingBendingProcessNew"/>
    <dgm:cxn modelId="{1F854682-2191-4405-923A-6D2B630DDD6B}" type="presParOf" srcId="{4E1BC3A6-38C0-4D11-BFF0-3AF4213EDE9E}" destId="{3547ABD8-C5E5-470C-AA6D-4928CA2E0362}" srcOrd="5" destOrd="0" presId="urn:microsoft.com/office/officeart/2016/7/layout/RepeatingBendingProcessNew"/>
    <dgm:cxn modelId="{CB9825ED-B28D-4DAE-A390-BE1515FA5BEF}" type="presParOf" srcId="{3547ABD8-C5E5-470C-AA6D-4928CA2E0362}" destId="{D35C551A-15BC-41E5-925A-41D6F6E89C85}" srcOrd="0" destOrd="0" presId="urn:microsoft.com/office/officeart/2016/7/layout/RepeatingBendingProcessNew"/>
    <dgm:cxn modelId="{2986AEA3-7174-42E3-8A2E-7506ACDE64D2}" type="presParOf" srcId="{4E1BC3A6-38C0-4D11-BFF0-3AF4213EDE9E}" destId="{1EAE00F5-6D0C-47CE-B12F-B99A305886CA}" srcOrd="6" destOrd="0" presId="urn:microsoft.com/office/officeart/2016/7/layout/RepeatingBendingProcessNew"/>
    <dgm:cxn modelId="{F2EE6097-25AB-4E23-AF65-0B40476C428C}" type="presParOf" srcId="{4E1BC3A6-38C0-4D11-BFF0-3AF4213EDE9E}" destId="{71BDE1C4-04DA-4201-AB4C-384D1D5BD539}" srcOrd="7" destOrd="0" presId="urn:microsoft.com/office/officeart/2016/7/layout/RepeatingBendingProcessNew"/>
    <dgm:cxn modelId="{6062E63D-415B-4FD6-A0B6-8F3769A98AD9}" type="presParOf" srcId="{71BDE1C4-04DA-4201-AB4C-384D1D5BD539}" destId="{AD6E5844-CBD8-4B8E-8AC7-77F3C075D407}" srcOrd="0" destOrd="0" presId="urn:microsoft.com/office/officeart/2016/7/layout/RepeatingBendingProcessNew"/>
    <dgm:cxn modelId="{31D4D5E1-EF7B-4B90-B96C-DCAACFEBB189}" type="presParOf" srcId="{4E1BC3A6-38C0-4D11-BFF0-3AF4213EDE9E}" destId="{C0692F77-7058-4739-A7E8-01EBD95B9B76}" srcOrd="8" destOrd="0" presId="urn:microsoft.com/office/officeart/2016/7/layout/RepeatingBendingProcessNew"/>
    <dgm:cxn modelId="{DD010E1D-49E1-4E07-838F-FEB238C6227C}" type="presParOf" srcId="{4E1BC3A6-38C0-4D11-BFF0-3AF4213EDE9E}" destId="{D4B28FA4-9CEC-4FBC-8326-93AEEC95DBEE}" srcOrd="9" destOrd="0" presId="urn:microsoft.com/office/officeart/2016/7/layout/RepeatingBendingProcessNew"/>
    <dgm:cxn modelId="{0DF27997-D12F-4B69-B9BC-1068F2AC2B33}" type="presParOf" srcId="{D4B28FA4-9CEC-4FBC-8326-93AEEC95DBEE}" destId="{D19B7723-594A-4202-89EF-3B57EC971AC7}" srcOrd="0" destOrd="0" presId="urn:microsoft.com/office/officeart/2016/7/layout/RepeatingBendingProcessNew"/>
    <dgm:cxn modelId="{E1F3CEE8-701D-4A46-8C1E-1641A205F896}" type="presParOf" srcId="{4E1BC3A6-38C0-4D11-BFF0-3AF4213EDE9E}" destId="{94722F69-D61A-49C5-8B1B-E5F1ABEB86BD}" srcOrd="10" destOrd="0" presId="urn:microsoft.com/office/officeart/2016/7/layout/RepeatingBendingProcessNew"/>
    <dgm:cxn modelId="{963AD17C-CF4A-4194-A505-0E913E7875D3}" type="presParOf" srcId="{4E1BC3A6-38C0-4D11-BFF0-3AF4213EDE9E}" destId="{3ADF9BBD-22C4-4A22-B4AB-7747188AC6CF}" srcOrd="11" destOrd="0" presId="urn:microsoft.com/office/officeart/2016/7/layout/RepeatingBendingProcessNew"/>
    <dgm:cxn modelId="{33C0F37E-8B42-4393-B1E2-D841186C0643}" type="presParOf" srcId="{3ADF9BBD-22C4-4A22-B4AB-7747188AC6CF}" destId="{ABF7D099-841A-450E-94B9-29859AF11A8B}" srcOrd="0" destOrd="0" presId="urn:microsoft.com/office/officeart/2016/7/layout/RepeatingBendingProcessNew"/>
    <dgm:cxn modelId="{B5A2E36C-BB6E-448F-B254-448EB241984B}" type="presParOf" srcId="{4E1BC3A6-38C0-4D11-BFF0-3AF4213EDE9E}" destId="{A27FC229-2FAF-44BE-9E15-415A4460567A}" srcOrd="12" destOrd="0" presId="urn:microsoft.com/office/officeart/2016/7/layout/RepeatingBendingProcessNew"/>
    <dgm:cxn modelId="{6C443C1F-06B2-45A1-B53E-545D956A96E8}" type="presParOf" srcId="{4E1BC3A6-38C0-4D11-BFF0-3AF4213EDE9E}" destId="{18108380-7573-4AA8-8BEA-EAFE7EBD9A48}" srcOrd="13" destOrd="0" presId="urn:microsoft.com/office/officeart/2016/7/layout/RepeatingBendingProcessNew"/>
    <dgm:cxn modelId="{94A882EB-406B-4A74-A34C-AA43FB057633}" type="presParOf" srcId="{18108380-7573-4AA8-8BEA-EAFE7EBD9A48}" destId="{5F26BA0D-DC99-4F73-B05F-F21835F6A8C3}" srcOrd="0" destOrd="0" presId="urn:microsoft.com/office/officeart/2016/7/layout/RepeatingBendingProcessNew"/>
    <dgm:cxn modelId="{A38C6FA6-29F6-4E48-8617-4200C5E6D2F9}" type="presParOf" srcId="{4E1BC3A6-38C0-4D11-BFF0-3AF4213EDE9E}" destId="{7296C468-C702-4646-A087-D83683009540}"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69CFE-F756-4FC8-8E48-1BAEEB329FBE}">
      <dsp:nvSpPr>
        <dsp:cNvPr id="0" name=""/>
        <dsp:cNvSpPr/>
      </dsp:nvSpPr>
      <dsp:spPr>
        <a:xfrm>
          <a:off x="1413807" y="991069"/>
          <a:ext cx="293870" cy="91440"/>
        </a:xfrm>
        <a:custGeom>
          <a:avLst/>
          <a:gdLst/>
          <a:ahLst/>
          <a:cxnLst/>
          <a:rect l="0" t="0" r="0" b="0"/>
          <a:pathLst>
            <a:path>
              <a:moveTo>
                <a:pt x="0" y="45720"/>
              </a:moveTo>
              <a:lnTo>
                <a:pt x="29387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52631" y="1035165"/>
        <a:ext cx="16223" cy="3247"/>
      </dsp:txXfrm>
    </dsp:sp>
    <dsp:sp modelId="{2D929900-3EA0-42A7-A931-3DA833106C00}">
      <dsp:nvSpPr>
        <dsp:cNvPr id="0" name=""/>
        <dsp:cNvSpPr/>
      </dsp:nvSpPr>
      <dsp:spPr>
        <a:xfrm>
          <a:off x="4866" y="613567"/>
          <a:ext cx="1410740" cy="84644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Students are deciding to go to university early</a:t>
          </a:r>
          <a:endParaRPr lang="en-US" sz="1200" b="1" kern="1200" dirty="0"/>
        </a:p>
      </dsp:txBody>
      <dsp:txXfrm>
        <a:off x="4866" y="613567"/>
        <a:ext cx="1410740" cy="846444"/>
      </dsp:txXfrm>
    </dsp:sp>
    <dsp:sp modelId="{FF25A0D4-54A7-42F7-B20D-77DE7E0F46BC}">
      <dsp:nvSpPr>
        <dsp:cNvPr id="0" name=""/>
        <dsp:cNvSpPr/>
      </dsp:nvSpPr>
      <dsp:spPr>
        <a:xfrm>
          <a:off x="3725080" y="991069"/>
          <a:ext cx="293870" cy="91440"/>
        </a:xfrm>
        <a:custGeom>
          <a:avLst/>
          <a:gdLst/>
          <a:ahLst/>
          <a:cxnLst/>
          <a:rect l="0" t="0" r="0" b="0"/>
          <a:pathLst>
            <a:path>
              <a:moveTo>
                <a:pt x="0" y="45720"/>
              </a:moveTo>
              <a:lnTo>
                <a:pt x="293870" y="45720"/>
              </a:lnTo>
            </a:path>
          </a:pathLst>
        </a:custGeom>
        <a:noFill/>
        <a:ln w="9525" cap="flat" cmpd="sng" algn="ctr">
          <a:solidFill>
            <a:schemeClr val="accent3">
              <a:hueOff val="1875044"/>
              <a:satOff val="-2813"/>
              <a:lumOff val="-4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63904" y="1035165"/>
        <a:ext cx="16223" cy="3247"/>
      </dsp:txXfrm>
    </dsp:sp>
    <dsp:sp modelId="{3CBF9515-87DE-4B70-93FE-5E34EEC76FF8}">
      <dsp:nvSpPr>
        <dsp:cNvPr id="0" name=""/>
        <dsp:cNvSpPr/>
      </dsp:nvSpPr>
      <dsp:spPr>
        <a:xfrm>
          <a:off x="1740078" y="514355"/>
          <a:ext cx="1986802" cy="1044867"/>
        </a:xfrm>
        <a:prstGeom prst="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Students feel parents play a significant role in influencing choice of university</a:t>
          </a:r>
          <a:endParaRPr lang="en-US" sz="1200" b="1" kern="1200" dirty="0"/>
        </a:p>
      </dsp:txBody>
      <dsp:txXfrm>
        <a:off x="1740078" y="514355"/>
        <a:ext cx="1986802" cy="1044867"/>
      </dsp:txXfrm>
    </dsp:sp>
    <dsp:sp modelId="{3547ABD8-C5E5-470C-AA6D-4928CA2E0362}">
      <dsp:nvSpPr>
        <dsp:cNvPr id="0" name=""/>
        <dsp:cNvSpPr/>
      </dsp:nvSpPr>
      <dsp:spPr>
        <a:xfrm>
          <a:off x="5853366" y="991069"/>
          <a:ext cx="293870" cy="91440"/>
        </a:xfrm>
        <a:custGeom>
          <a:avLst/>
          <a:gdLst/>
          <a:ahLst/>
          <a:cxnLst/>
          <a:rect l="0" t="0" r="0" b="0"/>
          <a:pathLst>
            <a:path>
              <a:moveTo>
                <a:pt x="0" y="45720"/>
              </a:moveTo>
              <a:lnTo>
                <a:pt x="293870" y="45720"/>
              </a:lnTo>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92189" y="1035165"/>
        <a:ext cx="16223" cy="3247"/>
      </dsp:txXfrm>
    </dsp:sp>
    <dsp:sp modelId="{35B912A2-9C28-4979-9EBA-DB6C9DF5E5EB}">
      <dsp:nvSpPr>
        <dsp:cNvPr id="0" name=""/>
        <dsp:cNvSpPr/>
      </dsp:nvSpPr>
      <dsp:spPr>
        <a:xfrm>
          <a:off x="4051351" y="516213"/>
          <a:ext cx="1803815" cy="1041152"/>
        </a:xfrm>
        <a:prstGeom prst="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Parents themselves are likely to encourage their children to go to university</a:t>
          </a:r>
          <a:endParaRPr lang="en-US" sz="1200" b="1" kern="1200" dirty="0"/>
        </a:p>
      </dsp:txBody>
      <dsp:txXfrm>
        <a:off x="4051351" y="516213"/>
        <a:ext cx="1803815" cy="1041152"/>
      </dsp:txXfrm>
    </dsp:sp>
    <dsp:sp modelId="{71BDE1C4-04DA-4201-AB4C-384D1D5BD539}">
      <dsp:nvSpPr>
        <dsp:cNvPr id="0" name=""/>
        <dsp:cNvSpPr/>
      </dsp:nvSpPr>
      <dsp:spPr>
        <a:xfrm>
          <a:off x="910259" y="1458212"/>
          <a:ext cx="6088862" cy="614008"/>
        </a:xfrm>
        <a:custGeom>
          <a:avLst/>
          <a:gdLst/>
          <a:ahLst/>
          <a:cxnLst/>
          <a:rect l="0" t="0" r="0" b="0"/>
          <a:pathLst>
            <a:path>
              <a:moveTo>
                <a:pt x="6088862" y="0"/>
              </a:moveTo>
              <a:lnTo>
                <a:pt x="6088862" y="324104"/>
              </a:lnTo>
              <a:lnTo>
                <a:pt x="0" y="324104"/>
              </a:lnTo>
              <a:lnTo>
                <a:pt x="0" y="614008"/>
              </a:lnTo>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01618" y="1763592"/>
        <a:ext cx="306144" cy="3247"/>
      </dsp:txXfrm>
    </dsp:sp>
    <dsp:sp modelId="{1EAE00F5-6D0C-47CE-B12F-B99A305886CA}">
      <dsp:nvSpPr>
        <dsp:cNvPr id="0" name=""/>
        <dsp:cNvSpPr/>
      </dsp:nvSpPr>
      <dsp:spPr>
        <a:xfrm>
          <a:off x="6179636" y="613567"/>
          <a:ext cx="1638970" cy="846444"/>
        </a:xfrm>
        <a:prstGeom prst="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They do this as they feel it is best for long term career prospects</a:t>
          </a:r>
          <a:endParaRPr lang="en-US" sz="1200" b="1" kern="1200" dirty="0"/>
        </a:p>
      </dsp:txBody>
      <dsp:txXfrm>
        <a:off x="6179636" y="613567"/>
        <a:ext cx="1638970" cy="846444"/>
      </dsp:txXfrm>
    </dsp:sp>
    <dsp:sp modelId="{D4B28FA4-9CEC-4FBC-8326-93AEEC95DBEE}">
      <dsp:nvSpPr>
        <dsp:cNvPr id="0" name=""/>
        <dsp:cNvSpPr/>
      </dsp:nvSpPr>
      <dsp:spPr>
        <a:xfrm>
          <a:off x="1813851" y="2482122"/>
          <a:ext cx="293870" cy="91440"/>
        </a:xfrm>
        <a:custGeom>
          <a:avLst/>
          <a:gdLst/>
          <a:ahLst/>
          <a:cxnLst/>
          <a:rect l="0" t="0" r="0" b="0"/>
          <a:pathLst>
            <a:path>
              <a:moveTo>
                <a:pt x="0" y="45720"/>
              </a:moveTo>
              <a:lnTo>
                <a:pt x="293870" y="45720"/>
              </a:lnTo>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52674" y="2526218"/>
        <a:ext cx="16223" cy="3247"/>
      </dsp:txXfrm>
    </dsp:sp>
    <dsp:sp modelId="{C0692F77-7058-4739-A7E8-01EBD95B9B76}">
      <dsp:nvSpPr>
        <dsp:cNvPr id="0" name=""/>
        <dsp:cNvSpPr/>
      </dsp:nvSpPr>
      <dsp:spPr>
        <a:xfrm>
          <a:off x="4866" y="2104620"/>
          <a:ext cx="1810784" cy="846444"/>
        </a:xfrm>
        <a:prstGeom prst="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Majority of parents will leave the final decision to their children</a:t>
          </a:r>
          <a:endParaRPr lang="en-US" sz="1200" b="1" kern="1200" dirty="0"/>
        </a:p>
      </dsp:txBody>
      <dsp:txXfrm>
        <a:off x="4866" y="2104620"/>
        <a:ext cx="1810784" cy="846444"/>
      </dsp:txXfrm>
    </dsp:sp>
    <dsp:sp modelId="{3ADF9BBD-22C4-4A22-B4AB-7747188AC6CF}">
      <dsp:nvSpPr>
        <dsp:cNvPr id="0" name=""/>
        <dsp:cNvSpPr/>
      </dsp:nvSpPr>
      <dsp:spPr>
        <a:xfrm>
          <a:off x="4023790" y="2482122"/>
          <a:ext cx="293870" cy="91440"/>
        </a:xfrm>
        <a:custGeom>
          <a:avLst/>
          <a:gdLst/>
          <a:ahLst/>
          <a:cxnLst/>
          <a:rect l="0" t="0" r="0" b="0"/>
          <a:pathLst>
            <a:path>
              <a:moveTo>
                <a:pt x="0" y="45720"/>
              </a:moveTo>
              <a:lnTo>
                <a:pt x="293870" y="45720"/>
              </a:lnTo>
            </a:path>
          </a:pathLst>
        </a:custGeom>
        <a:noFill/>
        <a:ln w="9525" cap="flat" cmpd="sng" algn="ctr">
          <a:solidFill>
            <a:schemeClr val="accent3">
              <a:hueOff val="9375220"/>
              <a:satOff val="-14067"/>
              <a:lumOff val="-22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62614" y="2526218"/>
        <a:ext cx="16223" cy="3247"/>
      </dsp:txXfrm>
    </dsp:sp>
    <dsp:sp modelId="{94722F69-D61A-49C5-8B1B-E5F1ABEB86BD}">
      <dsp:nvSpPr>
        <dsp:cNvPr id="0" name=""/>
        <dsp:cNvSpPr/>
      </dsp:nvSpPr>
      <dsp:spPr>
        <a:xfrm>
          <a:off x="2140121" y="1883694"/>
          <a:ext cx="1885469" cy="1288296"/>
        </a:xfrm>
        <a:prstGeom prst="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They do this as they want to make sure the course suits them and they enjoy it. The same is for employers/profession</a:t>
          </a:r>
          <a:endParaRPr lang="en-US" sz="1200" b="1" kern="1200" dirty="0"/>
        </a:p>
      </dsp:txBody>
      <dsp:txXfrm>
        <a:off x="2140121" y="1883694"/>
        <a:ext cx="1885469" cy="1288296"/>
      </dsp:txXfrm>
    </dsp:sp>
    <dsp:sp modelId="{18108380-7573-4AA8-8BEA-EAFE7EBD9A48}">
      <dsp:nvSpPr>
        <dsp:cNvPr id="0" name=""/>
        <dsp:cNvSpPr/>
      </dsp:nvSpPr>
      <dsp:spPr>
        <a:xfrm>
          <a:off x="6158269" y="2482122"/>
          <a:ext cx="293870" cy="91440"/>
        </a:xfrm>
        <a:custGeom>
          <a:avLst/>
          <a:gdLst/>
          <a:ahLst/>
          <a:cxnLst/>
          <a:rect l="0" t="0" r="0" b="0"/>
          <a:pathLst>
            <a:path>
              <a:moveTo>
                <a:pt x="0" y="45720"/>
              </a:moveTo>
              <a:lnTo>
                <a:pt x="293870"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97093" y="2526218"/>
        <a:ext cx="16223" cy="3247"/>
      </dsp:txXfrm>
    </dsp:sp>
    <dsp:sp modelId="{A27FC229-2FAF-44BE-9E15-415A4460567A}">
      <dsp:nvSpPr>
        <dsp:cNvPr id="0" name=""/>
        <dsp:cNvSpPr/>
      </dsp:nvSpPr>
      <dsp:spPr>
        <a:xfrm>
          <a:off x="4350061" y="1896467"/>
          <a:ext cx="1810008" cy="1262751"/>
        </a:xfrm>
        <a:prstGeom prst="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More parents are talking to their children about alternatives to university. Over 20% increase compared to last year. </a:t>
          </a:r>
          <a:endParaRPr lang="en-US" sz="1200" b="1" kern="1200" dirty="0"/>
        </a:p>
      </dsp:txBody>
      <dsp:txXfrm>
        <a:off x="4350061" y="1896467"/>
        <a:ext cx="1810008" cy="1262751"/>
      </dsp:txXfrm>
    </dsp:sp>
    <dsp:sp modelId="{7296C468-C702-4646-A087-D83683009540}">
      <dsp:nvSpPr>
        <dsp:cNvPr id="0" name=""/>
        <dsp:cNvSpPr/>
      </dsp:nvSpPr>
      <dsp:spPr>
        <a:xfrm>
          <a:off x="6484540" y="1966311"/>
          <a:ext cx="2079544" cy="112306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127" tIns="72561" rIns="69127" bIns="72561" numCol="1" spcCol="1270" anchor="ctr" anchorCtr="0">
          <a:noAutofit/>
        </a:bodyPr>
        <a:lstStyle/>
        <a:p>
          <a:pPr lvl="0" algn="ctr" defTabSz="533400">
            <a:lnSpc>
              <a:spcPct val="90000"/>
            </a:lnSpc>
            <a:spcBef>
              <a:spcPct val="0"/>
            </a:spcBef>
            <a:spcAft>
              <a:spcPct val="35000"/>
            </a:spcAft>
          </a:pPr>
          <a:r>
            <a:rPr lang="en-GB" sz="1200" b="1" kern="1200" dirty="0"/>
            <a:t>They rely on information from their children’s school and from searching on Google to have these discussions</a:t>
          </a:r>
          <a:endParaRPr lang="en-US" sz="1200" b="1" kern="1200" dirty="0"/>
        </a:p>
      </dsp:txBody>
      <dsp:txXfrm>
        <a:off x="6484540" y="1966311"/>
        <a:ext cx="2079544" cy="112306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0720A-5522-4318-B32B-CBA136F51E0C}" type="datetimeFigureOut">
              <a:rPr lang="en-GB" smtClean="0"/>
              <a:t>27/02/2019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3C3B8-B591-4ABD-BDFF-CC497D719A38}" type="slidenum">
              <a:rPr lang="en-GB" smtClean="0"/>
              <a:t>‹#›</a:t>
            </a:fld>
            <a:endParaRPr lang="en-GB"/>
          </a:p>
        </p:txBody>
      </p:sp>
    </p:spTree>
    <p:extLst>
      <p:ext uri="{BB962C8B-B14F-4D97-AF65-F5344CB8AC3E}">
        <p14:creationId xmlns:p14="http://schemas.microsoft.com/office/powerpoint/2010/main" val="256261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Schools survey</a:t>
            </a:r>
            <a:r>
              <a:rPr lang="en-GB" baseline="0" dirty="0"/>
              <a:t> looked at careers aspirations of students. Asking them what they would like to do in the future, how they like to receive careers information and who/what influences them most.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Parent survey is initial research into understanding how parents support their children on their university choices and future career options. It provides a snapshot into how rapidly situations and opinions can change as a result of the various educational announcements in 2018 (Brexit, budget cuts, push on apprenticeships, the accuracy of SAT results, changed grading system for GCSEs,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launching large scale research of both surveys in March/April time. </a:t>
            </a:r>
          </a:p>
        </p:txBody>
      </p:sp>
      <p:sp>
        <p:nvSpPr>
          <p:cNvPr id="4" name="Slide Number Placeholder 3"/>
          <p:cNvSpPr>
            <a:spLocks noGrp="1"/>
          </p:cNvSpPr>
          <p:nvPr>
            <p:ph type="sldNum" sz="quarter" idx="5"/>
          </p:nvPr>
        </p:nvSpPr>
        <p:spPr/>
        <p:txBody>
          <a:bodyPr/>
          <a:lstStyle/>
          <a:p>
            <a:fld id="{E223C3B8-B591-4ABD-BDFF-CC497D719A38}" type="slidenum">
              <a:rPr lang="en-GB" smtClean="0"/>
              <a:t>2</a:t>
            </a:fld>
            <a:endParaRPr lang="en-GB"/>
          </a:p>
        </p:txBody>
      </p:sp>
    </p:spTree>
    <p:extLst>
      <p:ext uri="{BB962C8B-B14F-4D97-AF65-F5344CB8AC3E}">
        <p14:creationId xmlns:p14="http://schemas.microsoft.com/office/powerpoint/2010/main" val="326340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23% are concerned about specific employers. However, the employer must suit their child. This implies job satisfaction is still a key influencing factor.</a:t>
            </a:r>
          </a:p>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12</a:t>
            </a:fld>
            <a:endParaRPr lang="en-GB"/>
          </a:p>
        </p:txBody>
      </p:sp>
    </p:spTree>
    <p:extLst>
      <p:ext uri="{BB962C8B-B14F-4D97-AF65-F5344CB8AC3E}">
        <p14:creationId xmlns:p14="http://schemas.microsoft.com/office/powerpoint/2010/main" val="126221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rPr>
              <a:t>60% of parents say that the single most important factor when giving advice about your child’s choice of employer is </a:t>
            </a:r>
            <a:r>
              <a:rPr lang="en-GB" sz="1200" b="0" dirty="0"/>
              <a:t>one they would enjoy working for. In conclusion, w</a:t>
            </a:r>
            <a:r>
              <a:rPr lang="en-GB" dirty="0"/>
              <a:t>hen</a:t>
            </a:r>
            <a:r>
              <a:rPr lang="en-GB" baseline="0" dirty="0"/>
              <a:t> looking at longer term plans, parents influence students to choose an employer that they would enjoy working for. This was deemed as more important than influencing them to go to an employer that offers a high starting salary.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23% for training and development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13% for career prospects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Location and salary are not influencing factors. </a:t>
            </a:r>
          </a:p>
          <a:p>
            <a:endParaRPr lang="en-GB" dirty="0"/>
          </a:p>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13</a:t>
            </a:fld>
            <a:endParaRPr lang="en-GB"/>
          </a:p>
        </p:txBody>
      </p:sp>
    </p:spTree>
    <p:extLst>
      <p:ext uri="{BB962C8B-B14F-4D97-AF65-F5344CB8AC3E}">
        <p14:creationId xmlns:p14="http://schemas.microsoft.com/office/powerpoint/2010/main" val="280743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&amp; feedback from groups</a:t>
            </a:r>
          </a:p>
          <a:p>
            <a:r>
              <a:rPr lang="en-GB" dirty="0"/>
              <a:t>Sharing on each table what they do and how successful</a:t>
            </a:r>
          </a:p>
          <a:p>
            <a:r>
              <a:rPr lang="en-GB" dirty="0"/>
              <a:t>Link back to the research</a:t>
            </a:r>
          </a:p>
          <a:p>
            <a:endParaRPr lang="en-GB" dirty="0"/>
          </a:p>
          <a:p>
            <a:r>
              <a:rPr lang="en-GB" dirty="0"/>
              <a:t>Radical ideas – parents webinars/ parents website section/ understanding the lingo e.g. BSc</a:t>
            </a:r>
          </a:p>
          <a:p>
            <a:r>
              <a:rPr lang="en-GB" dirty="0"/>
              <a:t>Could they learn from Ind schools? Parents portal</a:t>
            </a:r>
          </a:p>
        </p:txBody>
      </p:sp>
      <p:sp>
        <p:nvSpPr>
          <p:cNvPr id="4" name="Slide Number Placeholder 3"/>
          <p:cNvSpPr>
            <a:spLocks noGrp="1"/>
          </p:cNvSpPr>
          <p:nvPr>
            <p:ph type="sldNum" sz="quarter" idx="5"/>
          </p:nvPr>
        </p:nvSpPr>
        <p:spPr/>
        <p:txBody>
          <a:bodyPr/>
          <a:lstStyle/>
          <a:p>
            <a:fld id="{E223C3B8-B591-4ABD-BDFF-CC497D719A38}" type="slidenum">
              <a:rPr lang="en-GB" smtClean="0"/>
              <a:t>14</a:t>
            </a:fld>
            <a:endParaRPr lang="en-GB"/>
          </a:p>
        </p:txBody>
      </p:sp>
    </p:spTree>
    <p:extLst>
      <p:ext uri="{BB962C8B-B14F-4D97-AF65-F5344CB8AC3E}">
        <p14:creationId xmlns:p14="http://schemas.microsoft.com/office/powerpoint/2010/main" val="357021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careers adviser I work backwards – where do I want to be and which course. </a:t>
            </a:r>
          </a:p>
          <a:p>
            <a:r>
              <a:rPr lang="en-GB" dirty="0"/>
              <a:t>Parents don’t know where to look for this info</a:t>
            </a:r>
          </a:p>
          <a:p>
            <a:endParaRPr lang="en-GB" dirty="0"/>
          </a:p>
          <a:p>
            <a:r>
              <a:rPr lang="en-GB" dirty="0"/>
              <a:t>Incorporate career outcomes in marketing the degree – the real life applications. The full journey</a:t>
            </a:r>
          </a:p>
          <a:p>
            <a:r>
              <a:rPr lang="en-GB" dirty="0"/>
              <a:t>Alumni. </a:t>
            </a:r>
            <a:r>
              <a:rPr lang="en-GB" dirty="0" err="1"/>
              <a:t>Qualis</a:t>
            </a:r>
            <a:r>
              <a:rPr lang="en-GB" dirty="0"/>
              <a:t> = career sectors, employers, key skills gained, careers within curriculum</a:t>
            </a:r>
          </a:p>
          <a:p>
            <a:r>
              <a:rPr lang="en-GB" dirty="0"/>
              <a:t>“Home of Firsts” – campaign to show graduates doing things Uni of Limerick – got increase in booking on open days</a:t>
            </a:r>
          </a:p>
        </p:txBody>
      </p:sp>
      <p:sp>
        <p:nvSpPr>
          <p:cNvPr id="4" name="Slide Number Placeholder 3"/>
          <p:cNvSpPr>
            <a:spLocks noGrp="1"/>
          </p:cNvSpPr>
          <p:nvPr>
            <p:ph type="sldNum" sz="quarter" idx="5"/>
          </p:nvPr>
        </p:nvSpPr>
        <p:spPr/>
        <p:txBody>
          <a:bodyPr/>
          <a:lstStyle/>
          <a:p>
            <a:fld id="{E223C3B8-B591-4ABD-BDFF-CC497D719A38}" type="slidenum">
              <a:rPr lang="en-GB" smtClean="0"/>
              <a:t>15</a:t>
            </a:fld>
            <a:endParaRPr lang="en-GB"/>
          </a:p>
        </p:txBody>
      </p:sp>
    </p:spTree>
    <p:extLst>
      <p:ext uri="{BB962C8B-B14F-4D97-AF65-F5344CB8AC3E}">
        <p14:creationId xmlns:p14="http://schemas.microsoft.com/office/powerpoint/2010/main" val="49122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key stakeholders that </a:t>
            </a:r>
            <a:r>
              <a:rPr lang="en-GB" dirty="0" err="1"/>
              <a:t>Unis</a:t>
            </a:r>
            <a:r>
              <a:rPr lang="en-GB" dirty="0"/>
              <a:t> should be sending info to</a:t>
            </a:r>
          </a:p>
          <a:p>
            <a:endParaRPr lang="en-GB" dirty="0"/>
          </a:p>
          <a:p>
            <a:r>
              <a:rPr lang="en-GB" dirty="0"/>
              <a:t>If a parent is going to discuss university options with their child</a:t>
            </a:r>
            <a:r>
              <a:rPr lang="en-GB" baseline="0" dirty="0"/>
              <a:t> then they are likely to rely on information from their children’s school, or use google and other internet sites.</a:t>
            </a:r>
          </a:p>
          <a:p>
            <a:endParaRPr lang="en-GB" baseline="0" dirty="0"/>
          </a:p>
          <a:p>
            <a:r>
              <a:rPr lang="en-GB" baseline="0" dirty="0"/>
              <a:t>For parents - Clarity of message and quality of information and easy of accessibility – how many clicks to find relevant info?</a:t>
            </a:r>
          </a:p>
          <a:p>
            <a:r>
              <a:rPr lang="en-GB" baseline="0" dirty="0"/>
              <a:t>Stakeholders – schools/careers advisers</a:t>
            </a:r>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21</a:t>
            </a:fld>
            <a:endParaRPr lang="en-GB"/>
          </a:p>
        </p:txBody>
      </p:sp>
    </p:spTree>
    <p:extLst>
      <p:ext uri="{BB962C8B-B14F-4D97-AF65-F5344CB8AC3E}">
        <p14:creationId xmlns:p14="http://schemas.microsoft.com/office/powerpoint/2010/main" val="63030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Char char="o"/>
            </a:pPr>
            <a:r>
              <a:rPr lang="en-GB" dirty="0"/>
              <a:t>Students are deciding to go to university early</a:t>
            </a:r>
          </a:p>
          <a:p>
            <a:pPr>
              <a:buFont typeface="Courier New" panose="02070309020205020404" pitchFamily="49" charset="0"/>
              <a:buChar char="o"/>
            </a:pPr>
            <a:endParaRPr lang="en-GB" dirty="0"/>
          </a:p>
          <a:p>
            <a:pPr>
              <a:buFont typeface="Courier New" panose="02070309020205020404" pitchFamily="49" charset="0"/>
              <a:buChar char="o"/>
            </a:pPr>
            <a:r>
              <a:rPr lang="en-GB" dirty="0"/>
              <a:t>Students feel parents play a significant role in influencing choice of university</a:t>
            </a:r>
          </a:p>
          <a:p>
            <a:pPr>
              <a:buFont typeface="Courier New" panose="02070309020205020404" pitchFamily="49" charset="0"/>
              <a:buChar char="o"/>
            </a:pPr>
            <a:endParaRPr lang="en-GB" dirty="0"/>
          </a:p>
          <a:p>
            <a:pPr>
              <a:buFont typeface="Courier New" panose="02070309020205020404" pitchFamily="49" charset="0"/>
              <a:buChar char="o"/>
            </a:pPr>
            <a:r>
              <a:rPr lang="en-GB" dirty="0"/>
              <a:t>Parents themselves are likely to encourage their children to go to university. Education level of parents doesn’t affect their suggestions</a:t>
            </a:r>
          </a:p>
          <a:p>
            <a:pPr>
              <a:buFont typeface="Courier New" panose="02070309020205020404" pitchFamily="49" charset="0"/>
              <a:buChar char="o"/>
            </a:pPr>
            <a:endParaRPr lang="en-GB" dirty="0"/>
          </a:p>
          <a:p>
            <a:pPr>
              <a:buFont typeface="Courier New" panose="02070309020205020404" pitchFamily="49" charset="0"/>
              <a:buChar char="o"/>
            </a:pPr>
            <a:r>
              <a:rPr lang="en-GB" dirty="0"/>
              <a:t>They do this as they feel it is best for long term career prospects. Some parents left comments saying that practically all job descriptions require a bachelors degree of some discipline as a minimum pre-requisite. Others believe university makes people more employable as they are well-balanced and have learned to be independent. </a:t>
            </a:r>
          </a:p>
          <a:p>
            <a:pPr>
              <a:buFont typeface="Courier New" panose="02070309020205020404" pitchFamily="49" charset="0"/>
              <a:buChar char="o"/>
            </a:pPr>
            <a:endParaRPr lang="en-GB" dirty="0"/>
          </a:p>
          <a:p>
            <a:pPr>
              <a:buFont typeface="Courier New" panose="02070309020205020404" pitchFamily="49" charset="0"/>
              <a:buChar char="o"/>
            </a:pPr>
            <a:r>
              <a:rPr lang="en-GB" dirty="0"/>
              <a:t>Majority (80%) of parents will leave the final decision to their children. Few parents will make some suggestions but leave the ultimate decision to them as they want them to enjoy it. </a:t>
            </a:r>
          </a:p>
          <a:p>
            <a:pPr>
              <a:buFont typeface="Courier New" panose="02070309020205020404" pitchFamily="49" charset="0"/>
              <a:buChar char="o"/>
            </a:pPr>
            <a:endParaRPr lang="en-GB" dirty="0"/>
          </a:p>
          <a:p>
            <a:pPr>
              <a:buFont typeface="Courier New" panose="02070309020205020404" pitchFamily="49" charset="0"/>
              <a:buChar char="o"/>
            </a:pPr>
            <a:r>
              <a:rPr lang="en-GB" dirty="0"/>
              <a:t>They do this as they want to make sure the course suits them and they enjoy it. The same is for employers/profession. This is why careers guidance is so important</a:t>
            </a:r>
          </a:p>
          <a:p>
            <a:pPr marL="0" indent="0">
              <a:buNone/>
            </a:pPr>
            <a:endParaRPr lang="en-GB" dirty="0"/>
          </a:p>
          <a:p>
            <a:pPr>
              <a:buFont typeface="Courier New" panose="02070309020205020404" pitchFamily="49" charset="0"/>
              <a:buChar char="o"/>
            </a:pPr>
            <a:r>
              <a:rPr lang="en-GB" dirty="0"/>
              <a:t>Over 70% of parents talk to their children about alternatives to university. Compared to under 50% last year. Apprenticeships and taking a gap year are most popular options discussed. </a:t>
            </a:r>
          </a:p>
          <a:p>
            <a:pPr>
              <a:buFont typeface="Courier New" panose="02070309020205020404" pitchFamily="49" charset="0"/>
              <a:buChar char="o"/>
            </a:pPr>
            <a:endParaRPr lang="en-GB" dirty="0"/>
          </a:p>
          <a:p>
            <a:pPr>
              <a:buFont typeface="Courier New" panose="02070309020205020404" pitchFamily="49" charset="0"/>
              <a:buChar char="o"/>
            </a:pPr>
            <a:r>
              <a:rPr lang="en-GB" dirty="0"/>
              <a:t>They rely on information from their children’s school and from searching on Google to have these discussions. Might be worth noting that parents are not confident in their knowledge or understanding the knowledge available about finance options (bursaries and scholarships (INTERESTING), repayment schemes, means testing for grants, various finance options available), alternative options and clearing v. adjustment. </a:t>
            </a:r>
          </a:p>
          <a:p>
            <a:pPr>
              <a:buFont typeface="Courier New" panose="02070309020205020404" pitchFamily="49" charset="0"/>
              <a:buChar char="o"/>
            </a:pPr>
            <a:endParaRPr lang="en-GB" dirty="0"/>
          </a:p>
          <a:p>
            <a:pPr>
              <a:buFont typeface="Courier New" panose="02070309020205020404" pitchFamily="49" charset="0"/>
              <a:buNone/>
            </a:pPr>
            <a:r>
              <a:rPr lang="en-GB" b="1" dirty="0">
                <a:solidFill>
                  <a:srgbClr val="FF0000"/>
                </a:solidFill>
                <a:highlight>
                  <a:srgbClr val="FFFF00"/>
                </a:highlight>
              </a:rPr>
              <a:t>I think stressing that parents have no knowledge of clearing v. adjustment could be an interesting/surprising fact for universities as they run quite pricey campaigns every year for their clearing courses. </a:t>
            </a:r>
          </a:p>
        </p:txBody>
      </p:sp>
      <p:sp>
        <p:nvSpPr>
          <p:cNvPr id="4" name="Slide Number Placeholder 3"/>
          <p:cNvSpPr>
            <a:spLocks noGrp="1"/>
          </p:cNvSpPr>
          <p:nvPr>
            <p:ph type="sldNum" sz="quarter" idx="5"/>
          </p:nvPr>
        </p:nvSpPr>
        <p:spPr/>
        <p:txBody>
          <a:bodyPr/>
          <a:lstStyle/>
          <a:p>
            <a:fld id="{E223C3B8-B591-4ABD-BDFF-CC497D719A38}" type="slidenum">
              <a:rPr lang="en-GB" smtClean="0"/>
              <a:t>22</a:t>
            </a:fld>
            <a:endParaRPr lang="en-GB"/>
          </a:p>
        </p:txBody>
      </p:sp>
    </p:spTree>
    <p:extLst>
      <p:ext uri="{BB962C8B-B14F-4D97-AF65-F5344CB8AC3E}">
        <p14:creationId xmlns:p14="http://schemas.microsoft.com/office/powerpoint/2010/main" val="92273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Degree Explorer is a 20-minute questionnaire designed to help students choose the right course by matching their interests to UK university courses. </a:t>
            </a:r>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The Degree Explorer and related content helps students to:</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Determine what university degree subjects would most suit them</a:t>
            </a:r>
          </a:p>
          <a:p>
            <a:r>
              <a:rPr lang="en-GB" sz="1200" b="0" i="0" kern="1200" dirty="0">
                <a:solidFill>
                  <a:schemeClr val="tx1"/>
                </a:solidFill>
                <a:effectLst/>
                <a:latin typeface="+mn-lt"/>
                <a:ea typeface="+mn-ea"/>
                <a:cs typeface="+mn-cs"/>
              </a:rPr>
              <a:t>Consider future careers when making degree choices</a:t>
            </a:r>
          </a:p>
          <a:p>
            <a:r>
              <a:rPr lang="en-GB" sz="1200" b="0" i="0" kern="1200" dirty="0">
                <a:solidFill>
                  <a:schemeClr val="tx1"/>
                </a:solidFill>
                <a:effectLst/>
                <a:latin typeface="+mn-lt"/>
                <a:ea typeface="+mn-ea"/>
                <a:cs typeface="+mn-cs"/>
              </a:rPr>
              <a:t>Prepare for the future: post-16 subject choices, writing personal statements and more!</a:t>
            </a:r>
          </a:p>
          <a:p>
            <a:r>
              <a:rPr lang="en-GB" sz="1200" b="1" i="0" kern="1200" dirty="0">
                <a:solidFill>
                  <a:schemeClr val="tx1"/>
                </a:solidFill>
                <a:effectLst/>
                <a:latin typeface="+mn-lt"/>
                <a:ea typeface="+mn-ea"/>
                <a:cs typeface="+mn-cs"/>
              </a:rPr>
              <a:t>20 minute two-stage questionnaire</a:t>
            </a:r>
            <a:r>
              <a:rPr lang="en-GB" dirty="0"/>
              <a:t/>
            </a:r>
            <a:br>
              <a:rPr lang="en-GB" dirty="0"/>
            </a:br>
            <a:r>
              <a:rPr lang="en-GB" sz="1200" b="1" i="0" kern="1200" dirty="0">
                <a:solidFill>
                  <a:schemeClr val="tx1"/>
                </a:solidFill>
                <a:effectLst/>
                <a:latin typeface="+mn-lt"/>
                <a:ea typeface="+mn-ea"/>
                <a:cs typeface="+mn-cs"/>
              </a:rPr>
              <a:t>In stage 1,</a:t>
            </a:r>
            <a:r>
              <a:rPr lang="en-GB" sz="1200" b="0" i="0" kern="1200" dirty="0">
                <a:solidFill>
                  <a:schemeClr val="tx1"/>
                </a:solidFill>
                <a:effectLst/>
                <a:latin typeface="+mn-lt"/>
                <a:ea typeface="+mn-ea"/>
                <a:cs typeface="+mn-cs"/>
              </a:rPr>
              <a:t> students will be asked 95 questions to figure out how interested they are in different subject areas. Students must select between three and five subject areas to take forward to the next stage.</a:t>
            </a:r>
          </a:p>
          <a:p>
            <a:r>
              <a:rPr lang="en-GB" sz="1200" b="1" i="0" kern="1200" dirty="0">
                <a:solidFill>
                  <a:schemeClr val="tx1"/>
                </a:solidFill>
                <a:effectLst/>
                <a:latin typeface="+mn-lt"/>
                <a:ea typeface="+mn-ea"/>
                <a:cs typeface="+mn-cs"/>
              </a:rPr>
              <a:t>In stage 2,</a:t>
            </a:r>
            <a:r>
              <a:rPr lang="en-GB" sz="1200" b="0" i="0" kern="1200" dirty="0">
                <a:solidFill>
                  <a:schemeClr val="tx1"/>
                </a:solidFill>
                <a:effectLst/>
                <a:latin typeface="+mn-lt"/>
                <a:ea typeface="+mn-ea"/>
                <a:cs typeface="+mn-cs"/>
              </a:rPr>
              <a:t> the student will continue the questionnaire focusing on their top five subject areas. The questionnaire will explore these subject areas in more depth.</a:t>
            </a:r>
          </a:p>
          <a:p>
            <a:endParaRPr lang="en-GB" dirty="0"/>
          </a:p>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25</a:t>
            </a:fld>
            <a:endParaRPr lang="en-GB"/>
          </a:p>
        </p:txBody>
      </p:sp>
    </p:spTree>
    <p:extLst>
      <p:ext uri="{BB962C8B-B14F-4D97-AF65-F5344CB8AC3E}">
        <p14:creationId xmlns:p14="http://schemas.microsoft.com/office/powerpoint/2010/main" val="258595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 </a:t>
            </a:r>
          </a:p>
          <a:p>
            <a:r>
              <a:rPr lang="en-GB" dirty="0"/>
              <a:t>Visit stand</a:t>
            </a:r>
          </a:p>
          <a:p>
            <a:r>
              <a:rPr lang="en-GB" dirty="0"/>
              <a:t>Get across our products and services to communicate with patents</a:t>
            </a:r>
          </a:p>
          <a:p>
            <a:pPr marL="0" indent="0">
              <a:buNone/>
            </a:pPr>
            <a:r>
              <a:rPr lang="en-GB" dirty="0"/>
              <a:t>- presence on TCFW website</a:t>
            </a:r>
          </a:p>
          <a:p>
            <a:pPr>
              <a:buFontTx/>
              <a:buChar char="-"/>
            </a:pPr>
            <a:r>
              <a:rPr lang="en-GB" dirty="0"/>
              <a:t>help engage with parents via publications – digital newsletter goes to parents, students, schools/ Parents Guide publication</a:t>
            </a:r>
          </a:p>
          <a:p>
            <a:pPr>
              <a:buFontTx/>
              <a:buChar char="-"/>
            </a:pPr>
            <a:r>
              <a:rPr lang="en-GB" dirty="0"/>
              <a:t>Degree explorer</a:t>
            </a:r>
          </a:p>
          <a:p>
            <a:pPr>
              <a:buFontTx/>
              <a:buChar char="-"/>
            </a:pPr>
            <a:r>
              <a:rPr lang="en-GB" dirty="0"/>
              <a:t>Upskilling staff – professional training</a:t>
            </a:r>
          </a:p>
          <a:p>
            <a:endParaRPr lang="en-GB" dirty="0"/>
          </a:p>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26</a:t>
            </a:fld>
            <a:endParaRPr lang="en-GB"/>
          </a:p>
        </p:txBody>
      </p:sp>
    </p:spTree>
    <p:extLst>
      <p:ext uri="{BB962C8B-B14F-4D97-AF65-F5344CB8AC3E}">
        <p14:creationId xmlns:p14="http://schemas.microsoft.com/office/powerpoint/2010/main" val="149621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27</a:t>
            </a:fld>
            <a:endParaRPr lang="en-GB"/>
          </a:p>
        </p:txBody>
      </p:sp>
    </p:spTree>
    <p:extLst>
      <p:ext uri="{BB962C8B-B14F-4D97-AF65-F5344CB8AC3E}">
        <p14:creationId xmlns:p14="http://schemas.microsoft.com/office/powerpoint/2010/main" val="147588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from parents research....</a:t>
            </a:r>
          </a:p>
          <a:p>
            <a:endParaRPr lang="en-GB" dirty="0"/>
          </a:p>
          <a:p>
            <a:r>
              <a:rPr lang="en-GB" dirty="0"/>
              <a:t>74%</a:t>
            </a:r>
            <a:r>
              <a:rPr lang="en-GB" baseline="0" dirty="0"/>
              <a:t> of parents said they would encourage their children to go to university. 25% said they would let them make up their own mind. 1% said they actively discourage it.</a:t>
            </a:r>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3</a:t>
            </a:fld>
            <a:endParaRPr lang="en-GB"/>
          </a:p>
        </p:txBody>
      </p:sp>
    </p:spTree>
    <p:extLst>
      <p:ext uri="{BB962C8B-B14F-4D97-AF65-F5344CB8AC3E}">
        <p14:creationId xmlns:p14="http://schemas.microsoft.com/office/powerpoint/2010/main" val="358665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parent attended university, they were then more likely to encourage their children to go to university. </a:t>
            </a:r>
            <a:endParaRPr lang="en-GB" dirty="0"/>
          </a:p>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4</a:t>
            </a:fld>
            <a:endParaRPr lang="en-GB"/>
          </a:p>
        </p:txBody>
      </p:sp>
    </p:spTree>
    <p:extLst>
      <p:ext uri="{BB962C8B-B14F-4D97-AF65-F5344CB8AC3E}">
        <p14:creationId xmlns:p14="http://schemas.microsoft.com/office/powerpoint/2010/main" val="123796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A5 sets of cards for each table. Each table to have a set of 9 cards with each option printed on a separate card</a:t>
            </a:r>
          </a:p>
          <a:p>
            <a:r>
              <a:rPr lang="en-GB" dirty="0"/>
              <a:t>We need 6 sets</a:t>
            </a:r>
          </a:p>
        </p:txBody>
      </p:sp>
      <p:sp>
        <p:nvSpPr>
          <p:cNvPr id="4" name="Slide Number Placeholder 3"/>
          <p:cNvSpPr>
            <a:spLocks noGrp="1"/>
          </p:cNvSpPr>
          <p:nvPr>
            <p:ph type="sldNum" sz="quarter" idx="5"/>
          </p:nvPr>
        </p:nvSpPr>
        <p:spPr/>
        <p:txBody>
          <a:bodyPr/>
          <a:lstStyle/>
          <a:p>
            <a:fld id="{E223C3B8-B591-4ABD-BDFF-CC497D719A38}" type="slidenum">
              <a:rPr lang="en-GB" smtClean="0"/>
              <a:t>5</a:t>
            </a:fld>
            <a:endParaRPr lang="en-GB"/>
          </a:p>
        </p:txBody>
      </p:sp>
    </p:spTree>
    <p:extLst>
      <p:ext uri="{BB962C8B-B14F-4D97-AF65-F5344CB8AC3E}">
        <p14:creationId xmlns:p14="http://schemas.microsoft.com/office/powerpoint/2010/main" val="103927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biggest</a:t>
            </a:r>
            <a:r>
              <a:rPr lang="en-GB" baseline="0" dirty="0"/>
              <a:t> reason that parents encouraged their children to go to university was because they felt it would be better for long term career prospects. Job security was also important.</a:t>
            </a:r>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6</a:t>
            </a:fld>
            <a:endParaRPr lang="en-GB"/>
          </a:p>
        </p:txBody>
      </p:sp>
    </p:spTree>
    <p:extLst>
      <p:ext uri="{BB962C8B-B14F-4D97-AF65-F5344CB8AC3E}">
        <p14:creationId xmlns:p14="http://schemas.microsoft.com/office/powerpoint/2010/main" val="27406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7</a:t>
            </a:fld>
            <a:endParaRPr lang="en-GB"/>
          </a:p>
        </p:txBody>
      </p:sp>
    </p:spTree>
    <p:extLst>
      <p:ext uri="{BB962C8B-B14F-4D97-AF65-F5344CB8AC3E}">
        <p14:creationId xmlns:p14="http://schemas.microsoft.com/office/powerpoint/2010/main" val="364450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Straight split 50/50 attended and not attended </a:t>
            </a:r>
            <a:r>
              <a:rPr lang="en-GB" dirty="0" err="1"/>
              <a:t>uni</a:t>
            </a:r>
            <a:r>
              <a:rPr lang="en-GB" dirty="0"/>
              <a:t> </a:t>
            </a:r>
          </a:p>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9</a:t>
            </a:fld>
            <a:endParaRPr lang="en-GB"/>
          </a:p>
        </p:txBody>
      </p:sp>
    </p:spTree>
    <p:extLst>
      <p:ext uri="{BB962C8B-B14F-4D97-AF65-F5344CB8AC3E}">
        <p14:creationId xmlns:p14="http://schemas.microsoft.com/office/powerpoint/2010/main" val="15708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career choices on offer/available to their child from their university degree/alternative path was the largest factor parents used to influence their child's choices </a:t>
            </a:r>
          </a:p>
          <a:p>
            <a:pPr marL="0" indent="0">
              <a:buNone/>
            </a:pPr>
            <a:r>
              <a:rPr lang="en-GB" dirty="0">
                <a:solidFill>
                  <a:srgbClr val="FF0000"/>
                </a:solidFill>
              </a:rPr>
              <a:t>80% +16% choices in graph form slide 4.4</a:t>
            </a:r>
          </a:p>
        </p:txBody>
      </p:sp>
      <p:sp>
        <p:nvSpPr>
          <p:cNvPr id="4" name="Slide Number Placeholder 3"/>
          <p:cNvSpPr>
            <a:spLocks noGrp="1"/>
          </p:cNvSpPr>
          <p:nvPr>
            <p:ph type="sldNum" sz="quarter" idx="5"/>
          </p:nvPr>
        </p:nvSpPr>
        <p:spPr/>
        <p:txBody>
          <a:bodyPr/>
          <a:lstStyle/>
          <a:p>
            <a:fld id="{E223C3B8-B591-4ABD-BDFF-CC497D719A38}" type="slidenum">
              <a:rPr lang="en-GB" smtClean="0"/>
              <a:t>10</a:t>
            </a:fld>
            <a:endParaRPr lang="en-GB"/>
          </a:p>
        </p:txBody>
      </p:sp>
    </p:spTree>
    <p:extLst>
      <p:ext uri="{BB962C8B-B14F-4D97-AF65-F5344CB8AC3E}">
        <p14:creationId xmlns:p14="http://schemas.microsoft.com/office/powerpoint/2010/main" val="178526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overwhelming majority of parents want their children to choose a career that they </a:t>
            </a:r>
            <a:r>
              <a:rPr lang="en-GB" sz="1200" u="sng" kern="1200" dirty="0">
                <a:solidFill>
                  <a:schemeClr val="tx1"/>
                </a:solidFill>
                <a:effectLst/>
                <a:latin typeface="+mn-lt"/>
                <a:ea typeface="+mn-ea"/>
                <a:cs typeface="+mn-cs"/>
              </a:rPr>
              <a:t>enjoy</a:t>
            </a:r>
            <a:r>
              <a:rPr lang="en-GB" sz="1200" kern="1200" dirty="0">
                <a:solidFill>
                  <a:schemeClr val="tx1"/>
                </a:solidFill>
                <a:effectLst/>
                <a:latin typeface="+mn-lt"/>
                <a:ea typeface="+mn-ea"/>
                <a:cs typeface="+mn-cs"/>
              </a:rPr>
              <a:t> and are good at.</a:t>
            </a:r>
            <a:endParaRPr lang="en-GB" dirty="0"/>
          </a:p>
          <a:p>
            <a:endParaRPr lang="en-GB" dirty="0"/>
          </a:p>
        </p:txBody>
      </p:sp>
      <p:sp>
        <p:nvSpPr>
          <p:cNvPr id="4" name="Slide Number Placeholder 3"/>
          <p:cNvSpPr>
            <a:spLocks noGrp="1"/>
          </p:cNvSpPr>
          <p:nvPr>
            <p:ph type="sldNum" sz="quarter" idx="5"/>
          </p:nvPr>
        </p:nvSpPr>
        <p:spPr/>
        <p:txBody>
          <a:bodyPr/>
          <a:lstStyle/>
          <a:p>
            <a:fld id="{E223C3B8-B591-4ABD-BDFF-CC497D719A38}" type="slidenum">
              <a:rPr lang="en-GB" smtClean="0"/>
              <a:t>11</a:t>
            </a:fld>
            <a:endParaRPr lang="en-GB"/>
          </a:p>
        </p:txBody>
      </p:sp>
    </p:spTree>
    <p:extLst>
      <p:ext uri="{BB962C8B-B14F-4D97-AF65-F5344CB8AC3E}">
        <p14:creationId xmlns:p14="http://schemas.microsoft.com/office/powerpoint/2010/main" val="1997668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1779662"/>
            <a:ext cx="7772400" cy="1102519"/>
          </a:xfrm>
        </p:spPr>
        <p:txBody>
          <a:bodyPr/>
          <a:lstStyle>
            <a:lvl1pPr>
              <a:defRPr>
                <a:solidFill>
                  <a:srgbClr val="F27B30"/>
                </a:solidFill>
              </a:defRPr>
            </a:lvl1pPr>
          </a:lstStyle>
          <a:p>
            <a:r>
              <a:rPr lang="en-GB" altLang="en-US" dirty="0"/>
              <a:t>Presentation Title</a:t>
            </a:r>
            <a:endParaRPr lang="en-GB" dirty="0"/>
          </a:p>
        </p:txBody>
      </p:sp>
      <p:sp>
        <p:nvSpPr>
          <p:cNvPr id="3" name="Subtitle 2"/>
          <p:cNvSpPr>
            <a:spLocks noGrp="1"/>
          </p:cNvSpPr>
          <p:nvPr>
            <p:ph type="subTitle" idx="1" hasCustomPrompt="1"/>
          </p:nvPr>
        </p:nvSpPr>
        <p:spPr>
          <a:xfrm>
            <a:off x="683568" y="2931790"/>
            <a:ext cx="6400800" cy="1314450"/>
          </a:xfrm>
        </p:spPr>
        <p:txBody>
          <a:bodyPr/>
          <a:lstStyle>
            <a:lvl1pPr marL="0" indent="0" algn="l">
              <a:buNone/>
              <a:defRPr baseline="0">
                <a:solidFill>
                  <a:srgbClr val="204A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Date</a:t>
            </a:r>
          </a:p>
        </p:txBody>
      </p:sp>
    </p:spTree>
    <p:extLst>
      <p:ext uri="{BB962C8B-B14F-4D97-AF65-F5344CB8AC3E}">
        <p14:creationId xmlns:p14="http://schemas.microsoft.com/office/powerpoint/2010/main" val="7275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B30"/>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539552" y="1167595"/>
            <a:ext cx="8229600" cy="3394472"/>
          </a:xfrm>
        </p:spPr>
        <p:txBody>
          <a:bodyPr>
            <a:normAutofit/>
          </a:bodyPr>
          <a:lstStyle>
            <a:lvl1pPr>
              <a:defRPr sz="2400">
                <a:solidFill>
                  <a:srgbClr val="204A9E"/>
                </a:solidFill>
              </a:defRPr>
            </a:lvl1pPr>
            <a:lvl4pPr marL="1371600" indent="0">
              <a:buNone/>
              <a:defRPr sz="2000"/>
            </a:lvl4pPr>
          </a:lstStyle>
          <a:p>
            <a:pPr lvl="0"/>
            <a:r>
              <a:rPr lang="en-GB" altLang="en-US" sz="1800" dirty="0"/>
              <a:t>Bullet point text </a:t>
            </a:r>
          </a:p>
          <a:p>
            <a:pPr lvl="0"/>
            <a:r>
              <a:rPr lang="en-GB" altLang="en-US" sz="1800" dirty="0"/>
              <a:t>Bullet point text </a:t>
            </a:r>
          </a:p>
          <a:p>
            <a:pPr lvl="0"/>
            <a:r>
              <a:rPr lang="en-GB" altLang="en-US" sz="1800" dirty="0"/>
              <a:t>Bullet point text </a:t>
            </a:r>
            <a:endParaRPr lang="en-US" altLang="en-US" sz="3200" dirty="0"/>
          </a:p>
          <a:p>
            <a:pPr lvl="0"/>
            <a:r>
              <a:rPr lang="en-GB" altLang="en-US" sz="1800" dirty="0"/>
              <a:t>Bullet point text</a:t>
            </a:r>
          </a:p>
          <a:p>
            <a:pPr lvl="0"/>
            <a:r>
              <a:rPr lang="en-GB" altLang="en-US" sz="1800" dirty="0"/>
              <a:t>Bullet point text </a:t>
            </a:r>
            <a:endParaRPr lang="en-GB" dirty="0"/>
          </a:p>
        </p:txBody>
      </p:sp>
      <p:cxnSp>
        <p:nvCxnSpPr>
          <p:cNvPr id="9" name="Straight Connector 8"/>
          <p:cNvCxnSpPr/>
          <p:nvPr userDrawn="1"/>
        </p:nvCxnSpPr>
        <p:spPr>
          <a:xfrm>
            <a:off x="107504" y="897564"/>
            <a:ext cx="3672408"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2616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1" cap="all">
                <a:solidFill>
                  <a:srgbClr val="F27B30"/>
                </a:solidFill>
              </a:defRPr>
            </a:lvl1pPr>
          </a:lstStyle>
          <a:p>
            <a:r>
              <a:rPr lang="en-GB" altLang="en-US" dirty="0"/>
              <a:t>Slide title runs here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204A9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1519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ltLang="en-US" dirty="0"/>
              <a:t>Slide title runs here</a:t>
            </a:r>
            <a:endParaRPr lang="en-GB" dirty="0"/>
          </a:p>
        </p:txBody>
      </p:sp>
      <p:sp>
        <p:nvSpPr>
          <p:cNvPr id="3" name="Content Placeholder 2"/>
          <p:cNvSpPr>
            <a:spLocks noGrp="1"/>
          </p:cNvSpPr>
          <p:nvPr>
            <p:ph sz="half" idx="1"/>
          </p:nvPr>
        </p:nvSpPr>
        <p:spPr>
          <a:xfrm>
            <a:off x="457200" y="1200151"/>
            <a:ext cx="4038600" cy="3394472"/>
          </a:xfrm>
        </p:spPr>
        <p:txBody>
          <a:bodyPr/>
          <a:lstStyle>
            <a:lvl1pPr>
              <a:buClr>
                <a:srgbClr val="F27B30"/>
              </a:buClr>
              <a:defRPr sz="2800">
                <a:solidFill>
                  <a:srgbClr val="204A9E"/>
                </a:solidFill>
              </a:defRPr>
            </a:lvl1pPr>
            <a:lvl2pPr>
              <a:buClr>
                <a:srgbClr val="F27B30"/>
              </a:buClr>
              <a:defRPr sz="2400">
                <a:solidFill>
                  <a:srgbClr val="204A9E"/>
                </a:solidFill>
              </a:defRPr>
            </a:lvl2pPr>
            <a:lvl3pPr>
              <a:buClr>
                <a:srgbClr val="F27B30"/>
              </a:buClr>
              <a:defRPr sz="2000">
                <a:solidFill>
                  <a:srgbClr val="204A9E"/>
                </a:solidFill>
              </a:defRPr>
            </a:lvl3pPr>
            <a:lvl4pPr>
              <a:buClr>
                <a:srgbClr val="F27B30"/>
              </a:buClr>
              <a:defRPr sz="1800">
                <a:solidFill>
                  <a:srgbClr val="204A9E"/>
                </a:solidFill>
              </a:defRPr>
            </a:lvl4pPr>
            <a:lvl5pPr>
              <a:buClr>
                <a:srgbClr val="F27B30"/>
              </a:buClr>
              <a:defRPr sz="1800">
                <a:solidFill>
                  <a:srgbClr val="204A9E"/>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buClr>
                <a:srgbClr val="F27B30"/>
              </a:buClr>
              <a:defRPr sz="2800">
                <a:ln>
                  <a:noFill/>
                </a:ln>
              </a:defRPr>
            </a:lvl1pPr>
            <a:lvl2pPr>
              <a:buClr>
                <a:srgbClr val="F27B30"/>
              </a:buClr>
              <a:defRPr sz="2400">
                <a:ln>
                  <a:noFill/>
                </a:ln>
              </a:defRPr>
            </a:lvl2pPr>
            <a:lvl3pPr>
              <a:buClr>
                <a:srgbClr val="F27B30"/>
              </a:buClr>
              <a:defRPr sz="2000">
                <a:ln>
                  <a:noFill/>
                </a:ln>
              </a:defRPr>
            </a:lvl3pPr>
            <a:lvl4pPr>
              <a:buClr>
                <a:srgbClr val="F27B30"/>
              </a:buClr>
              <a:defRPr sz="1800">
                <a:ln>
                  <a:noFill/>
                </a:ln>
              </a:defRPr>
            </a:lvl4pPr>
            <a:lvl5pPr>
              <a:buClr>
                <a:srgbClr val="F27B30"/>
              </a:buClr>
              <a:defRPr sz="1800">
                <a:ln>
                  <a:noFill/>
                </a:ln>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userDrawn="1"/>
        </p:nvCxnSpPr>
        <p:spPr>
          <a:xfrm>
            <a:off x="107504" y="897564"/>
            <a:ext cx="3672408"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7414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ltLang="en-US" dirty="0"/>
              <a:t>Slide title runs here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107504" y="897564"/>
            <a:ext cx="3672408"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774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ltLang="en-US" dirty="0"/>
              <a:t>Slide title runs here</a:t>
            </a:r>
            <a:endParaRPr lang="en-GB" dirty="0"/>
          </a:p>
        </p:txBody>
      </p:sp>
      <p:cxnSp>
        <p:nvCxnSpPr>
          <p:cNvPr id="6" name="Straight Connector 5"/>
          <p:cNvCxnSpPr/>
          <p:nvPr userDrawn="1"/>
        </p:nvCxnSpPr>
        <p:spPr>
          <a:xfrm>
            <a:off x="107504" y="897564"/>
            <a:ext cx="3672408"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149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39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6380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8038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ltLang="en-US" dirty="0"/>
              <a:t>Slide title runs here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070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400" kern="1200">
          <a:solidFill>
            <a:srgbClr val="F27B30"/>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anose="020B0604020202020204" pitchFamily="34" charset="0"/>
        <a:buChar char="•"/>
        <a:defRPr sz="3200" kern="1200">
          <a:solidFill>
            <a:srgbClr val="204A9E"/>
          </a:solidFill>
          <a:latin typeface="+mn-lt"/>
          <a:ea typeface="+mn-ea"/>
          <a:cs typeface="+mn-cs"/>
        </a:defRPr>
      </a:lvl1pPr>
      <a:lvl2pPr marL="914400" indent="-457200" algn="l" defTabSz="914400" rtl="0" eaLnBrk="1" latinLnBrk="0" hangingPunct="1">
        <a:spcBef>
          <a:spcPct val="20000"/>
        </a:spcBef>
        <a:buClr>
          <a:schemeClr val="accent6"/>
        </a:buClr>
        <a:buFont typeface="Arial" panose="020B0604020202020204" pitchFamily="34" charset="0"/>
        <a:buChar char="•"/>
        <a:defRPr sz="2800" kern="1200">
          <a:solidFill>
            <a:srgbClr val="204A9E"/>
          </a:solidFill>
          <a:latin typeface="+mn-lt"/>
          <a:ea typeface="+mn-ea"/>
          <a:cs typeface="+mn-cs"/>
        </a:defRPr>
      </a:lvl2pPr>
      <a:lvl3pPr marL="1143000" indent="-2286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4pPr>
      <a:lvl5pPr marL="2286000" indent="-4572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604" y="2020491"/>
            <a:ext cx="7128792" cy="1102519"/>
          </a:xfrm>
        </p:spPr>
        <p:txBody>
          <a:bodyPr>
            <a:normAutofit fontScale="90000"/>
          </a:bodyPr>
          <a:lstStyle/>
          <a:p>
            <a:r>
              <a:rPr lang="de-DE" b="1" dirty="0"/>
              <a:t>How to get a degree in parenting</a:t>
            </a:r>
            <a:endParaRPr lang="en-GB" dirty="0"/>
          </a:p>
        </p:txBody>
      </p:sp>
      <p:sp>
        <p:nvSpPr>
          <p:cNvPr id="3" name="Subtitle 2"/>
          <p:cNvSpPr>
            <a:spLocks noGrp="1"/>
          </p:cNvSpPr>
          <p:nvPr>
            <p:ph type="subTitle" idx="1"/>
          </p:nvPr>
        </p:nvSpPr>
        <p:spPr>
          <a:xfrm>
            <a:off x="1601670" y="2787774"/>
            <a:ext cx="5940660" cy="1314450"/>
          </a:xfrm>
        </p:spPr>
        <p:txBody>
          <a:bodyPr/>
          <a:lstStyle/>
          <a:p>
            <a:r>
              <a:rPr lang="de-DE" sz="2800" dirty="0">
                <a:solidFill>
                  <a:srgbClr val="F27B30"/>
                </a:solidFill>
              </a:rPr>
              <a:t>what you don‘t know but need to know</a:t>
            </a:r>
            <a:endParaRPr lang="en-GB" sz="2800" dirty="0">
              <a:solidFill>
                <a:srgbClr val="F27B30"/>
              </a:solidFill>
            </a:endParaRPr>
          </a:p>
          <a:p>
            <a:endParaRPr lang="en-GB" dirty="0"/>
          </a:p>
        </p:txBody>
      </p:sp>
      <p:sp>
        <p:nvSpPr>
          <p:cNvPr id="4" name="Titel 2">
            <a:extLst>
              <a:ext uri="{FF2B5EF4-FFF2-40B4-BE49-F238E27FC236}">
                <a16:creationId xmlns:a16="http://schemas.microsoft.com/office/drawing/2014/main" id="{2D66732D-206F-4062-B6BB-FBBFA7440223}"/>
              </a:ext>
            </a:extLst>
          </p:cNvPr>
          <p:cNvSpPr txBox="1">
            <a:spLocks/>
          </p:cNvSpPr>
          <p:nvPr/>
        </p:nvSpPr>
        <p:spPr>
          <a:xfrm>
            <a:off x="0" y="3937623"/>
            <a:ext cx="3707904"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chemeClr val="tx1">
                    <a:lumMod val="65000"/>
                    <a:lumOff val="35000"/>
                  </a:schemeClr>
                </a:solidFill>
                <a:effectLst/>
                <a:uLnTx/>
                <a:uFillTx/>
                <a:latin typeface="+mj-lt"/>
                <a:ea typeface="+mj-ea"/>
                <a:cs typeface="+mj-cs"/>
              </a:rPr>
              <a:t>Sarah Frend</a:t>
            </a:r>
            <a:endParaRPr kumimoji="0" lang="de-DE" sz="2400" b="1" i="1"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5" name="Titel 2">
            <a:extLst>
              <a:ext uri="{FF2B5EF4-FFF2-40B4-BE49-F238E27FC236}">
                <a16:creationId xmlns:a16="http://schemas.microsoft.com/office/drawing/2014/main" id="{FC96636F-BF48-4823-AD07-2A29FC0F6C6B}"/>
              </a:ext>
            </a:extLst>
          </p:cNvPr>
          <p:cNvSpPr txBox="1">
            <a:spLocks/>
          </p:cNvSpPr>
          <p:nvPr/>
        </p:nvSpPr>
        <p:spPr>
          <a:xfrm>
            <a:off x="4788024" y="3939971"/>
            <a:ext cx="3707904"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chemeClr val="tx1">
                    <a:lumMod val="65000"/>
                    <a:lumOff val="35000"/>
                  </a:schemeClr>
                </a:solidFill>
                <a:effectLst/>
                <a:uLnTx/>
                <a:uFillTx/>
                <a:latin typeface="+mj-lt"/>
                <a:ea typeface="+mj-ea"/>
                <a:cs typeface="+mj-cs"/>
              </a:rPr>
              <a:t>Brendan McGrath</a:t>
            </a:r>
            <a:endParaRPr kumimoji="0" lang="de-DE" sz="2400" b="1" i="1"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Tree>
    <p:extLst>
      <p:ext uri="{BB962C8B-B14F-4D97-AF65-F5344CB8AC3E}">
        <p14:creationId xmlns:p14="http://schemas.microsoft.com/office/powerpoint/2010/main" val="104795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347ADB-EEFF-45EF-91BC-6AB1A6B5E30D}"/>
              </a:ext>
            </a:extLst>
          </p:cNvPr>
          <p:cNvSpPr txBox="1">
            <a:spLocks/>
          </p:cNvSpPr>
          <p:nvPr/>
        </p:nvSpPr>
        <p:spPr>
          <a:xfrm>
            <a:off x="271493" y="1094760"/>
            <a:ext cx="2936306" cy="2839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1pPr>
            <a:lvl2pPr marL="914400" indent="-457200" algn="l" defTabSz="914400" rtl="0" eaLnBrk="1" latinLnBrk="0" hangingPunct="1">
              <a:spcBef>
                <a:spcPct val="20000"/>
              </a:spcBef>
              <a:buClr>
                <a:schemeClr val="accent6"/>
              </a:buClr>
              <a:buFont typeface="Arial" panose="020B0604020202020204" pitchFamily="34" charset="0"/>
              <a:buChar char="•"/>
              <a:defRPr sz="2800" kern="1200">
                <a:solidFill>
                  <a:srgbClr val="204A9E"/>
                </a:solidFill>
                <a:latin typeface="+mn-lt"/>
                <a:ea typeface="+mn-ea"/>
                <a:cs typeface="+mn-cs"/>
              </a:defRPr>
            </a:lvl2pPr>
            <a:lvl3pPr marL="1143000" indent="-2286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3pPr>
            <a:lvl4pPr marL="1371600" indent="0" algn="l" defTabSz="914400" rtl="0" eaLnBrk="1" latinLnBrk="0" hangingPunct="1">
              <a:spcBef>
                <a:spcPct val="20000"/>
              </a:spcBef>
              <a:buClr>
                <a:schemeClr val="accent6"/>
              </a:buClr>
              <a:buFont typeface="Arial" panose="020B0604020202020204" pitchFamily="34" charset="0"/>
              <a:buNone/>
              <a:defRPr sz="2000" kern="1200">
                <a:solidFill>
                  <a:srgbClr val="204A9E"/>
                </a:solidFill>
                <a:latin typeface="+mn-lt"/>
                <a:ea typeface="+mn-ea"/>
                <a:cs typeface="+mn-cs"/>
              </a:defRPr>
            </a:lvl4pPr>
            <a:lvl5pPr marL="2286000" indent="-4572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1">
                    <a:lumMod val="65000"/>
                    <a:lumOff val="35000"/>
                  </a:schemeClr>
                </a:solidFill>
              </a:rPr>
              <a:t>96% </a:t>
            </a:r>
            <a:r>
              <a:rPr lang="en-GB" dirty="0">
                <a:solidFill>
                  <a:schemeClr val="tx1">
                    <a:lumMod val="65000"/>
                    <a:lumOff val="35000"/>
                  </a:schemeClr>
                </a:solidFill>
              </a:rPr>
              <a:t>of parents said that the </a:t>
            </a:r>
            <a:r>
              <a:rPr lang="en-GB" b="1" dirty="0"/>
              <a:t>career choices available </a:t>
            </a:r>
            <a:r>
              <a:rPr lang="en-GB" dirty="0">
                <a:solidFill>
                  <a:schemeClr val="tx1">
                    <a:lumMod val="65000"/>
                    <a:lumOff val="35000"/>
                  </a:schemeClr>
                </a:solidFill>
              </a:rPr>
              <a:t>to their child from their university degree was the biggest factor when discussing university options</a:t>
            </a:r>
          </a:p>
          <a:p>
            <a:endParaRPr lang="en-GB" sz="1500" dirty="0"/>
          </a:p>
        </p:txBody>
      </p:sp>
      <p:sp>
        <p:nvSpPr>
          <p:cNvPr id="5" name="Rectangle 4">
            <a:extLst>
              <a:ext uri="{FF2B5EF4-FFF2-40B4-BE49-F238E27FC236}">
                <a16:creationId xmlns:a16="http://schemas.microsoft.com/office/drawing/2014/main" id="{BC1A2A23-6603-427D-AA0C-546B5B9FE2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9">
            <a:extLst>
              <a:ext uri="{FF2B5EF4-FFF2-40B4-BE49-F238E27FC236}">
                <a16:creationId xmlns:a16="http://schemas.microsoft.com/office/drawing/2014/main" id="{E1DC7308-2705-42D4-B64A-FE3B967AF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363474"/>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hart 6">
            <a:extLst>
              <a:ext uri="{FF2B5EF4-FFF2-40B4-BE49-F238E27FC236}">
                <a16:creationId xmlns:a16="http://schemas.microsoft.com/office/drawing/2014/main" id="{10695A76-EA3C-435D-9A70-6FFE2FE81189}"/>
              </a:ext>
            </a:extLst>
          </p:cNvPr>
          <p:cNvGraphicFramePr/>
          <p:nvPr>
            <p:extLst>
              <p:ext uri="{D42A27DB-BD31-4B8C-83A1-F6EECF244321}">
                <p14:modId xmlns:p14="http://schemas.microsoft.com/office/powerpoint/2010/main" val="2640010765"/>
              </p:ext>
            </p:extLst>
          </p:nvPr>
        </p:nvGraphicFramePr>
        <p:xfrm>
          <a:off x="4206239" y="724196"/>
          <a:ext cx="4211126" cy="358019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44240734-376E-43A3-ADA8-276F3E20701C}"/>
              </a:ext>
            </a:extLst>
          </p:cNvPr>
          <p:cNvSpPr/>
          <p:nvPr/>
        </p:nvSpPr>
        <p:spPr>
          <a:xfrm>
            <a:off x="0" y="0"/>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9617198-AFB5-49A2-B441-76AD1B188625}"/>
              </a:ext>
            </a:extLst>
          </p:cNvPr>
          <p:cNvSpPr/>
          <p:nvPr/>
        </p:nvSpPr>
        <p:spPr>
          <a:xfrm>
            <a:off x="0" y="4220899"/>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827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88550D2-B513-4D8D-A92F-AFEB18698AB7}"/>
              </a:ext>
            </a:extLst>
          </p:cNvPr>
          <p:cNvSpPr txBox="1">
            <a:spLocks/>
          </p:cNvSpPr>
          <p:nvPr/>
        </p:nvSpPr>
        <p:spPr>
          <a:xfrm>
            <a:off x="420835" y="1152218"/>
            <a:ext cx="2629120" cy="2839064"/>
          </a:xfrm>
          <a:prstGeom prst="rect">
            <a:avLst/>
          </a:prstGeom>
        </p:spPr>
        <p:txBody>
          <a:bodyPr>
            <a:normAutofit fontScale="92500" lnSpcReduction="20000"/>
          </a:bodyPr>
          <a:lstStyle>
            <a:lvl1pPr marL="342900" indent="-342900" algn="l" defTabSz="914400" rtl="0" eaLnBrk="1" latinLnBrk="0" hangingPunct="1">
              <a:spcBef>
                <a:spcPct val="20000"/>
              </a:spcBef>
              <a:buClr>
                <a:schemeClr val="accent6"/>
              </a:buClr>
              <a:buFont typeface="Arial" panose="020B0604020202020204" pitchFamily="34" charset="0"/>
              <a:buChar char="•"/>
              <a:defRPr sz="3200" kern="1200">
                <a:solidFill>
                  <a:srgbClr val="204A9E"/>
                </a:solidFill>
                <a:latin typeface="+mn-lt"/>
                <a:ea typeface="+mn-ea"/>
                <a:cs typeface="+mn-cs"/>
              </a:defRPr>
            </a:lvl1pPr>
            <a:lvl2pPr marL="914400" indent="-457200" algn="l" defTabSz="914400" rtl="0" eaLnBrk="1" latinLnBrk="0" hangingPunct="1">
              <a:spcBef>
                <a:spcPct val="20000"/>
              </a:spcBef>
              <a:buClr>
                <a:schemeClr val="accent6"/>
              </a:buClr>
              <a:buFont typeface="Arial" panose="020B0604020202020204" pitchFamily="34" charset="0"/>
              <a:buChar char="•"/>
              <a:defRPr sz="2800" kern="1200">
                <a:solidFill>
                  <a:srgbClr val="204A9E"/>
                </a:solidFill>
                <a:latin typeface="+mn-lt"/>
                <a:ea typeface="+mn-ea"/>
                <a:cs typeface="+mn-cs"/>
              </a:defRPr>
            </a:lvl2pPr>
            <a:lvl3pPr marL="1143000" indent="-2286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4pPr>
            <a:lvl5pPr marL="2286000" indent="-4572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600" b="1" dirty="0">
                <a:solidFill>
                  <a:schemeClr val="tx1">
                    <a:lumMod val="65000"/>
                    <a:lumOff val="35000"/>
                  </a:schemeClr>
                </a:solidFill>
              </a:rPr>
              <a:t>97% </a:t>
            </a:r>
            <a:r>
              <a:rPr lang="en-GB" sz="2600" dirty="0">
                <a:solidFill>
                  <a:schemeClr val="tx1">
                    <a:lumMod val="65000"/>
                    <a:lumOff val="35000"/>
                  </a:schemeClr>
                </a:solidFill>
              </a:rPr>
              <a:t>said the single most important factor when giving advice about your children’s choice of profession is</a:t>
            </a:r>
            <a:r>
              <a:rPr lang="en-GB" sz="2600" dirty="0">
                <a:solidFill>
                  <a:schemeClr val="tx1">
                    <a:lumMod val="50000"/>
                    <a:lumOff val="50000"/>
                  </a:schemeClr>
                </a:solidFill>
              </a:rPr>
              <a:t> </a:t>
            </a:r>
            <a:r>
              <a:rPr lang="en-GB" sz="2600" b="1" dirty="0"/>
              <a:t>choosing a career they enjoy and are good at</a:t>
            </a:r>
          </a:p>
          <a:p>
            <a:endParaRPr lang="en-GB" sz="1500" b="1" dirty="0"/>
          </a:p>
          <a:p>
            <a:endParaRPr lang="en-GB" sz="1500" b="1" dirty="0"/>
          </a:p>
          <a:p>
            <a:endParaRPr lang="en-GB" sz="1500" b="1" dirty="0"/>
          </a:p>
          <a:p>
            <a:pPr marL="0" indent="0">
              <a:buFont typeface="Arial" panose="020B0604020202020204" pitchFamily="34" charset="0"/>
              <a:buNone/>
            </a:pPr>
            <a:endParaRPr lang="en-GB" sz="1500" dirty="0"/>
          </a:p>
          <a:p>
            <a:pPr marL="0" indent="0">
              <a:buFont typeface="Arial" panose="020B0604020202020204" pitchFamily="34" charset="0"/>
              <a:buNone/>
            </a:pPr>
            <a:endParaRPr lang="en-GB" sz="1500" dirty="0"/>
          </a:p>
          <a:p>
            <a:pPr marL="0" indent="0">
              <a:buFont typeface="Arial" panose="020B0604020202020204" pitchFamily="34" charset="0"/>
              <a:buNone/>
            </a:pPr>
            <a:endParaRPr lang="en-GB" sz="1500" dirty="0"/>
          </a:p>
          <a:p>
            <a:pPr lvl="1">
              <a:buFont typeface="Courier New" panose="02070309020205020404" pitchFamily="49" charset="0"/>
              <a:buChar char="o"/>
            </a:pPr>
            <a:endParaRPr lang="en-GB" sz="1500" dirty="0"/>
          </a:p>
        </p:txBody>
      </p:sp>
      <p:sp>
        <p:nvSpPr>
          <p:cNvPr id="3" name="Rectangle 2">
            <a:extLst>
              <a:ext uri="{FF2B5EF4-FFF2-40B4-BE49-F238E27FC236}">
                <a16:creationId xmlns:a16="http://schemas.microsoft.com/office/drawing/2014/main" id="{C07E5461-9ACA-4E3B-8F99-990BF465E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9">
            <a:extLst>
              <a:ext uri="{FF2B5EF4-FFF2-40B4-BE49-F238E27FC236}">
                <a16:creationId xmlns:a16="http://schemas.microsoft.com/office/drawing/2014/main" id="{85B79A7C-C4C6-487F-8619-B72124215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363474"/>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27A394B5-90E5-45EA-B9F7-61AB68F91CDC}"/>
              </a:ext>
            </a:extLst>
          </p:cNvPr>
          <p:cNvGraphicFramePr/>
          <p:nvPr>
            <p:extLst>
              <p:ext uri="{D42A27DB-BD31-4B8C-83A1-F6EECF244321}">
                <p14:modId xmlns:p14="http://schemas.microsoft.com/office/powerpoint/2010/main" val="708410683"/>
              </p:ext>
            </p:extLst>
          </p:nvPr>
        </p:nvGraphicFramePr>
        <p:xfrm>
          <a:off x="4206239" y="724196"/>
          <a:ext cx="4211126" cy="358019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F75CEDD-B435-4724-B145-A721859E3555}"/>
              </a:ext>
            </a:extLst>
          </p:cNvPr>
          <p:cNvSpPr/>
          <p:nvPr/>
        </p:nvSpPr>
        <p:spPr>
          <a:xfrm>
            <a:off x="0" y="0"/>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229EC82-72BB-464A-A83B-312A6FCCEB2A}"/>
              </a:ext>
            </a:extLst>
          </p:cNvPr>
          <p:cNvSpPr/>
          <p:nvPr/>
        </p:nvSpPr>
        <p:spPr>
          <a:xfrm>
            <a:off x="0" y="4220899"/>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2836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EF76496-48C9-4B6A-B982-B56DE73C413F}"/>
              </a:ext>
            </a:extLst>
          </p:cNvPr>
          <p:cNvSpPr txBox="1">
            <a:spLocks/>
          </p:cNvSpPr>
          <p:nvPr/>
        </p:nvSpPr>
        <p:spPr>
          <a:xfrm>
            <a:off x="425086" y="1094760"/>
            <a:ext cx="2629120" cy="2839064"/>
          </a:xfrm>
          <a:prstGeom prst="rect">
            <a:avLst/>
          </a:prstGeom>
        </p:spPr>
        <p:txBody>
          <a:bodyPr>
            <a:normAutofit fontScale="77500" lnSpcReduction="20000"/>
          </a:bodyPr>
          <a:lstStyle>
            <a:lvl1pPr marL="342900" indent="-342900" algn="l" defTabSz="914400" rtl="0" eaLnBrk="1" latinLnBrk="0" hangingPunct="1">
              <a:spcBef>
                <a:spcPct val="20000"/>
              </a:spcBef>
              <a:buClr>
                <a:schemeClr val="accent6"/>
              </a:buClr>
              <a:buFont typeface="Arial" panose="020B0604020202020204" pitchFamily="34" charset="0"/>
              <a:buChar char="•"/>
              <a:defRPr sz="3200" kern="1200">
                <a:solidFill>
                  <a:srgbClr val="204A9E"/>
                </a:solidFill>
                <a:latin typeface="+mn-lt"/>
                <a:ea typeface="+mn-ea"/>
                <a:cs typeface="+mn-cs"/>
              </a:defRPr>
            </a:lvl1pPr>
            <a:lvl2pPr marL="914400" indent="-457200" algn="l" defTabSz="914400" rtl="0" eaLnBrk="1" latinLnBrk="0" hangingPunct="1">
              <a:spcBef>
                <a:spcPct val="20000"/>
              </a:spcBef>
              <a:buClr>
                <a:schemeClr val="accent6"/>
              </a:buClr>
              <a:buFont typeface="Arial" panose="020B0604020202020204" pitchFamily="34" charset="0"/>
              <a:buChar char="•"/>
              <a:defRPr sz="2800" kern="1200">
                <a:solidFill>
                  <a:srgbClr val="204A9E"/>
                </a:solidFill>
                <a:latin typeface="+mn-lt"/>
                <a:ea typeface="+mn-ea"/>
                <a:cs typeface="+mn-cs"/>
              </a:defRPr>
            </a:lvl2pPr>
            <a:lvl3pPr marL="1143000" indent="-2286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4pPr>
            <a:lvl5pPr marL="2286000" indent="-4572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tx1">
                    <a:lumMod val="65000"/>
                    <a:lumOff val="35000"/>
                  </a:schemeClr>
                </a:solidFill>
              </a:rPr>
              <a:t>77% </a:t>
            </a:r>
            <a:r>
              <a:rPr lang="en-GB">
                <a:solidFill>
                  <a:schemeClr val="tx1">
                    <a:lumMod val="65000"/>
                    <a:lumOff val="35000"/>
                  </a:schemeClr>
                </a:solidFill>
              </a:rPr>
              <a:t>of parents would offer some advice about potential employers but would </a:t>
            </a:r>
            <a:r>
              <a:rPr lang="en-GB" b="1"/>
              <a:t>mostly leave the decision to their children</a:t>
            </a:r>
            <a:r>
              <a:rPr lang="en-GB">
                <a:solidFill>
                  <a:schemeClr val="tx1">
                    <a:lumMod val="65000"/>
                    <a:lumOff val="35000"/>
                  </a:schemeClr>
                </a:solidFill>
              </a:rPr>
              <a:t>.</a:t>
            </a:r>
          </a:p>
          <a:p>
            <a:endParaRPr lang="en-GB" sz="1500" dirty="0"/>
          </a:p>
        </p:txBody>
      </p:sp>
      <p:sp>
        <p:nvSpPr>
          <p:cNvPr id="3" name="Rectangle 2">
            <a:extLst>
              <a:ext uri="{FF2B5EF4-FFF2-40B4-BE49-F238E27FC236}">
                <a16:creationId xmlns:a16="http://schemas.microsoft.com/office/drawing/2014/main" id="{4A65EA27-BFDC-4F54-84AF-FA475AB31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9">
            <a:extLst>
              <a:ext uri="{FF2B5EF4-FFF2-40B4-BE49-F238E27FC236}">
                <a16:creationId xmlns:a16="http://schemas.microsoft.com/office/drawing/2014/main" id="{587DC78C-F3B3-46E6-8901-2A9610C201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363474"/>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5EF206E2-01EA-4E12-B296-CA4F81BB7353}"/>
              </a:ext>
            </a:extLst>
          </p:cNvPr>
          <p:cNvGraphicFramePr/>
          <p:nvPr>
            <p:extLst>
              <p:ext uri="{D42A27DB-BD31-4B8C-83A1-F6EECF244321}">
                <p14:modId xmlns:p14="http://schemas.microsoft.com/office/powerpoint/2010/main" val="784811913"/>
              </p:ext>
            </p:extLst>
          </p:nvPr>
        </p:nvGraphicFramePr>
        <p:xfrm>
          <a:off x="4206239" y="724196"/>
          <a:ext cx="4211126" cy="358019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2F29626C-572D-4F21-965C-8F8023508F3B}"/>
              </a:ext>
            </a:extLst>
          </p:cNvPr>
          <p:cNvSpPr/>
          <p:nvPr/>
        </p:nvSpPr>
        <p:spPr>
          <a:xfrm>
            <a:off x="0" y="0"/>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9C99EDB-55BB-409B-B54D-C8977EAEA556}"/>
              </a:ext>
            </a:extLst>
          </p:cNvPr>
          <p:cNvSpPr/>
          <p:nvPr/>
        </p:nvSpPr>
        <p:spPr>
          <a:xfrm>
            <a:off x="0" y="4220899"/>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3235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BA71BE8-872C-4A95-9234-96C297F041F3}"/>
              </a:ext>
            </a:extLst>
          </p:cNvPr>
          <p:cNvSpPr txBox="1">
            <a:spLocks/>
          </p:cNvSpPr>
          <p:nvPr/>
        </p:nvSpPr>
        <p:spPr>
          <a:xfrm>
            <a:off x="413622" y="1084445"/>
            <a:ext cx="2652049" cy="2859693"/>
          </a:xfrm>
          <a:prstGeom prst="rect">
            <a:avLst/>
          </a:prstGeom>
        </p:spPr>
        <p:txBody>
          <a:bodyPr>
            <a:normAutofit fontScale="92500"/>
          </a:bodyPr>
          <a:lstStyle>
            <a:lvl1pPr marL="342900" indent="-342900" algn="l" defTabSz="914400" rtl="0" eaLnBrk="1" latinLnBrk="0" hangingPunct="1">
              <a:spcBef>
                <a:spcPct val="20000"/>
              </a:spcBef>
              <a:buClr>
                <a:schemeClr val="accent6"/>
              </a:buClr>
              <a:buFont typeface="Arial" panose="020B0604020202020204" pitchFamily="34" charset="0"/>
              <a:buChar char="•"/>
              <a:defRPr sz="3200" kern="1200">
                <a:solidFill>
                  <a:srgbClr val="204A9E"/>
                </a:solidFill>
                <a:latin typeface="+mn-lt"/>
                <a:ea typeface="+mn-ea"/>
                <a:cs typeface="+mn-cs"/>
              </a:defRPr>
            </a:lvl1pPr>
            <a:lvl2pPr marL="914400" indent="-457200" algn="l" defTabSz="914400" rtl="0" eaLnBrk="1" latinLnBrk="0" hangingPunct="1">
              <a:spcBef>
                <a:spcPct val="20000"/>
              </a:spcBef>
              <a:buClr>
                <a:schemeClr val="accent6"/>
              </a:buClr>
              <a:buFont typeface="Arial" panose="020B0604020202020204" pitchFamily="34" charset="0"/>
              <a:buChar char="•"/>
              <a:defRPr sz="2800" kern="1200">
                <a:solidFill>
                  <a:srgbClr val="204A9E"/>
                </a:solidFill>
                <a:latin typeface="+mn-lt"/>
                <a:ea typeface="+mn-ea"/>
                <a:cs typeface="+mn-cs"/>
              </a:defRPr>
            </a:lvl2pPr>
            <a:lvl3pPr marL="1143000" indent="-2286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4pPr>
            <a:lvl5pPr marL="2286000" indent="-4572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600" b="1">
                <a:solidFill>
                  <a:schemeClr val="tx1">
                    <a:lumMod val="65000"/>
                    <a:lumOff val="35000"/>
                  </a:schemeClr>
                </a:solidFill>
              </a:rPr>
              <a:t>60% </a:t>
            </a:r>
            <a:r>
              <a:rPr lang="en-GB" sz="2600">
                <a:solidFill>
                  <a:schemeClr val="tx1">
                    <a:lumMod val="65000"/>
                    <a:lumOff val="35000"/>
                  </a:schemeClr>
                </a:solidFill>
              </a:rPr>
              <a:t>of parents say that the single most important factor when giving advice about your child’s choice of employer is </a:t>
            </a:r>
            <a:r>
              <a:rPr lang="en-GB" sz="2600" b="1"/>
              <a:t>job satisfaction. </a:t>
            </a:r>
          </a:p>
          <a:p>
            <a:endParaRPr lang="en-GB" sz="1500" dirty="0"/>
          </a:p>
        </p:txBody>
      </p:sp>
      <p:sp>
        <p:nvSpPr>
          <p:cNvPr id="3" name="Rectangle 2">
            <a:extLst>
              <a:ext uri="{FF2B5EF4-FFF2-40B4-BE49-F238E27FC236}">
                <a16:creationId xmlns:a16="http://schemas.microsoft.com/office/drawing/2014/main" id="{70B93501-2687-485B-B936-BE1F3D4659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9">
            <a:extLst>
              <a:ext uri="{FF2B5EF4-FFF2-40B4-BE49-F238E27FC236}">
                <a16:creationId xmlns:a16="http://schemas.microsoft.com/office/drawing/2014/main" id="{627194A3-6B11-44B9-A244-8BE739DDC2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363474"/>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8CCE5A77-71ED-4FCB-A9FD-73E81ECD6AFA}"/>
              </a:ext>
            </a:extLst>
          </p:cNvPr>
          <p:cNvGraphicFramePr/>
          <p:nvPr>
            <p:extLst>
              <p:ext uri="{D42A27DB-BD31-4B8C-83A1-F6EECF244321}">
                <p14:modId xmlns:p14="http://schemas.microsoft.com/office/powerpoint/2010/main" val="1062716973"/>
              </p:ext>
            </p:extLst>
          </p:nvPr>
        </p:nvGraphicFramePr>
        <p:xfrm>
          <a:off x="4206239" y="724196"/>
          <a:ext cx="4211126" cy="358019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37C0293B-A2C1-4ABA-8ED2-93BB92F4F686}"/>
              </a:ext>
            </a:extLst>
          </p:cNvPr>
          <p:cNvSpPr/>
          <p:nvPr/>
        </p:nvSpPr>
        <p:spPr>
          <a:xfrm>
            <a:off x="0" y="0"/>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C72FD66-C9E0-4016-A674-4F141F41E5D6}"/>
              </a:ext>
            </a:extLst>
          </p:cNvPr>
          <p:cNvSpPr/>
          <p:nvPr/>
        </p:nvSpPr>
        <p:spPr>
          <a:xfrm>
            <a:off x="0" y="4220899"/>
            <a:ext cx="3479292" cy="95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6425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30D5E3-FADB-4DDE-B065-CDBA01ED7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1BA2533-3488-4CA4-A459-E3267E15B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177" y="0"/>
            <a:ext cx="6135647" cy="5143500"/>
          </a:xfrm>
          <a:prstGeom prst="rect">
            <a:avLst/>
          </a:prstGeom>
        </p:spPr>
      </p:pic>
      <p:sp>
        <p:nvSpPr>
          <p:cNvPr id="4" name="TextBox 3">
            <a:extLst>
              <a:ext uri="{FF2B5EF4-FFF2-40B4-BE49-F238E27FC236}">
                <a16:creationId xmlns:a16="http://schemas.microsoft.com/office/drawing/2014/main" id="{6E5D5183-F1E4-4C10-A197-1C490F614100}"/>
              </a:ext>
            </a:extLst>
          </p:cNvPr>
          <p:cNvSpPr txBox="1"/>
          <p:nvPr/>
        </p:nvSpPr>
        <p:spPr>
          <a:xfrm>
            <a:off x="904062" y="1171367"/>
            <a:ext cx="7335876" cy="2800767"/>
          </a:xfrm>
          <a:prstGeom prst="rect">
            <a:avLst/>
          </a:prstGeom>
          <a:noFill/>
        </p:spPr>
        <p:txBody>
          <a:bodyPr wrap="square" rtlCol="0">
            <a:spAutoFit/>
          </a:bodyPr>
          <a:lstStyle/>
          <a:p>
            <a:pPr algn="ctr"/>
            <a:r>
              <a:rPr lang="en-GB" sz="4400" b="1" dirty="0">
                <a:solidFill>
                  <a:schemeClr val="bg1"/>
                </a:solidFill>
              </a:rPr>
              <a:t>What does your university do to demonstrate career outcomes, future prospects and likely employers? </a:t>
            </a:r>
          </a:p>
        </p:txBody>
      </p:sp>
    </p:spTree>
    <p:extLst>
      <p:ext uri="{BB962C8B-B14F-4D97-AF65-F5344CB8AC3E}">
        <p14:creationId xmlns:p14="http://schemas.microsoft.com/office/powerpoint/2010/main" val="19227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3C1954-3EB9-41A3-9BC9-795EDC5973D4}"/>
              </a:ext>
            </a:extLst>
          </p:cNvPr>
          <p:cNvSpPr>
            <a:spLocks noGrp="1"/>
          </p:cNvSpPr>
          <p:nvPr>
            <p:ph type="title"/>
          </p:nvPr>
        </p:nvSpPr>
        <p:spPr>
          <a:xfrm>
            <a:off x="457200" y="205979"/>
            <a:ext cx="8229600" cy="857250"/>
          </a:xfrm>
        </p:spPr>
        <p:txBody>
          <a:bodyPr/>
          <a:lstStyle/>
          <a:p>
            <a:r>
              <a:rPr lang="en-GB" dirty="0"/>
              <a:t>Employability</a:t>
            </a:r>
          </a:p>
        </p:txBody>
      </p:sp>
      <p:sp>
        <p:nvSpPr>
          <p:cNvPr id="5" name="Content Placeholder 2">
            <a:extLst>
              <a:ext uri="{FF2B5EF4-FFF2-40B4-BE49-F238E27FC236}">
                <a16:creationId xmlns:a16="http://schemas.microsoft.com/office/drawing/2014/main" id="{01EE9867-317F-45DA-983B-5EDF00E340C0}"/>
              </a:ext>
            </a:extLst>
          </p:cNvPr>
          <p:cNvSpPr>
            <a:spLocks noGrp="1"/>
          </p:cNvSpPr>
          <p:nvPr>
            <p:ph idx="1"/>
          </p:nvPr>
        </p:nvSpPr>
        <p:spPr>
          <a:xfrm>
            <a:off x="917827" y="2599641"/>
            <a:ext cx="1210254" cy="463982"/>
          </a:xfrm>
        </p:spPr>
        <p:txBody>
          <a:bodyPr/>
          <a:lstStyle/>
          <a:p>
            <a:pPr marL="0" indent="0" algn="ctr">
              <a:buNone/>
            </a:pPr>
            <a:r>
              <a:rPr lang="en-GB" b="1" dirty="0"/>
              <a:t>Alumni</a:t>
            </a:r>
          </a:p>
        </p:txBody>
      </p:sp>
      <p:cxnSp>
        <p:nvCxnSpPr>
          <p:cNvPr id="6" name="Straight Arrow Connector 5">
            <a:extLst>
              <a:ext uri="{FF2B5EF4-FFF2-40B4-BE49-F238E27FC236}">
                <a16:creationId xmlns:a16="http://schemas.microsoft.com/office/drawing/2014/main" id="{381F25CB-22ED-4490-930A-3DB68ECF6151}"/>
              </a:ext>
            </a:extLst>
          </p:cNvPr>
          <p:cNvCxnSpPr>
            <a:cxnSpLocks/>
          </p:cNvCxnSpPr>
          <p:nvPr/>
        </p:nvCxnSpPr>
        <p:spPr>
          <a:xfrm>
            <a:off x="457200" y="4011910"/>
            <a:ext cx="8229600" cy="0"/>
          </a:xfrm>
          <a:prstGeom prst="straightConnector1">
            <a:avLst/>
          </a:prstGeom>
          <a:ln w="76200">
            <a:solidFill>
              <a:srgbClr val="F27B30"/>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CCDBCF42-530F-42E3-A0F7-0144CF7ED670}"/>
              </a:ext>
            </a:extLst>
          </p:cNvPr>
          <p:cNvCxnSpPr>
            <a:cxnSpLocks/>
          </p:cNvCxnSpPr>
          <p:nvPr/>
        </p:nvCxnSpPr>
        <p:spPr>
          <a:xfrm>
            <a:off x="1542426" y="3299152"/>
            <a:ext cx="0" cy="576064"/>
          </a:xfrm>
          <a:prstGeom prst="line">
            <a:avLst/>
          </a:prstGeom>
          <a:ln>
            <a:solidFill>
              <a:srgbClr val="204A9E"/>
            </a:solidFill>
          </a:ln>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990021E3-AD20-491B-88CC-DBDA0575B7C0}"/>
              </a:ext>
            </a:extLst>
          </p:cNvPr>
          <p:cNvCxnSpPr>
            <a:cxnSpLocks/>
          </p:cNvCxnSpPr>
          <p:nvPr/>
        </p:nvCxnSpPr>
        <p:spPr>
          <a:xfrm>
            <a:off x="3347864" y="3299152"/>
            <a:ext cx="0" cy="576064"/>
          </a:xfrm>
          <a:prstGeom prst="line">
            <a:avLst/>
          </a:prstGeom>
          <a:ln>
            <a:solidFill>
              <a:srgbClr val="204A9E"/>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EAB8DC87-ECD1-44BB-9284-33BFC3839B16}"/>
              </a:ext>
            </a:extLst>
          </p:cNvPr>
          <p:cNvCxnSpPr>
            <a:cxnSpLocks/>
          </p:cNvCxnSpPr>
          <p:nvPr/>
        </p:nvCxnSpPr>
        <p:spPr>
          <a:xfrm>
            <a:off x="5364088" y="3299152"/>
            <a:ext cx="0" cy="576064"/>
          </a:xfrm>
          <a:prstGeom prst="line">
            <a:avLst/>
          </a:prstGeom>
          <a:ln>
            <a:solidFill>
              <a:srgbClr val="204A9E"/>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537E3650-C5CA-4351-950F-E34442A4FDB7}"/>
              </a:ext>
            </a:extLst>
          </p:cNvPr>
          <p:cNvCxnSpPr>
            <a:cxnSpLocks/>
          </p:cNvCxnSpPr>
          <p:nvPr/>
        </p:nvCxnSpPr>
        <p:spPr>
          <a:xfrm>
            <a:off x="7585502" y="3299152"/>
            <a:ext cx="0" cy="576064"/>
          </a:xfrm>
          <a:prstGeom prst="line">
            <a:avLst/>
          </a:prstGeom>
          <a:ln>
            <a:solidFill>
              <a:srgbClr val="204A9E"/>
            </a:solidFill>
          </a:ln>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a16="http://schemas.microsoft.com/office/drawing/2014/main" id="{3A579610-ADF6-4934-8E4B-724C0149BB4C}"/>
              </a:ext>
            </a:extLst>
          </p:cNvPr>
          <p:cNvSpPr/>
          <p:nvPr/>
        </p:nvSpPr>
        <p:spPr>
          <a:xfrm>
            <a:off x="2764956" y="2217522"/>
            <a:ext cx="1290803" cy="830997"/>
          </a:xfrm>
          <a:prstGeom prst="rect">
            <a:avLst/>
          </a:prstGeom>
        </p:spPr>
        <p:txBody>
          <a:bodyPr wrap="none">
            <a:spAutoFit/>
          </a:bodyPr>
          <a:lstStyle/>
          <a:p>
            <a:pPr algn="ctr"/>
            <a:r>
              <a:rPr lang="en-GB" sz="2400" b="1" dirty="0">
                <a:solidFill>
                  <a:srgbClr val="204A9E"/>
                </a:solidFill>
              </a:rPr>
              <a:t>Current </a:t>
            </a:r>
          </a:p>
          <a:p>
            <a:pPr algn="ctr"/>
            <a:r>
              <a:rPr lang="en-GB" sz="2400" b="1" dirty="0">
                <a:solidFill>
                  <a:srgbClr val="204A9E"/>
                </a:solidFill>
              </a:rPr>
              <a:t>students</a:t>
            </a:r>
          </a:p>
        </p:txBody>
      </p:sp>
      <p:sp>
        <p:nvSpPr>
          <p:cNvPr id="12" name="Rectangle 11">
            <a:extLst>
              <a:ext uri="{FF2B5EF4-FFF2-40B4-BE49-F238E27FC236}">
                <a16:creationId xmlns:a16="http://schemas.microsoft.com/office/drawing/2014/main" id="{40DDF39D-2F72-4EC1-96EB-C12D5E1DE9F6}"/>
              </a:ext>
            </a:extLst>
          </p:cNvPr>
          <p:cNvSpPr/>
          <p:nvPr/>
        </p:nvSpPr>
        <p:spPr>
          <a:xfrm>
            <a:off x="4687556" y="2586854"/>
            <a:ext cx="1353063" cy="461665"/>
          </a:xfrm>
          <a:prstGeom prst="rect">
            <a:avLst/>
          </a:prstGeom>
        </p:spPr>
        <p:txBody>
          <a:bodyPr wrap="none">
            <a:spAutoFit/>
          </a:bodyPr>
          <a:lstStyle/>
          <a:p>
            <a:r>
              <a:rPr lang="en-GB" sz="2400" b="1" dirty="0">
                <a:solidFill>
                  <a:srgbClr val="204A9E"/>
                </a:solidFill>
              </a:rPr>
              <a:t>Websites</a:t>
            </a:r>
          </a:p>
        </p:txBody>
      </p:sp>
      <p:sp>
        <p:nvSpPr>
          <p:cNvPr id="13" name="Rectangle 12">
            <a:extLst>
              <a:ext uri="{FF2B5EF4-FFF2-40B4-BE49-F238E27FC236}">
                <a16:creationId xmlns:a16="http://schemas.microsoft.com/office/drawing/2014/main" id="{429985D6-B1FD-4D41-BF55-A99574F3FFEC}"/>
              </a:ext>
            </a:extLst>
          </p:cNvPr>
          <p:cNvSpPr/>
          <p:nvPr/>
        </p:nvSpPr>
        <p:spPr>
          <a:xfrm>
            <a:off x="6672416" y="2229199"/>
            <a:ext cx="1837683" cy="830997"/>
          </a:xfrm>
          <a:prstGeom prst="rect">
            <a:avLst/>
          </a:prstGeom>
        </p:spPr>
        <p:txBody>
          <a:bodyPr wrap="none">
            <a:spAutoFit/>
          </a:bodyPr>
          <a:lstStyle/>
          <a:p>
            <a:pPr algn="ctr"/>
            <a:r>
              <a:rPr lang="en-GB" sz="2400" b="1" dirty="0">
                <a:solidFill>
                  <a:srgbClr val="204A9E"/>
                </a:solidFill>
              </a:rPr>
              <a:t>Internal </a:t>
            </a:r>
          </a:p>
          <a:p>
            <a:pPr algn="ctr"/>
            <a:r>
              <a:rPr lang="en-GB" sz="2400" b="1" dirty="0">
                <a:solidFill>
                  <a:srgbClr val="204A9E"/>
                </a:solidFill>
              </a:rPr>
              <a:t>departments</a:t>
            </a:r>
          </a:p>
        </p:txBody>
      </p:sp>
      <p:pic>
        <p:nvPicPr>
          <p:cNvPr id="14" name="Picture 13">
            <a:extLst>
              <a:ext uri="{FF2B5EF4-FFF2-40B4-BE49-F238E27FC236}">
                <a16:creationId xmlns:a16="http://schemas.microsoft.com/office/drawing/2014/main" id="{06FB1DA7-48AE-4BE4-B192-62BE54BDC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83" y="3446591"/>
            <a:ext cx="1022608" cy="857250"/>
          </a:xfrm>
          <a:prstGeom prst="rect">
            <a:avLst/>
          </a:prstGeom>
        </p:spPr>
      </p:pic>
    </p:spTree>
    <p:extLst>
      <p:ext uri="{BB962C8B-B14F-4D97-AF65-F5344CB8AC3E}">
        <p14:creationId xmlns:p14="http://schemas.microsoft.com/office/powerpoint/2010/main" val="103721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31F55-D440-4A14-B697-B7418FAA223A}"/>
              </a:ext>
            </a:extLst>
          </p:cNvPr>
          <p:cNvSpPr/>
          <p:nvPr/>
        </p:nvSpPr>
        <p:spPr>
          <a:xfrm>
            <a:off x="0" y="-164554"/>
            <a:ext cx="9144000"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Content Placeholder 3">
            <a:extLst>
              <a:ext uri="{FF2B5EF4-FFF2-40B4-BE49-F238E27FC236}">
                <a16:creationId xmlns:a16="http://schemas.microsoft.com/office/drawing/2014/main" id="{C0DA8D0C-8272-4728-A9E1-BC7984391458}"/>
              </a:ext>
            </a:extLst>
          </p:cNvPr>
          <p:cNvPicPr>
            <a:picLocks noChangeAspect="1"/>
          </p:cNvPicPr>
          <p:nvPr/>
        </p:nvPicPr>
        <p:blipFill rotWithShape="1">
          <a:blip r:embed="rId2"/>
          <a:srcRect l="2828" t="12793" r="3275" b="5142"/>
          <a:stretch/>
        </p:blipFill>
        <p:spPr>
          <a:xfrm>
            <a:off x="1" y="164037"/>
            <a:ext cx="9143999" cy="4815426"/>
          </a:xfrm>
          <a:prstGeom prst="rect">
            <a:avLst/>
          </a:prstGeom>
        </p:spPr>
      </p:pic>
    </p:spTree>
    <p:extLst>
      <p:ext uri="{BB962C8B-B14F-4D97-AF65-F5344CB8AC3E}">
        <p14:creationId xmlns:p14="http://schemas.microsoft.com/office/powerpoint/2010/main" val="314407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44B24F-90B6-461C-890F-955303B083EE}"/>
              </a:ext>
            </a:extLst>
          </p:cNvPr>
          <p:cNvSpPr/>
          <p:nvPr/>
        </p:nvSpPr>
        <p:spPr>
          <a:xfrm>
            <a:off x="0" y="-164554"/>
            <a:ext cx="9144000"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E3437823-42C4-4AE0-B4F3-7E5EB872AB5D}"/>
              </a:ext>
            </a:extLst>
          </p:cNvPr>
          <p:cNvPicPr>
            <a:picLocks noChangeAspect="1"/>
          </p:cNvPicPr>
          <p:nvPr/>
        </p:nvPicPr>
        <p:blipFill rotWithShape="1">
          <a:blip r:embed="rId2"/>
          <a:srcRect l="4951" t="13070" r="777" b="5603"/>
          <a:stretch/>
        </p:blipFill>
        <p:spPr>
          <a:xfrm>
            <a:off x="0" y="354245"/>
            <a:ext cx="9144001" cy="4435011"/>
          </a:xfrm>
          <a:prstGeom prst="rect">
            <a:avLst/>
          </a:prstGeom>
        </p:spPr>
      </p:pic>
    </p:spTree>
    <p:extLst>
      <p:ext uri="{BB962C8B-B14F-4D97-AF65-F5344CB8AC3E}">
        <p14:creationId xmlns:p14="http://schemas.microsoft.com/office/powerpoint/2010/main" val="212083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7348FA-8E5D-4815-B861-FA23EF9FFC3F}"/>
              </a:ext>
            </a:extLst>
          </p:cNvPr>
          <p:cNvSpPr/>
          <p:nvPr/>
        </p:nvSpPr>
        <p:spPr>
          <a:xfrm>
            <a:off x="0" y="-164554"/>
            <a:ext cx="9144000"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Content Placeholder 3">
            <a:extLst>
              <a:ext uri="{FF2B5EF4-FFF2-40B4-BE49-F238E27FC236}">
                <a16:creationId xmlns:a16="http://schemas.microsoft.com/office/drawing/2014/main" id="{2578E0BF-9A2A-415B-9C7F-0E9582DFCD96}"/>
              </a:ext>
            </a:extLst>
          </p:cNvPr>
          <p:cNvPicPr>
            <a:picLocks noChangeAspect="1"/>
          </p:cNvPicPr>
          <p:nvPr/>
        </p:nvPicPr>
        <p:blipFill rotWithShape="1">
          <a:blip r:embed="rId2"/>
          <a:srcRect l="3380" t="12770" r="1477" b="6003"/>
          <a:stretch/>
        </p:blipFill>
        <p:spPr>
          <a:xfrm>
            <a:off x="7422" y="380753"/>
            <a:ext cx="9129156" cy="4381995"/>
          </a:xfrm>
          <a:prstGeom prst="rect">
            <a:avLst/>
          </a:prstGeom>
        </p:spPr>
      </p:pic>
    </p:spTree>
    <p:extLst>
      <p:ext uri="{BB962C8B-B14F-4D97-AF65-F5344CB8AC3E}">
        <p14:creationId xmlns:p14="http://schemas.microsoft.com/office/powerpoint/2010/main" val="94308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7348FA-8E5D-4815-B861-FA23EF9FFC3F}"/>
              </a:ext>
            </a:extLst>
          </p:cNvPr>
          <p:cNvSpPr/>
          <p:nvPr/>
        </p:nvSpPr>
        <p:spPr>
          <a:xfrm>
            <a:off x="0" y="-164554"/>
            <a:ext cx="9144000"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Content Placeholder 3">
            <a:extLst>
              <a:ext uri="{FF2B5EF4-FFF2-40B4-BE49-F238E27FC236}">
                <a16:creationId xmlns:a16="http://schemas.microsoft.com/office/drawing/2014/main" id="{2578E0BF-9A2A-415B-9C7F-0E9582DFCD96}"/>
              </a:ext>
            </a:extLst>
          </p:cNvPr>
          <p:cNvPicPr>
            <a:picLocks noChangeAspect="1"/>
          </p:cNvPicPr>
          <p:nvPr/>
        </p:nvPicPr>
        <p:blipFill rotWithShape="1">
          <a:blip r:embed="rId2"/>
          <a:srcRect l="3380" t="12770" r="1477" b="6003"/>
          <a:stretch/>
        </p:blipFill>
        <p:spPr>
          <a:xfrm>
            <a:off x="7422" y="380753"/>
            <a:ext cx="9129156" cy="4381995"/>
          </a:xfrm>
          <a:prstGeom prst="rect">
            <a:avLst/>
          </a:prstGeom>
        </p:spPr>
      </p:pic>
      <p:sp>
        <p:nvSpPr>
          <p:cNvPr id="4" name="Rectangle 3">
            <a:extLst>
              <a:ext uri="{FF2B5EF4-FFF2-40B4-BE49-F238E27FC236}">
                <a16:creationId xmlns:a16="http://schemas.microsoft.com/office/drawing/2014/main" id="{B2B55A8A-67B4-44D9-8DCE-98FACAB726AD}"/>
              </a:ext>
            </a:extLst>
          </p:cNvPr>
          <p:cNvSpPr/>
          <p:nvPr/>
        </p:nvSpPr>
        <p:spPr>
          <a:xfrm>
            <a:off x="0" y="-257100"/>
            <a:ext cx="9505056" cy="5400600"/>
          </a:xfrm>
          <a:prstGeom prst="rect">
            <a:avLst/>
          </a:prstGeom>
          <a:solidFill>
            <a:srgbClr val="525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25659"/>
              </a:solidFill>
            </a:endParaRPr>
          </a:p>
        </p:txBody>
      </p:sp>
      <p:pic>
        <p:nvPicPr>
          <p:cNvPr id="5" name="Content Placeholder 6">
            <a:extLst>
              <a:ext uri="{FF2B5EF4-FFF2-40B4-BE49-F238E27FC236}">
                <a16:creationId xmlns:a16="http://schemas.microsoft.com/office/drawing/2014/main" id="{02F2185E-00C2-45CC-B7F8-F20A133CB4C1}"/>
              </a:ext>
            </a:extLst>
          </p:cNvPr>
          <p:cNvPicPr>
            <a:picLocks noChangeAspect="1"/>
          </p:cNvPicPr>
          <p:nvPr/>
        </p:nvPicPr>
        <p:blipFill rotWithShape="1">
          <a:blip r:embed="rId3"/>
          <a:srcRect l="2850" t="13468" r="2189" b="6621"/>
          <a:stretch/>
        </p:blipFill>
        <p:spPr>
          <a:xfrm>
            <a:off x="-953107" y="-93340"/>
            <a:ext cx="11050215" cy="5228059"/>
          </a:xfrm>
          <a:prstGeom prst="rect">
            <a:avLst/>
          </a:prstGeom>
          <a:ln>
            <a:solidFill>
              <a:srgbClr val="525659"/>
            </a:solidFill>
          </a:ln>
        </p:spPr>
      </p:pic>
    </p:spTree>
    <p:extLst>
      <p:ext uri="{BB962C8B-B14F-4D97-AF65-F5344CB8AC3E}">
        <p14:creationId xmlns:p14="http://schemas.microsoft.com/office/powerpoint/2010/main" val="63408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286D64-F8A9-40B8-9E39-8DD2AE45F9A6}"/>
              </a:ext>
            </a:extLst>
          </p:cNvPr>
          <p:cNvSpPr>
            <a:spLocks noGrp="1"/>
          </p:cNvSpPr>
          <p:nvPr>
            <p:ph type="title"/>
          </p:nvPr>
        </p:nvSpPr>
        <p:spPr>
          <a:xfrm>
            <a:off x="457200" y="205979"/>
            <a:ext cx="8229600" cy="857250"/>
          </a:xfrm>
        </p:spPr>
        <p:txBody>
          <a:bodyPr/>
          <a:lstStyle/>
          <a:p>
            <a:r>
              <a:rPr lang="en-GB" dirty="0"/>
              <a:t>Our research sample</a:t>
            </a:r>
          </a:p>
        </p:txBody>
      </p:sp>
      <p:sp>
        <p:nvSpPr>
          <p:cNvPr id="8" name="Content Placeholder 2">
            <a:extLst>
              <a:ext uri="{FF2B5EF4-FFF2-40B4-BE49-F238E27FC236}">
                <a16:creationId xmlns:a16="http://schemas.microsoft.com/office/drawing/2014/main" id="{14881B5F-979E-47EF-8703-7AC333D5F7F8}"/>
              </a:ext>
            </a:extLst>
          </p:cNvPr>
          <p:cNvSpPr>
            <a:spLocks noGrp="1"/>
          </p:cNvSpPr>
          <p:nvPr>
            <p:ph sz="half" idx="1"/>
          </p:nvPr>
        </p:nvSpPr>
        <p:spPr>
          <a:xfrm>
            <a:off x="457200" y="1200151"/>
            <a:ext cx="4038600" cy="3394472"/>
          </a:xfrm>
        </p:spPr>
        <p:txBody>
          <a:bodyPr/>
          <a:lstStyle/>
          <a:p>
            <a:pPr marL="0" indent="0" algn="ctr">
              <a:buNone/>
            </a:pPr>
            <a:r>
              <a:rPr lang="de-DE" b="1" dirty="0"/>
              <a:t>School Students</a:t>
            </a:r>
          </a:p>
          <a:p>
            <a:r>
              <a:rPr lang="de-DE" sz="2400" dirty="0">
                <a:solidFill>
                  <a:schemeClr val="tx1">
                    <a:lumMod val="65000"/>
                    <a:lumOff val="35000"/>
                  </a:schemeClr>
                </a:solidFill>
              </a:rPr>
              <a:t>Online survey</a:t>
            </a:r>
            <a:endParaRPr lang="de-DE" sz="2400" i="1" dirty="0">
              <a:solidFill>
                <a:schemeClr val="tx1">
                  <a:lumMod val="65000"/>
                  <a:lumOff val="35000"/>
                </a:schemeClr>
              </a:solidFill>
            </a:endParaRPr>
          </a:p>
          <a:p>
            <a:r>
              <a:rPr lang="de-DE" sz="2400" dirty="0">
                <a:solidFill>
                  <a:schemeClr val="tx1">
                    <a:lumMod val="65000"/>
                    <a:lumOff val="35000"/>
                  </a:schemeClr>
                </a:solidFill>
              </a:rPr>
              <a:t>Collected between Jan and Mar 2017</a:t>
            </a:r>
            <a:endParaRPr lang="de-DE" sz="2400" i="1" dirty="0">
              <a:solidFill>
                <a:schemeClr val="tx1">
                  <a:lumMod val="65000"/>
                  <a:lumOff val="35000"/>
                </a:schemeClr>
              </a:solidFill>
            </a:endParaRPr>
          </a:p>
          <a:p>
            <a:r>
              <a:rPr lang="de-DE" sz="2400" dirty="0">
                <a:solidFill>
                  <a:schemeClr val="tx1">
                    <a:lumMod val="65000"/>
                    <a:lumOff val="35000"/>
                  </a:schemeClr>
                </a:solidFill>
              </a:rPr>
              <a:t>13,000 school/college students</a:t>
            </a:r>
          </a:p>
          <a:p>
            <a:r>
              <a:rPr lang="de-DE" sz="2400" dirty="0">
                <a:solidFill>
                  <a:schemeClr val="tx1">
                    <a:lumMod val="65000"/>
                    <a:lumOff val="35000"/>
                  </a:schemeClr>
                </a:solidFill>
              </a:rPr>
              <a:t>1,800 schools/colleges across the UK</a:t>
            </a:r>
            <a:endParaRPr lang="de-DE" sz="2400" i="1" dirty="0">
              <a:solidFill>
                <a:schemeClr val="tx1">
                  <a:lumMod val="65000"/>
                  <a:lumOff val="35000"/>
                </a:schemeClr>
              </a:solidFill>
            </a:endParaRPr>
          </a:p>
          <a:p>
            <a:endParaRPr lang="de-DE" i="1" dirty="0">
              <a:solidFill>
                <a:schemeClr val="tx1"/>
              </a:solidFill>
            </a:endParaRPr>
          </a:p>
          <a:p>
            <a:endParaRPr lang="en-GB" dirty="0"/>
          </a:p>
        </p:txBody>
      </p:sp>
      <p:sp>
        <p:nvSpPr>
          <p:cNvPr id="9" name="Content Placeholder 3">
            <a:extLst>
              <a:ext uri="{FF2B5EF4-FFF2-40B4-BE49-F238E27FC236}">
                <a16:creationId xmlns:a16="http://schemas.microsoft.com/office/drawing/2014/main" id="{7DE22271-FF0F-4204-86DA-81109F09C33B}"/>
              </a:ext>
            </a:extLst>
          </p:cNvPr>
          <p:cNvSpPr txBox="1">
            <a:spLocks/>
          </p:cNvSpPr>
          <p:nvPr/>
        </p:nvSpPr>
        <p:spPr>
          <a:xfrm>
            <a:off x="4716016" y="1200151"/>
            <a:ext cx="4038600" cy="3394472"/>
          </a:xfrm>
          <a:prstGeom prst="rect">
            <a:avLst/>
          </a:prstGeom>
        </p:spPr>
        <p:txBody>
          <a:bodyPr/>
          <a:lstStyle>
            <a:lvl1pPr marL="342900" indent="-342900" algn="l" defTabSz="914400" rtl="0" eaLnBrk="1" latinLnBrk="0" hangingPunct="1">
              <a:spcBef>
                <a:spcPct val="20000"/>
              </a:spcBef>
              <a:buClr>
                <a:schemeClr val="accent6"/>
              </a:buClr>
              <a:buFont typeface="Arial" panose="020B0604020202020204" pitchFamily="34" charset="0"/>
              <a:buChar char="•"/>
              <a:defRPr sz="3200" kern="1200">
                <a:solidFill>
                  <a:srgbClr val="204A9E"/>
                </a:solidFill>
                <a:latin typeface="+mn-lt"/>
                <a:ea typeface="+mn-ea"/>
                <a:cs typeface="+mn-cs"/>
              </a:defRPr>
            </a:lvl1pPr>
            <a:lvl2pPr marL="914400" indent="-457200" algn="l" defTabSz="914400" rtl="0" eaLnBrk="1" latinLnBrk="0" hangingPunct="1">
              <a:spcBef>
                <a:spcPct val="20000"/>
              </a:spcBef>
              <a:buClr>
                <a:schemeClr val="accent6"/>
              </a:buClr>
              <a:buFont typeface="Arial" panose="020B0604020202020204" pitchFamily="34" charset="0"/>
              <a:buChar char="•"/>
              <a:defRPr sz="2800" kern="1200">
                <a:solidFill>
                  <a:srgbClr val="204A9E"/>
                </a:solidFill>
                <a:latin typeface="+mn-lt"/>
                <a:ea typeface="+mn-ea"/>
                <a:cs typeface="+mn-cs"/>
              </a:defRPr>
            </a:lvl2pPr>
            <a:lvl3pPr marL="1143000" indent="-2286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4pPr>
            <a:lvl5pPr marL="2286000" indent="-4572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de-DE" b="1"/>
              <a:t>Parents</a:t>
            </a:r>
          </a:p>
          <a:p>
            <a:r>
              <a:rPr lang="de-DE" sz="2400">
                <a:solidFill>
                  <a:schemeClr val="tx1">
                    <a:lumMod val="65000"/>
                    <a:lumOff val="35000"/>
                  </a:schemeClr>
                </a:solidFill>
              </a:rPr>
              <a:t>Online survey</a:t>
            </a:r>
          </a:p>
          <a:p>
            <a:r>
              <a:rPr lang="de-DE" sz="2400">
                <a:solidFill>
                  <a:schemeClr val="tx1">
                    <a:lumMod val="65000"/>
                    <a:lumOff val="35000"/>
                  </a:schemeClr>
                </a:solidFill>
              </a:rPr>
              <a:t>Collected between Dec 2018 and Jan 2019</a:t>
            </a:r>
          </a:p>
          <a:p>
            <a:r>
              <a:rPr lang="de-DE" sz="2400">
                <a:solidFill>
                  <a:schemeClr val="tx1">
                    <a:lumMod val="65000"/>
                    <a:lumOff val="35000"/>
                  </a:schemeClr>
                </a:solidFill>
              </a:rPr>
              <a:t>100 parents</a:t>
            </a:r>
          </a:p>
          <a:p>
            <a:r>
              <a:rPr lang="de-DE" sz="2400">
                <a:solidFill>
                  <a:schemeClr val="tx1">
                    <a:lumMod val="65000"/>
                    <a:lumOff val="35000"/>
                  </a:schemeClr>
                </a:solidFill>
              </a:rPr>
              <a:t>Coverage across the UK and socio-economic backgrounds</a:t>
            </a:r>
          </a:p>
          <a:p>
            <a:endParaRPr lang="de-DE" i="1">
              <a:solidFill>
                <a:schemeClr val="tx1"/>
              </a:solidFill>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73961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E13C6F-00B8-4390-93CA-B11AFA1C8102}"/>
              </a:ext>
            </a:extLst>
          </p:cNvPr>
          <p:cNvSpPr/>
          <p:nvPr/>
        </p:nvSpPr>
        <p:spPr>
          <a:xfrm>
            <a:off x="0" y="-164554"/>
            <a:ext cx="9144000"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4D3BDEA-0015-45C6-9CFD-0918A930659F}"/>
              </a:ext>
            </a:extLst>
          </p:cNvPr>
          <p:cNvPicPr>
            <a:picLocks noChangeAspect="1"/>
          </p:cNvPicPr>
          <p:nvPr/>
        </p:nvPicPr>
        <p:blipFill>
          <a:blip r:embed="rId2"/>
          <a:stretch>
            <a:fillRect/>
          </a:stretch>
        </p:blipFill>
        <p:spPr>
          <a:xfrm>
            <a:off x="125760" y="-95305"/>
            <a:ext cx="8892480" cy="5334111"/>
          </a:xfrm>
          <a:prstGeom prst="rect">
            <a:avLst/>
          </a:prstGeom>
        </p:spPr>
      </p:pic>
    </p:spTree>
    <p:extLst>
      <p:ext uri="{BB962C8B-B14F-4D97-AF65-F5344CB8AC3E}">
        <p14:creationId xmlns:p14="http://schemas.microsoft.com/office/powerpoint/2010/main" val="4216237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ABA342-58A4-4A8B-84AB-FCC3D3D919DC}"/>
              </a:ext>
            </a:extLst>
          </p:cNvPr>
          <p:cNvSpPr>
            <a:spLocks noGrp="1"/>
          </p:cNvSpPr>
          <p:nvPr>
            <p:ph type="title"/>
          </p:nvPr>
        </p:nvSpPr>
        <p:spPr>
          <a:xfrm>
            <a:off x="270062" y="267494"/>
            <a:ext cx="8712968" cy="857250"/>
          </a:xfrm>
        </p:spPr>
        <p:txBody>
          <a:bodyPr>
            <a:noAutofit/>
          </a:bodyPr>
          <a:lstStyle/>
          <a:p>
            <a:r>
              <a:rPr lang="en-GB" sz="3600" dirty="0"/>
              <a:t>Where to find information about university</a:t>
            </a:r>
          </a:p>
        </p:txBody>
      </p:sp>
      <p:graphicFrame>
        <p:nvGraphicFramePr>
          <p:cNvPr id="5" name="Chart 4">
            <a:extLst>
              <a:ext uri="{FF2B5EF4-FFF2-40B4-BE49-F238E27FC236}">
                <a16:creationId xmlns:a16="http://schemas.microsoft.com/office/drawing/2014/main" id="{C9EBD5FB-C753-4728-8DCE-2F75A8A40DDD}"/>
              </a:ext>
            </a:extLst>
          </p:cNvPr>
          <p:cNvGraphicFramePr/>
          <p:nvPr>
            <p:extLst>
              <p:ext uri="{D42A27DB-BD31-4B8C-83A1-F6EECF244321}">
                <p14:modId xmlns:p14="http://schemas.microsoft.com/office/powerpoint/2010/main" val="330666977"/>
              </p:ext>
            </p:extLst>
          </p:nvPr>
        </p:nvGraphicFramePr>
        <p:xfrm>
          <a:off x="161764" y="1059582"/>
          <a:ext cx="8802724"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8779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D5DE-BD85-46B9-A59E-2467E621127C}"/>
              </a:ext>
            </a:extLst>
          </p:cNvPr>
          <p:cNvSpPr>
            <a:spLocks noGrp="1"/>
          </p:cNvSpPr>
          <p:nvPr>
            <p:ph type="title"/>
          </p:nvPr>
        </p:nvSpPr>
        <p:spPr>
          <a:xfrm>
            <a:off x="628650" y="123478"/>
            <a:ext cx="7886700" cy="994173"/>
          </a:xfrm>
        </p:spPr>
        <p:txBody>
          <a:bodyPr>
            <a:normAutofit/>
          </a:bodyPr>
          <a:lstStyle/>
          <a:p>
            <a:r>
              <a:rPr lang="en-GB" dirty="0"/>
              <a:t>Key findings</a:t>
            </a:r>
          </a:p>
        </p:txBody>
      </p:sp>
      <p:graphicFrame>
        <p:nvGraphicFramePr>
          <p:cNvPr id="5" name="Content Placeholder 2">
            <a:extLst>
              <a:ext uri="{FF2B5EF4-FFF2-40B4-BE49-F238E27FC236}">
                <a16:creationId xmlns:a16="http://schemas.microsoft.com/office/drawing/2014/main" id="{7E3DEE13-26E0-4E70-8F62-4E964AD5B26C}"/>
              </a:ext>
            </a:extLst>
          </p:cNvPr>
          <p:cNvGraphicFramePr>
            <a:graphicFrameLocks noGrp="1"/>
          </p:cNvGraphicFramePr>
          <p:nvPr>
            <p:ph idx="1"/>
            <p:extLst>
              <p:ext uri="{D42A27DB-BD31-4B8C-83A1-F6EECF244321}">
                <p14:modId xmlns:p14="http://schemas.microsoft.com/office/powerpoint/2010/main" val="2438073101"/>
              </p:ext>
            </p:extLst>
          </p:nvPr>
        </p:nvGraphicFramePr>
        <p:xfrm>
          <a:off x="287524" y="915566"/>
          <a:ext cx="8568952" cy="3686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842766B6-490B-4CA2-9403-4F6798000B4A}"/>
              </a:ext>
            </a:extLst>
          </p:cNvPr>
          <p:cNvPicPr>
            <a:picLocks noChangeAspect="1"/>
          </p:cNvPicPr>
          <p:nvPr/>
        </p:nvPicPr>
        <p:blipFill>
          <a:blip r:embed="rId8"/>
          <a:stretch>
            <a:fillRect/>
          </a:stretch>
        </p:blipFill>
        <p:spPr>
          <a:xfrm>
            <a:off x="4763" y="4324350"/>
            <a:ext cx="9134475" cy="819150"/>
          </a:xfrm>
          <a:prstGeom prst="rect">
            <a:avLst/>
          </a:prstGeom>
        </p:spPr>
      </p:pic>
    </p:spTree>
    <p:extLst>
      <p:ext uri="{BB962C8B-B14F-4D97-AF65-F5344CB8AC3E}">
        <p14:creationId xmlns:p14="http://schemas.microsoft.com/office/powerpoint/2010/main" val="3374153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2FF1E6-57BF-475D-AFDB-A4F214DE6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321"/>
            <a:ext cx="9142857" cy="5142857"/>
          </a:xfrm>
          <a:prstGeom prst="rect">
            <a:avLst/>
          </a:prstGeom>
        </p:spPr>
      </p:pic>
      <p:sp>
        <p:nvSpPr>
          <p:cNvPr id="3" name="Content Placeholder 2">
            <a:extLst>
              <a:ext uri="{FF2B5EF4-FFF2-40B4-BE49-F238E27FC236}">
                <a16:creationId xmlns:a16="http://schemas.microsoft.com/office/drawing/2014/main" id="{2B3E963E-EEAF-4A01-8884-8E7B6A55A43F}"/>
              </a:ext>
            </a:extLst>
          </p:cNvPr>
          <p:cNvSpPr txBox="1">
            <a:spLocks/>
          </p:cNvSpPr>
          <p:nvPr/>
        </p:nvSpPr>
        <p:spPr>
          <a:xfrm>
            <a:off x="457199" y="1805402"/>
            <a:ext cx="8229600" cy="1532694"/>
          </a:xfrm>
          <a:prstGeom prst="rect">
            <a:avLst/>
          </a:prstGeom>
        </p:spPr>
        <p:txBody>
          <a:bodyPr>
            <a:normAutofit/>
          </a:bodyPr>
          <a:lstStyle>
            <a:lvl1pPr marL="342900" indent="-342900" algn="l" defTabSz="914400" rtl="0" eaLnBrk="1" latinLnBrk="0" hangingPunct="1">
              <a:spcBef>
                <a:spcPct val="20000"/>
              </a:spcBef>
              <a:buClr>
                <a:schemeClr val="accent6"/>
              </a:buClr>
              <a:buFont typeface="Arial" panose="020B0604020202020204" pitchFamily="34" charset="0"/>
              <a:buChar char="•"/>
              <a:defRPr sz="3200" kern="1200">
                <a:solidFill>
                  <a:srgbClr val="204A9E"/>
                </a:solidFill>
                <a:latin typeface="+mn-lt"/>
                <a:ea typeface="+mn-ea"/>
                <a:cs typeface="+mn-cs"/>
              </a:defRPr>
            </a:lvl1pPr>
            <a:lvl2pPr marL="914400" indent="-457200" algn="l" defTabSz="914400" rtl="0" eaLnBrk="1" latinLnBrk="0" hangingPunct="1">
              <a:spcBef>
                <a:spcPct val="20000"/>
              </a:spcBef>
              <a:buClr>
                <a:schemeClr val="accent6"/>
              </a:buClr>
              <a:buFont typeface="Arial" panose="020B0604020202020204" pitchFamily="34" charset="0"/>
              <a:buChar char="•"/>
              <a:defRPr sz="2800" kern="1200">
                <a:solidFill>
                  <a:srgbClr val="204A9E"/>
                </a:solidFill>
                <a:latin typeface="+mn-lt"/>
                <a:ea typeface="+mn-ea"/>
                <a:cs typeface="+mn-cs"/>
              </a:defRPr>
            </a:lvl2pPr>
            <a:lvl3pPr marL="1143000" indent="-228600" algn="l" defTabSz="914400" rtl="0" eaLnBrk="1" latinLnBrk="0" hangingPunct="1">
              <a:spcBef>
                <a:spcPct val="20000"/>
              </a:spcBef>
              <a:buClr>
                <a:schemeClr val="accent6"/>
              </a:buClr>
              <a:buFont typeface="Arial" panose="020B0604020202020204" pitchFamily="34" charset="0"/>
              <a:buChar char="•"/>
              <a:defRPr sz="2400" kern="1200">
                <a:solidFill>
                  <a:srgbClr val="204A9E"/>
                </a:solidFill>
                <a:latin typeface="+mn-lt"/>
                <a:ea typeface="+mn-ea"/>
                <a:cs typeface="+mn-cs"/>
              </a:defRPr>
            </a:lvl3pPr>
            <a:lvl4pPr marL="1600200" indent="-2286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4pPr>
            <a:lvl5pPr marL="2286000" indent="-457200" algn="l" defTabSz="914400" rtl="0" eaLnBrk="1" latinLnBrk="0" hangingPunct="1">
              <a:spcBef>
                <a:spcPct val="20000"/>
              </a:spcBef>
              <a:buClr>
                <a:schemeClr val="accent6"/>
              </a:buClr>
              <a:buFont typeface="Arial" panose="020B0604020202020204" pitchFamily="34" charset="0"/>
              <a:buChar char="•"/>
              <a:defRPr sz="2000" kern="1200">
                <a:solidFill>
                  <a:srgbClr val="204A9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8800" b="1">
                <a:solidFill>
                  <a:schemeClr val="bg1"/>
                </a:solidFill>
              </a:rPr>
              <a:t>Who are we?</a:t>
            </a:r>
            <a:endParaRPr lang="en-GB" sz="8800" b="1" dirty="0">
              <a:solidFill>
                <a:schemeClr val="bg1"/>
              </a:solidFill>
            </a:endParaRPr>
          </a:p>
        </p:txBody>
      </p:sp>
    </p:spTree>
    <p:extLst>
      <p:ext uri="{BB962C8B-B14F-4D97-AF65-F5344CB8AC3E}">
        <p14:creationId xmlns:p14="http://schemas.microsoft.com/office/powerpoint/2010/main" val="1434152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C7669B-F227-4847-BE60-4FAED1CDE3E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560A7373-4DE9-41F2-B809-63D3BA25C7AC}"/>
              </a:ext>
            </a:extLst>
          </p:cNvPr>
          <p:cNvPicPr/>
          <p:nvPr/>
        </p:nvPicPr>
        <p:blipFill rotWithShape="1">
          <a:blip r:embed="rId2"/>
          <a:srcRect l="278" t="11988" r="1486" b="6073"/>
          <a:stretch/>
        </p:blipFill>
        <p:spPr bwMode="auto">
          <a:xfrm>
            <a:off x="0" y="0"/>
            <a:ext cx="9144000" cy="514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357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BBFF0B-A7E7-4B14-933F-7E8E75B2622E}"/>
              </a:ext>
            </a:extLst>
          </p:cNvPr>
          <p:cNvSpPr/>
          <p:nvPr/>
        </p:nvSpPr>
        <p:spPr>
          <a:xfrm>
            <a:off x="0" y="51470"/>
            <a:ext cx="9144000" cy="518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0AD1179-29AC-4202-9C20-AADBC27BB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528711"/>
          </a:xfrm>
          <a:prstGeom prst="rect">
            <a:avLst/>
          </a:prstGeom>
        </p:spPr>
      </p:pic>
      <p:pic>
        <p:nvPicPr>
          <p:cNvPr id="4" name="Picture 3">
            <a:extLst>
              <a:ext uri="{FF2B5EF4-FFF2-40B4-BE49-F238E27FC236}">
                <a16:creationId xmlns:a16="http://schemas.microsoft.com/office/drawing/2014/main" id="{12F81D27-48B0-482D-BC86-9F89EFF23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27584"/>
            <a:ext cx="9144000" cy="4623920"/>
          </a:xfrm>
          <a:prstGeom prst="rect">
            <a:avLst/>
          </a:prstGeom>
        </p:spPr>
      </p:pic>
    </p:spTree>
    <p:extLst>
      <p:ext uri="{BB962C8B-B14F-4D97-AF65-F5344CB8AC3E}">
        <p14:creationId xmlns:p14="http://schemas.microsoft.com/office/powerpoint/2010/main" val="27198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0806-9AE4-49CE-B340-F98985571B2F}"/>
              </a:ext>
            </a:extLst>
          </p:cNvPr>
          <p:cNvSpPr>
            <a:spLocks noGrp="1"/>
          </p:cNvSpPr>
          <p:nvPr>
            <p:ph type="title"/>
          </p:nvPr>
        </p:nvSpPr>
        <p:spPr/>
        <p:txBody>
          <a:bodyPr/>
          <a:lstStyle/>
          <a:p>
            <a:r>
              <a:rPr lang="en-GB" dirty="0"/>
              <a:t>Working with us to engage parents</a:t>
            </a:r>
          </a:p>
        </p:txBody>
      </p:sp>
      <p:sp>
        <p:nvSpPr>
          <p:cNvPr id="4" name="Content Placeholder 2">
            <a:extLst>
              <a:ext uri="{FF2B5EF4-FFF2-40B4-BE49-F238E27FC236}">
                <a16:creationId xmlns:a16="http://schemas.microsoft.com/office/drawing/2014/main" id="{D349B6B5-85F5-4DA6-B422-C2855B9AE023}"/>
              </a:ext>
            </a:extLst>
          </p:cNvPr>
          <p:cNvSpPr>
            <a:spLocks noGrp="1"/>
          </p:cNvSpPr>
          <p:nvPr>
            <p:ph idx="1"/>
          </p:nvPr>
        </p:nvSpPr>
        <p:spPr>
          <a:xfrm>
            <a:off x="539750" y="1166813"/>
            <a:ext cx="8229600" cy="3395662"/>
          </a:xfrm>
        </p:spPr>
        <p:txBody>
          <a:bodyPr>
            <a:normAutofit fontScale="92500" lnSpcReduction="10000"/>
          </a:bodyPr>
          <a:lstStyle/>
          <a:p>
            <a:pPr>
              <a:buFont typeface="Wingdings" panose="05000000000000000000" pitchFamily="2" charset="2"/>
              <a:buChar char="q"/>
            </a:pPr>
            <a:r>
              <a:rPr lang="en-GB" sz="2000" b="1" dirty="0"/>
              <a:t>Print campaigns</a:t>
            </a:r>
          </a:p>
          <a:p>
            <a:pPr lvl="1">
              <a:buFont typeface="Wingdings" panose="05000000000000000000" pitchFamily="2" charset="2"/>
              <a:buChar char="§"/>
            </a:pPr>
            <a:r>
              <a:rPr lang="en-GB" sz="1800" dirty="0">
                <a:solidFill>
                  <a:schemeClr val="tx1">
                    <a:lumMod val="65000"/>
                    <a:lumOff val="35000"/>
                  </a:schemeClr>
                </a:solidFill>
              </a:rPr>
              <a:t>Pathways to Professional Careers – </a:t>
            </a:r>
            <a:r>
              <a:rPr lang="en-GB" sz="1800" i="1" dirty="0">
                <a:solidFill>
                  <a:schemeClr val="tx1">
                    <a:lumMod val="65000"/>
                    <a:lumOff val="35000"/>
                  </a:schemeClr>
                </a:solidFill>
              </a:rPr>
              <a:t>A Parent’s Guide</a:t>
            </a:r>
          </a:p>
          <a:p>
            <a:pPr lvl="1">
              <a:buFont typeface="Wingdings" panose="05000000000000000000" pitchFamily="2" charset="2"/>
              <a:buChar char="§"/>
            </a:pPr>
            <a:r>
              <a:rPr lang="en-GB" sz="1800" dirty="0">
                <a:solidFill>
                  <a:schemeClr val="tx1">
                    <a:lumMod val="65000"/>
                    <a:lumOff val="35000"/>
                  </a:schemeClr>
                </a:solidFill>
              </a:rPr>
              <a:t>TARGETcareers FUTUREWISE – Guide to your Future</a:t>
            </a:r>
          </a:p>
          <a:p>
            <a:pPr lvl="1">
              <a:buFont typeface="Wingdings" panose="05000000000000000000" pitchFamily="2" charset="2"/>
              <a:buChar char="q"/>
            </a:pPr>
            <a:endParaRPr lang="en-GB" sz="1100" dirty="0">
              <a:solidFill>
                <a:schemeClr val="tx1">
                  <a:lumMod val="65000"/>
                  <a:lumOff val="35000"/>
                </a:schemeClr>
              </a:solidFill>
            </a:endParaRPr>
          </a:p>
          <a:p>
            <a:pPr>
              <a:buFont typeface="Wingdings" panose="05000000000000000000" pitchFamily="2" charset="2"/>
              <a:buChar char="q"/>
            </a:pPr>
            <a:r>
              <a:rPr lang="en-GB" sz="2000" b="1" dirty="0"/>
              <a:t>Digital campaigns</a:t>
            </a:r>
          </a:p>
          <a:p>
            <a:pPr lvl="1">
              <a:buFont typeface="Wingdings" panose="05000000000000000000" pitchFamily="2" charset="2"/>
              <a:buChar char="§"/>
            </a:pPr>
            <a:r>
              <a:rPr lang="en-GB" sz="1800" dirty="0">
                <a:solidFill>
                  <a:schemeClr val="tx1">
                    <a:lumMod val="65000"/>
                    <a:lumOff val="35000"/>
                  </a:schemeClr>
                </a:solidFill>
              </a:rPr>
              <a:t>Enhanced University Profile </a:t>
            </a:r>
          </a:p>
          <a:p>
            <a:pPr lvl="1">
              <a:buFont typeface="Wingdings" panose="05000000000000000000" pitchFamily="2" charset="2"/>
              <a:buChar char="§"/>
            </a:pPr>
            <a:r>
              <a:rPr lang="en-GB" sz="1800" dirty="0">
                <a:solidFill>
                  <a:schemeClr val="tx1">
                    <a:lumMod val="65000"/>
                    <a:lumOff val="35000"/>
                  </a:schemeClr>
                </a:solidFill>
              </a:rPr>
              <a:t>Featured creative bundle</a:t>
            </a:r>
          </a:p>
          <a:p>
            <a:pPr lvl="1">
              <a:buFont typeface="Wingdings" panose="05000000000000000000" pitchFamily="2" charset="2"/>
              <a:buChar char="§"/>
            </a:pPr>
            <a:r>
              <a:rPr lang="en-GB" sz="1800" dirty="0">
                <a:solidFill>
                  <a:schemeClr val="tx1">
                    <a:lumMod val="65000"/>
                    <a:lumOff val="35000"/>
                  </a:schemeClr>
                </a:solidFill>
              </a:rPr>
              <a:t>Content and social marketing</a:t>
            </a:r>
          </a:p>
          <a:p>
            <a:pPr marL="457200" lvl="1" indent="0">
              <a:buNone/>
            </a:pPr>
            <a:endParaRPr lang="en-GB" sz="1100" b="1" dirty="0"/>
          </a:p>
          <a:p>
            <a:pPr>
              <a:buFont typeface="Wingdings" panose="05000000000000000000" pitchFamily="2" charset="2"/>
              <a:buChar char="q"/>
            </a:pPr>
            <a:r>
              <a:rPr lang="en-GB" sz="2000" b="1" dirty="0"/>
              <a:t>Degree Explorer </a:t>
            </a:r>
          </a:p>
          <a:p>
            <a:pPr>
              <a:buFont typeface="Wingdings" panose="05000000000000000000" pitchFamily="2" charset="2"/>
              <a:buChar char="q"/>
            </a:pPr>
            <a:endParaRPr lang="en-GB" sz="1100" b="1" dirty="0"/>
          </a:p>
          <a:p>
            <a:pPr>
              <a:buFont typeface="Wingdings" panose="05000000000000000000" pitchFamily="2" charset="2"/>
              <a:buChar char="q"/>
            </a:pPr>
            <a:r>
              <a:rPr lang="en-GB" sz="2000" b="1" dirty="0"/>
              <a:t>Upskill staff</a:t>
            </a:r>
          </a:p>
          <a:p>
            <a:endParaRPr lang="en-GB" dirty="0"/>
          </a:p>
        </p:txBody>
      </p:sp>
    </p:spTree>
    <p:extLst>
      <p:ext uri="{BB962C8B-B14F-4D97-AF65-F5344CB8AC3E}">
        <p14:creationId xmlns:p14="http://schemas.microsoft.com/office/powerpoint/2010/main" val="159559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EE5A4C-E460-4468-BDC7-767FA8B66ED7}"/>
              </a:ext>
            </a:extLst>
          </p:cNvPr>
          <p:cNvSpPr txBox="1">
            <a:spLocks/>
          </p:cNvSpPr>
          <p:nvPr/>
        </p:nvSpPr>
        <p:spPr>
          <a:xfrm>
            <a:off x="2533617" y="2060972"/>
            <a:ext cx="4076767" cy="1021556"/>
          </a:xfrm>
          <a:prstGeom prst="rect">
            <a:avLst/>
          </a:prstGeom>
        </p:spPr>
        <p:txBody>
          <a:bodyPr>
            <a:normAutofit/>
          </a:bodyPr>
          <a:lstStyle>
            <a:lvl1pPr algn="l" defTabSz="914400" rtl="0" eaLnBrk="1" latinLnBrk="0" hangingPunct="1">
              <a:spcBef>
                <a:spcPct val="0"/>
              </a:spcBef>
              <a:buNone/>
              <a:defRPr sz="4400" kern="1200">
                <a:solidFill>
                  <a:srgbClr val="F27B30"/>
                </a:solidFill>
                <a:latin typeface="+mj-lt"/>
                <a:ea typeface="+mj-ea"/>
                <a:cs typeface="+mj-cs"/>
              </a:defRPr>
            </a:lvl1pPr>
          </a:lstStyle>
          <a:p>
            <a:pPr algn="ctr"/>
            <a:r>
              <a:rPr lang="en-GB" sz="6000"/>
              <a:t>Thank you</a:t>
            </a:r>
            <a:endParaRPr lang="en-GB" sz="6000" dirty="0"/>
          </a:p>
        </p:txBody>
      </p:sp>
    </p:spTree>
    <p:extLst>
      <p:ext uri="{BB962C8B-B14F-4D97-AF65-F5344CB8AC3E}">
        <p14:creationId xmlns:p14="http://schemas.microsoft.com/office/powerpoint/2010/main" val="238591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CB26A9-DAF4-420E-84A6-0AD0FE606034}"/>
              </a:ext>
            </a:extLst>
          </p:cNvPr>
          <p:cNvSpPr>
            <a:spLocks noGrp="1"/>
          </p:cNvSpPr>
          <p:nvPr>
            <p:ph type="title"/>
          </p:nvPr>
        </p:nvSpPr>
        <p:spPr>
          <a:xfrm>
            <a:off x="521799" y="0"/>
            <a:ext cx="5904656" cy="857250"/>
          </a:xfrm>
        </p:spPr>
        <p:txBody>
          <a:bodyPr>
            <a:noAutofit/>
          </a:bodyPr>
          <a:lstStyle/>
          <a:p>
            <a:r>
              <a:rPr lang="de-DE" sz="3200" dirty="0"/>
              <a:t>Would you encourage your children to attend university?</a:t>
            </a:r>
            <a:endParaRPr lang="en-GB" sz="3200" dirty="0"/>
          </a:p>
        </p:txBody>
      </p:sp>
      <p:graphicFrame>
        <p:nvGraphicFramePr>
          <p:cNvPr id="5" name="Content Placeholder 3">
            <a:extLst>
              <a:ext uri="{FF2B5EF4-FFF2-40B4-BE49-F238E27FC236}">
                <a16:creationId xmlns:a16="http://schemas.microsoft.com/office/drawing/2014/main" id="{2B70AC8A-B1A0-492E-9345-8C50536DAA8E}"/>
              </a:ext>
            </a:extLst>
          </p:cNvPr>
          <p:cNvGraphicFramePr>
            <a:graphicFrameLocks noGrp="1"/>
          </p:cNvGraphicFramePr>
          <p:nvPr>
            <p:ph idx="1"/>
            <p:extLst>
              <p:ext uri="{D42A27DB-BD31-4B8C-83A1-F6EECF244321}">
                <p14:modId xmlns:p14="http://schemas.microsoft.com/office/powerpoint/2010/main" val="3290750096"/>
              </p:ext>
            </p:extLst>
          </p:nvPr>
        </p:nvGraphicFramePr>
        <p:xfrm>
          <a:off x="395536" y="1131590"/>
          <a:ext cx="8229600" cy="339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866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904848-7B88-4496-874C-9CEC5ACFD8EA}"/>
              </a:ext>
            </a:extLst>
          </p:cNvPr>
          <p:cNvSpPr>
            <a:spLocks noGrp="1"/>
          </p:cNvSpPr>
          <p:nvPr>
            <p:ph type="title"/>
          </p:nvPr>
        </p:nvSpPr>
        <p:spPr>
          <a:xfrm>
            <a:off x="521799" y="0"/>
            <a:ext cx="5904656" cy="857250"/>
          </a:xfrm>
        </p:spPr>
        <p:txBody>
          <a:bodyPr>
            <a:noAutofit/>
          </a:bodyPr>
          <a:lstStyle/>
          <a:p>
            <a:r>
              <a:rPr lang="de-DE" sz="3200" dirty="0"/>
              <a:t>Would you encourage your children to attend university?</a:t>
            </a:r>
            <a:endParaRPr lang="en-GB" sz="3200" dirty="0"/>
          </a:p>
        </p:txBody>
      </p:sp>
      <p:graphicFrame>
        <p:nvGraphicFramePr>
          <p:cNvPr id="7" name="Content Placeholder 4">
            <a:extLst>
              <a:ext uri="{FF2B5EF4-FFF2-40B4-BE49-F238E27FC236}">
                <a16:creationId xmlns:a16="http://schemas.microsoft.com/office/drawing/2014/main" id="{0F8DF769-1537-47D7-B87B-B7DBEF8BCBF2}"/>
              </a:ext>
            </a:extLst>
          </p:cNvPr>
          <p:cNvGraphicFramePr>
            <a:graphicFrameLocks noGrp="1"/>
          </p:cNvGraphicFramePr>
          <p:nvPr>
            <p:ph idx="1"/>
            <p:extLst>
              <p:ext uri="{D42A27DB-BD31-4B8C-83A1-F6EECF244321}">
                <p14:modId xmlns:p14="http://schemas.microsoft.com/office/powerpoint/2010/main" val="259233558"/>
              </p:ext>
            </p:extLst>
          </p:nvPr>
        </p:nvGraphicFramePr>
        <p:xfrm>
          <a:off x="539750" y="1166813"/>
          <a:ext cx="8229600" cy="3395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98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2ED070-5F2C-46A3-BA60-5523136FC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816C13A-C34E-462C-9D97-9FF12C8D68EB}"/>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9047" b="13789"/>
          <a:stretch/>
        </p:blipFill>
        <p:spPr>
          <a:xfrm>
            <a:off x="-252536" y="-35056"/>
            <a:ext cx="10280106" cy="5782561"/>
          </a:xfrm>
          <a:prstGeom prst="rect">
            <a:avLst/>
          </a:prstGeom>
        </p:spPr>
      </p:pic>
      <p:sp>
        <p:nvSpPr>
          <p:cNvPr id="4" name="TextBox 3">
            <a:extLst>
              <a:ext uri="{FF2B5EF4-FFF2-40B4-BE49-F238E27FC236}">
                <a16:creationId xmlns:a16="http://schemas.microsoft.com/office/drawing/2014/main" id="{8A59DBAA-967C-4998-B37C-30C179A8E55F}"/>
              </a:ext>
            </a:extLst>
          </p:cNvPr>
          <p:cNvSpPr txBox="1"/>
          <p:nvPr/>
        </p:nvSpPr>
        <p:spPr>
          <a:xfrm>
            <a:off x="1143000" y="1455625"/>
            <a:ext cx="6858000" cy="22322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dirty="0">
                <a:solidFill>
                  <a:srgbClr val="FFFFFF"/>
                </a:solidFill>
                <a:latin typeface="+mj-lt"/>
                <a:ea typeface="+mj-ea"/>
                <a:cs typeface="+mj-cs"/>
              </a:rPr>
              <a:t>Why do parents encourage their children to go to university</a:t>
            </a:r>
          </a:p>
        </p:txBody>
      </p:sp>
    </p:spTree>
    <p:extLst>
      <p:ext uri="{BB962C8B-B14F-4D97-AF65-F5344CB8AC3E}">
        <p14:creationId xmlns:p14="http://schemas.microsoft.com/office/powerpoint/2010/main" val="288398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471672-F28F-429D-885A-48B717D09293}"/>
              </a:ext>
            </a:extLst>
          </p:cNvPr>
          <p:cNvSpPr>
            <a:spLocks noGrp="1"/>
          </p:cNvSpPr>
          <p:nvPr>
            <p:ph type="title"/>
          </p:nvPr>
        </p:nvSpPr>
        <p:spPr>
          <a:xfrm>
            <a:off x="457200" y="205979"/>
            <a:ext cx="8229600" cy="857250"/>
          </a:xfrm>
        </p:spPr>
        <p:txBody>
          <a:bodyPr>
            <a:normAutofit/>
          </a:bodyPr>
          <a:lstStyle/>
          <a:p>
            <a:r>
              <a:rPr lang="en-GB" sz="4000" dirty="0"/>
              <a:t>Why do they encourage university?</a:t>
            </a:r>
          </a:p>
        </p:txBody>
      </p:sp>
      <p:graphicFrame>
        <p:nvGraphicFramePr>
          <p:cNvPr id="5" name="Content Placeholder 3">
            <a:extLst>
              <a:ext uri="{FF2B5EF4-FFF2-40B4-BE49-F238E27FC236}">
                <a16:creationId xmlns:a16="http://schemas.microsoft.com/office/drawing/2014/main" id="{D96BC382-E7DA-40E3-B7F4-6C2229C635A7}"/>
              </a:ext>
            </a:extLst>
          </p:cNvPr>
          <p:cNvGraphicFramePr>
            <a:graphicFrameLocks noGrp="1"/>
          </p:cNvGraphicFramePr>
          <p:nvPr>
            <p:ph idx="1"/>
            <p:extLst>
              <p:ext uri="{D42A27DB-BD31-4B8C-83A1-F6EECF244321}">
                <p14:modId xmlns:p14="http://schemas.microsoft.com/office/powerpoint/2010/main" val="3721332502"/>
              </p:ext>
            </p:extLst>
          </p:nvPr>
        </p:nvGraphicFramePr>
        <p:xfrm>
          <a:off x="179512" y="987574"/>
          <a:ext cx="8856984" cy="3574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114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2A3849-6085-4B08-A8F9-050C05931A25}"/>
              </a:ext>
            </a:extLst>
          </p:cNvPr>
          <p:cNvSpPr txBox="1"/>
          <p:nvPr/>
        </p:nvSpPr>
        <p:spPr>
          <a:xfrm>
            <a:off x="539552" y="662516"/>
            <a:ext cx="4392488" cy="1261884"/>
          </a:xfrm>
          <a:prstGeom prst="rect">
            <a:avLst/>
          </a:prstGeom>
          <a:noFill/>
        </p:spPr>
        <p:txBody>
          <a:bodyPr wrap="square" rtlCol="0">
            <a:spAutoFit/>
          </a:bodyPr>
          <a:lstStyle/>
          <a:p>
            <a:pPr algn="just"/>
            <a:r>
              <a:rPr lang="en-GB" sz="1200" dirty="0">
                <a:solidFill>
                  <a:schemeClr val="tx1">
                    <a:lumMod val="65000"/>
                    <a:lumOff val="35000"/>
                  </a:schemeClr>
                </a:solidFill>
              </a:rPr>
              <a:t>It is very difficult to go to University later in life. Those who go straight to work and do part time courses have a harder life, endure the pain but none of the pleasure of being at University and are, in my experience nowhere near as </a:t>
            </a:r>
            <a:r>
              <a:rPr lang="en-GB" sz="1600" b="1" dirty="0">
                <a:solidFill>
                  <a:srgbClr val="F27B30"/>
                </a:solidFill>
              </a:rPr>
              <a:t>rounded</a:t>
            </a:r>
            <a:r>
              <a:rPr lang="en-GB" sz="1200" dirty="0"/>
              <a:t> </a:t>
            </a:r>
            <a:r>
              <a:rPr lang="en-GB" sz="1200" dirty="0">
                <a:solidFill>
                  <a:schemeClr val="tx1">
                    <a:lumMod val="65000"/>
                    <a:lumOff val="35000"/>
                  </a:schemeClr>
                </a:solidFill>
              </a:rPr>
              <a:t>because they have had no exposure to anything other than their first job and their first employer and still live with their parents.</a:t>
            </a:r>
          </a:p>
        </p:txBody>
      </p:sp>
      <p:sp>
        <p:nvSpPr>
          <p:cNvPr id="3" name="Rectangle 2">
            <a:extLst>
              <a:ext uri="{FF2B5EF4-FFF2-40B4-BE49-F238E27FC236}">
                <a16:creationId xmlns:a16="http://schemas.microsoft.com/office/drawing/2014/main" id="{59FCEAB3-7758-4B1E-8F1B-D0B5427ED258}"/>
              </a:ext>
            </a:extLst>
          </p:cNvPr>
          <p:cNvSpPr/>
          <p:nvPr/>
        </p:nvSpPr>
        <p:spPr>
          <a:xfrm>
            <a:off x="5508104" y="267494"/>
            <a:ext cx="3024336" cy="2492990"/>
          </a:xfrm>
          <a:prstGeom prst="rect">
            <a:avLst/>
          </a:prstGeom>
        </p:spPr>
        <p:txBody>
          <a:bodyPr wrap="square">
            <a:spAutoFit/>
          </a:bodyPr>
          <a:lstStyle/>
          <a:p>
            <a:pPr algn="just"/>
            <a:r>
              <a:rPr lang="en-GB" sz="1600" dirty="0">
                <a:solidFill>
                  <a:schemeClr val="tx1">
                    <a:lumMod val="65000"/>
                    <a:lumOff val="35000"/>
                  </a:schemeClr>
                </a:solidFill>
                <a:latin typeface="Calibri" panose="020F0502020204030204" pitchFamily="34" charset="0"/>
                <a:ea typeface="Calibri" panose="020F0502020204030204" pitchFamily="34" charset="0"/>
              </a:rPr>
              <a:t>University education and life at university as a young adult would be most beneficial at that stage of their life. Where there is structure and routine - a </a:t>
            </a:r>
            <a:r>
              <a:rPr lang="en-GB" sz="2000" b="1" dirty="0">
                <a:solidFill>
                  <a:srgbClr val="204A9E"/>
                </a:solidFill>
                <a:latin typeface="Calibri" panose="020F0502020204030204" pitchFamily="34" charset="0"/>
                <a:ea typeface="Calibri" panose="020F0502020204030204" pitchFamily="34" charset="0"/>
              </a:rPr>
              <a:t>good mid-way transition</a:t>
            </a:r>
            <a:r>
              <a:rPr lang="en-GB" b="1" dirty="0">
                <a:solidFill>
                  <a:srgbClr val="204A9E"/>
                </a:solidFill>
                <a:latin typeface="Calibri" panose="020F0502020204030204" pitchFamily="34" charset="0"/>
                <a:ea typeface="Calibri" panose="020F0502020204030204" pitchFamily="34" charset="0"/>
              </a:rPr>
              <a:t> </a:t>
            </a:r>
            <a:r>
              <a:rPr lang="en-GB" sz="1600" dirty="0">
                <a:solidFill>
                  <a:schemeClr val="tx1">
                    <a:lumMod val="65000"/>
                    <a:lumOff val="35000"/>
                  </a:schemeClr>
                </a:solidFill>
                <a:latin typeface="Calibri" panose="020F0502020204030204" pitchFamily="34" charset="0"/>
                <a:ea typeface="Calibri" panose="020F0502020204030204" pitchFamily="34" charset="0"/>
              </a:rPr>
              <a:t>from scholar living at home to adult out in the world, where they will receive the </a:t>
            </a:r>
            <a:r>
              <a:rPr lang="en-GB" sz="2000" b="1" dirty="0">
                <a:solidFill>
                  <a:srgbClr val="204A9E"/>
                </a:solidFill>
                <a:latin typeface="Calibri" panose="020F0502020204030204" pitchFamily="34" charset="0"/>
                <a:ea typeface="Calibri" panose="020F0502020204030204" pitchFamily="34" charset="0"/>
              </a:rPr>
              <a:t>support</a:t>
            </a:r>
            <a:r>
              <a:rPr lang="en-GB" sz="1600" dirty="0">
                <a:latin typeface="Calibri" panose="020F0502020204030204" pitchFamily="34" charset="0"/>
                <a:ea typeface="Calibri" panose="020F0502020204030204" pitchFamily="34" charset="0"/>
              </a:rPr>
              <a:t> </a:t>
            </a:r>
            <a:r>
              <a:rPr lang="en-GB" sz="1600" dirty="0">
                <a:solidFill>
                  <a:schemeClr val="tx1">
                    <a:lumMod val="65000"/>
                    <a:lumOff val="35000"/>
                  </a:schemeClr>
                </a:solidFill>
                <a:latin typeface="Calibri" panose="020F0502020204030204" pitchFamily="34" charset="0"/>
                <a:ea typeface="Calibri" panose="020F0502020204030204" pitchFamily="34" charset="0"/>
              </a:rPr>
              <a:t>they need.</a:t>
            </a:r>
            <a:endParaRPr lang="en-GB" sz="1600" dirty="0">
              <a:solidFill>
                <a:schemeClr val="tx1">
                  <a:lumMod val="65000"/>
                  <a:lumOff val="35000"/>
                </a:schemeClr>
              </a:solidFill>
            </a:endParaRPr>
          </a:p>
        </p:txBody>
      </p:sp>
      <p:sp>
        <p:nvSpPr>
          <p:cNvPr id="4" name="Rectangle 3">
            <a:extLst>
              <a:ext uri="{FF2B5EF4-FFF2-40B4-BE49-F238E27FC236}">
                <a16:creationId xmlns:a16="http://schemas.microsoft.com/office/drawing/2014/main" id="{C362B651-1F0F-436D-A7C2-B01B1335B45A}"/>
              </a:ext>
            </a:extLst>
          </p:cNvPr>
          <p:cNvSpPr/>
          <p:nvPr/>
        </p:nvSpPr>
        <p:spPr>
          <a:xfrm>
            <a:off x="3491880" y="2983770"/>
            <a:ext cx="4896544" cy="1723549"/>
          </a:xfrm>
          <a:prstGeom prst="rect">
            <a:avLst/>
          </a:prstGeom>
        </p:spPr>
        <p:txBody>
          <a:bodyPr wrap="square">
            <a:spAutoFit/>
          </a:bodyPr>
          <a:lstStyle/>
          <a:p>
            <a:pPr algn="just"/>
            <a:r>
              <a:rPr lang="en-GB" sz="1400" dirty="0">
                <a:solidFill>
                  <a:schemeClr val="tx1">
                    <a:lumMod val="65000"/>
                    <a:lumOff val="35000"/>
                  </a:schemeClr>
                </a:solidFill>
              </a:rPr>
              <a:t>I personally believe that it is very important that my child should go to university, not just for their academic development and future career prospects, but because it </a:t>
            </a:r>
            <a:r>
              <a:rPr lang="en-GB" b="1" dirty="0">
                <a:solidFill>
                  <a:srgbClr val="F27B30"/>
                </a:solidFill>
              </a:rPr>
              <a:t>broadens their horizons </a:t>
            </a:r>
            <a:r>
              <a:rPr lang="en-GB" sz="1400" dirty="0">
                <a:solidFill>
                  <a:schemeClr val="tx1">
                    <a:lumMod val="65000"/>
                    <a:lumOff val="35000"/>
                  </a:schemeClr>
                </a:solidFill>
              </a:rPr>
              <a:t>and teaches them to be more </a:t>
            </a:r>
            <a:r>
              <a:rPr lang="en-GB" b="1" dirty="0">
                <a:solidFill>
                  <a:srgbClr val="F27B30"/>
                </a:solidFill>
              </a:rPr>
              <a:t>independent</a:t>
            </a:r>
            <a:r>
              <a:rPr lang="en-GB" sz="1400" dirty="0">
                <a:solidFill>
                  <a:schemeClr val="tx1">
                    <a:lumMod val="65000"/>
                    <a:lumOff val="35000"/>
                  </a:schemeClr>
                </a:solidFill>
              </a:rPr>
              <a:t> when they move away from home, as well being in a stimulating and challenging environment which will hopefully lead to a more fulfilling time in later life. </a:t>
            </a:r>
          </a:p>
        </p:txBody>
      </p:sp>
      <p:sp>
        <p:nvSpPr>
          <p:cNvPr id="5" name="Rectangle 4">
            <a:extLst>
              <a:ext uri="{FF2B5EF4-FFF2-40B4-BE49-F238E27FC236}">
                <a16:creationId xmlns:a16="http://schemas.microsoft.com/office/drawing/2014/main" id="{211E4984-A7DE-4182-8005-9CA9CD613FFD}"/>
              </a:ext>
            </a:extLst>
          </p:cNvPr>
          <p:cNvSpPr/>
          <p:nvPr/>
        </p:nvSpPr>
        <p:spPr>
          <a:xfrm>
            <a:off x="395536" y="2139702"/>
            <a:ext cx="2736304" cy="2431435"/>
          </a:xfrm>
          <a:prstGeom prst="rect">
            <a:avLst/>
          </a:prstGeom>
        </p:spPr>
        <p:txBody>
          <a:bodyPr wrap="square">
            <a:spAutoFit/>
          </a:bodyPr>
          <a:lstStyle/>
          <a:p>
            <a:pPr algn="just"/>
            <a:r>
              <a:rPr lang="en-GB" dirty="0">
                <a:solidFill>
                  <a:schemeClr val="tx1">
                    <a:lumMod val="65000"/>
                    <a:lumOff val="35000"/>
                  </a:schemeClr>
                </a:solidFill>
                <a:latin typeface="Calibri" panose="020F0502020204030204" pitchFamily="34" charset="0"/>
              </a:rPr>
              <a:t>Because I believe that a degree will </a:t>
            </a:r>
            <a:r>
              <a:rPr lang="en-GB" sz="2200" b="1" dirty="0">
                <a:solidFill>
                  <a:srgbClr val="204A9E"/>
                </a:solidFill>
                <a:latin typeface="Calibri" panose="020F0502020204030204" pitchFamily="34" charset="0"/>
              </a:rPr>
              <a:t>open more doors</a:t>
            </a:r>
            <a:r>
              <a:rPr lang="en-GB" dirty="0">
                <a:solidFill>
                  <a:srgbClr val="000000"/>
                </a:solidFill>
                <a:latin typeface="Calibri" panose="020F0502020204030204" pitchFamily="34" charset="0"/>
              </a:rPr>
              <a:t> </a:t>
            </a:r>
            <a:r>
              <a:rPr lang="en-GB" dirty="0">
                <a:solidFill>
                  <a:schemeClr val="tx1">
                    <a:lumMod val="65000"/>
                    <a:lumOff val="35000"/>
                  </a:schemeClr>
                </a:solidFill>
                <a:latin typeface="Calibri" panose="020F0502020204030204" pitchFamily="34" charset="0"/>
              </a:rPr>
              <a:t>in every field of employment and give them an advantage in an environment where there is a lot of competition for jobs.</a:t>
            </a:r>
            <a:r>
              <a:rPr lang="en-GB" dirty="0">
                <a:solidFill>
                  <a:schemeClr val="tx1">
                    <a:lumMod val="65000"/>
                    <a:lumOff val="35000"/>
                  </a:schemeClr>
                </a:solidFill>
              </a:rPr>
              <a:t> </a:t>
            </a:r>
          </a:p>
        </p:txBody>
      </p:sp>
    </p:spTree>
    <p:extLst>
      <p:ext uri="{BB962C8B-B14F-4D97-AF65-F5344CB8AC3E}">
        <p14:creationId xmlns:p14="http://schemas.microsoft.com/office/powerpoint/2010/main" val="377415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7E2AB5-9A36-4CAF-8CBB-16A404FCE5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4320C9C-F082-4F17-8634-21031CD2B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00" y="-887236"/>
            <a:ext cx="8252400" cy="6917970"/>
          </a:xfrm>
          <a:prstGeom prst="rect">
            <a:avLst/>
          </a:prstGeom>
        </p:spPr>
      </p:pic>
      <p:sp>
        <p:nvSpPr>
          <p:cNvPr id="4" name="TextBox 3">
            <a:extLst>
              <a:ext uri="{FF2B5EF4-FFF2-40B4-BE49-F238E27FC236}">
                <a16:creationId xmlns:a16="http://schemas.microsoft.com/office/drawing/2014/main" id="{28FA47B6-7E21-4FBD-A9CA-72205822F62F}"/>
              </a:ext>
            </a:extLst>
          </p:cNvPr>
          <p:cNvSpPr txBox="1"/>
          <p:nvPr/>
        </p:nvSpPr>
        <p:spPr>
          <a:xfrm>
            <a:off x="1143000" y="1455625"/>
            <a:ext cx="6858000" cy="22322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dirty="0">
                <a:solidFill>
                  <a:srgbClr val="FFFFFF"/>
                </a:solidFill>
                <a:latin typeface="+mj-lt"/>
                <a:ea typeface="+mj-ea"/>
                <a:cs typeface="+mj-cs"/>
              </a:rPr>
              <a:t>Why do parents encourage their children </a:t>
            </a:r>
            <a:r>
              <a:rPr lang="en-US" sz="4800" b="1" u="sng" dirty="0">
                <a:solidFill>
                  <a:srgbClr val="FFFFFF"/>
                </a:solidFill>
                <a:latin typeface="+mj-lt"/>
                <a:ea typeface="+mj-ea"/>
                <a:cs typeface="+mj-cs"/>
              </a:rPr>
              <a:t>NOT</a:t>
            </a:r>
            <a:r>
              <a:rPr lang="en-US" sz="4800" b="1" dirty="0">
                <a:solidFill>
                  <a:srgbClr val="FFFFFF"/>
                </a:solidFill>
                <a:latin typeface="+mj-lt"/>
                <a:ea typeface="+mj-ea"/>
                <a:cs typeface="+mj-cs"/>
              </a:rPr>
              <a:t> to go to university</a:t>
            </a:r>
          </a:p>
        </p:txBody>
      </p:sp>
    </p:spTree>
    <p:extLst>
      <p:ext uri="{BB962C8B-B14F-4D97-AF65-F5344CB8AC3E}">
        <p14:creationId xmlns:p14="http://schemas.microsoft.com/office/powerpoint/2010/main" val="50296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6FEE5-4FC9-460C-BC17-E791BBF3F361}"/>
              </a:ext>
            </a:extLst>
          </p:cNvPr>
          <p:cNvSpPr txBox="1"/>
          <p:nvPr/>
        </p:nvSpPr>
        <p:spPr>
          <a:xfrm>
            <a:off x="5004048" y="1663809"/>
            <a:ext cx="3744416" cy="1815882"/>
          </a:xfrm>
          <a:prstGeom prst="rect">
            <a:avLst/>
          </a:prstGeom>
          <a:noFill/>
        </p:spPr>
        <p:txBody>
          <a:bodyPr wrap="square" rtlCol="0">
            <a:spAutoFit/>
          </a:bodyPr>
          <a:lstStyle/>
          <a:p>
            <a:r>
              <a:rPr lang="en-GB" sz="2800" dirty="0"/>
              <a:t>	</a:t>
            </a:r>
            <a:r>
              <a:rPr lang="en-GB" sz="2800" dirty="0">
                <a:solidFill>
                  <a:schemeClr val="tx1">
                    <a:lumMod val="65000"/>
                    <a:lumOff val="35000"/>
                  </a:schemeClr>
                </a:solidFill>
              </a:rPr>
              <a:t>University is too academic; practical skills and work experience will benefit them more</a:t>
            </a:r>
          </a:p>
        </p:txBody>
      </p:sp>
      <p:sp>
        <p:nvSpPr>
          <p:cNvPr id="3" name="Rectangle 2">
            <a:extLst>
              <a:ext uri="{FF2B5EF4-FFF2-40B4-BE49-F238E27FC236}">
                <a16:creationId xmlns:a16="http://schemas.microsoft.com/office/drawing/2014/main" id="{C9694679-9FCA-4679-AFD8-7D3B4F1D33EE}"/>
              </a:ext>
            </a:extLst>
          </p:cNvPr>
          <p:cNvSpPr/>
          <p:nvPr/>
        </p:nvSpPr>
        <p:spPr>
          <a:xfrm>
            <a:off x="467542" y="1608063"/>
            <a:ext cx="3744419" cy="2246769"/>
          </a:xfrm>
          <a:prstGeom prst="rect">
            <a:avLst/>
          </a:prstGeom>
        </p:spPr>
        <p:txBody>
          <a:bodyPr wrap="square">
            <a:spAutoFit/>
          </a:bodyPr>
          <a:lstStyle/>
          <a:p>
            <a:r>
              <a:rPr lang="en-GB" sz="2800" dirty="0"/>
              <a:t>	</a:t>
            </a:r>
            <a:r>
              <a:rPr lang="en-GB" sz="2800" dirty="0">
                <a:solidFill>
                  <a:schemeClr val="tx1">
                    <a:lumMod val="65000"/>
                    <a:lumOff val="35000"/>
                  </a:schemeClr>
                </a:solidFill>
              </a:rPr>
              <a:t>It is better for their long term career to go straight into work, an apprenticeship or school leaver programme</a:t>
            </a:r>
          </a:p>
        </p:txBody>
      </p:sp>
      <p:sp>
        <p:nvSpPr>
          <p:cNvPr id="4" name="TextBox 3">
            <a:extLst>
              <a:ext uri="{FF2B5EF4-FFF2-40B4-BE49-F238E27FC236}">
                <a16:creationId xmlns:a16="http://schemas.microsoft.com/office/drawing/2014/main" id="{3A43C504-407C-4069-8C88-AFA52BBF6604}"/>
              </a:ext>
            </a:extLst>
          </p:cNvPr>
          <p:cNvSpPr txBox="1"/>
          <p:nvPr/>
        </p:nvSpPr>
        <p:spPr>
          <a:xfrm>
            <a:off x="611560" y="1361841"/>
            <a:ext cx="720080" cy="923330"/>
          </a:xfrm>
          <a:prstGeom prst="rect">
            <a:avLst/>
          </a:prstGeom>
          <a:noFill/>
        </p:spPr>
        <p:txBody>
          <a:bodyPr wrap="square" rtlCol="0">
            <a:spAutoFit/>
          </a:bodyPr>
          <a:lstStyle/>
          <a:p>
            <a:r>
              <a:rPr lang="en-GB" sz="5400" b="1" dirty="0">
                <a:solidFill>
                  <a:srgbClr val="204A9E"/>
                </a:solidFill>
              </a:rPr>
              <a:t>1.</a:t>
            </a:r>
          </a:p>
        </p:txBody>
      </p:sp>
      <p:sp>
        <p:nvSpPr>
          <p:cNvPr id="5" name="TextBox 4">
            <a:extLst>
              <a:ext uri="{FF2B5EF4-FFF2-40B4-BE49-F238E27FC236}">
                <a16:creationId xmlns:a16="http://schemas.microsoft.com/office/drawing/2014/main" id="{EFDD2F52-BA4A-46AA-AC59-087395F3826B}"/>
              </a:ext>
            </a:extLst>
          </p:cNvPr>
          <p:cNvSpPr txBox="1"/>
          <p:nvPr/>
        </p:nvSpPr>
        <p:spPr>
          <a:xfrm>
            <a:off x="5263109" y="1361841"/>
            <a:ext cx="720080" cy="923330"/>
          </a:xfrm>
          <a:prstGeom prst="rect">
            <a:avLst/>
          </a:prstGeom>
          <a:noFill/>
        </p:spPr>
        <p:txBody>
          <a:bodyPr wrap="square" rtlCol="0">
            <a:spAutoFit/>
          </a:bodyPr>
          <a:lstStyle/>
          <a:p>
            <a:r>
              <a:rPr lang="en-GB" sz="5400" b="1" dirty="0">
                <a:solidFill>
                  <a:srgbClr val="F27B30"/>
                </a:solidFill>
              </a:rPr>
              <a:t>2.</a:t>
            </a:r>
          </a:p>
        </p:txBody>
      </p:sp>
    </p:spTree>
    <p:extLst>
      <p:ext uri="{BB962C8B-B14F-4D97-AF65-F5344CB8AC3E}">
        <p14:creationId xmlns:p14="http://schemas.microsoft.com/office/powerpoint/2010/main" val="3992370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1575</Words>
  <Application>Microsoft Office PowerPoint</Application>
  <PresentationFormat>On-screen Show (16:9)</PresentationFormat>
  <Paragraphs>157</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Wingdings</vt:lpstr>
      <vt:lpstr>Office Theme</vt:lpstr>
      <vt:lpstr>How to get a degree in parenting</vt:lpstr>
      <vt:lpstr>Our research sample</vt:lpstr>
      <vt:lpstr>Would you encourage your children to attend university?</vt:lpstr>
      <vt:lpstr>Would you encourage your children to attend university?</vt:lpstr>
      <vt:lpstr>PowerPoint Presentation</vt:lpstr>
      <vt:lpstr>Why do they encourage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Employability</vt:lpstr>
      <vt:lpstr>PowerPoint Presentation</vt:lpstr>
      <vt:lpstr>PowerPoint Presentation</vt:lpstr>
      <vt:lpstr>PowerPoint Presentation</vt:lpstr>
      <vt:lpstr>PowerPoint Presentation</vt:lpstr>
      <vt:lpstr>PowerPoint Presentation</vt:lpstr>
      <vt:lpstr>Where to find information about university</vt:lpstr>
      <vt:lpstr>Key findings</vt:lpstr>
      <vt:lpstr>PowerPoint Presentation</vt:lpstr>
      <vt:lpstr>PowerPoint Presentation</vt:lpstr>
      <vt:lpstr>PowerPoint Presentation</vt:lpstr>
      <vt:lpstr>Working with us to engage parents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a degree in parenting</dc:title>
  <dc:creator>Anna Loughran</dc:creator>
  <cp:lastModifiedBy>Christopher.Nock</cp:lastModifiedBy>
  <cp:revision>7</cp:revision>
  <dcterms:created xsi:type="dcterms:W3CDTF">2019-01-18T13:53:18Z</dcterms:created>
  <dcterms:modified xsi:type="dcterms:W3CDTF">2019-02-27T11:13:49Z</dcterms:modified>
</cp:coreProperties>
</file>