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258" r:id="rId3"/>
    <p:sldId id="259" r:id="rId4"/>
    <p:sldId id="260" r:id="rId5"/>
    <p:sldId id="276" r:id="rId6"/>
    <p:sldId id="277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0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27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0" name="Shape 2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9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 defTabSz="9144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 defTabSz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 defTabSz="9144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 defTabSz="9144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le Text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11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4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5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6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7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8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0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9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7698" y="5745762"/>
            <a:ext cx="1827536" cy="715325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88853" y="6075405"/>
            <a:ext cx="1175747" cy="5938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06" name="Group 11"/>
          <p:cNvGrpSpPr/>
          <p:nvPr/>
        </p:nvGrpSpPr>
        <p:grpSpPr>
          <a:xfrm>
            <a:off x="237918" y="250188"/>
            <a:ext cx="672253" cy="674114"/>
            <a:chOff x="0" y="0"/>
            <a:chExt cx="672251" cy="674113"/>
          </a:xfrm>
        </p:grpSpPr>
        <p:sp>
          <p:nvSpPr>
            <p:cNvPr id="204" name="Round Same Side Corner Rectangle 12"/>
            <p:cNvSpPr/>
            <p:nvPr/>
          </p:nvSpPr>
          <p:spPr>
            <a:xfrm rot="16200000">
              <a:off x="-932" y="931"/>
              <a:ext cx="674114" cy="67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" y="0"/>
                  </a:moveTo>
                  <a:lnTo>
                    <a:pt x="19545" y="0"/>
                  </a:lnTo>
                  <a:cubicBezTo>
                    <a:pt x="20680" y="0"/>
                    <a:pt x="21600" y="923"/>
                    <a:pt x="21600" y="2061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2061"/>
                  </a:lnTo>
                  <a:cubicBezTo>
                    <a:pt x="0" y="923"/>
                    <a:pt x="920" y="0"/>
                    <a:pt x="2055" y="0"/>
                  </a:cubicBezTo>
                  <a:close/>
                </a:path>
              </a:pathLst>
            </a:custGeom>
            <a:solidFill>
              <a:srgbClr val="227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05" name="Picture 13" descr="Picture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5707" y="97560"/>
              <a:ext cx="587119" cy="4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88853" y="6075405"/>
            <a:ext cx="1175747" cy="5938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7" name="Group 11"/>
          <p:cNvGrpSpPr/>
          <p:nvPr/>
        </p:nvGrpSpPr>
        <p:grpSpPr>
          <a:xfrm>
            <a:off x="237918" y="250188"/>
            <a:ext cx="672253" cy="674114"/>
            <a:chOff x="0" y="0"/>
            <a:chExt cx="672251" cy="674113"/>
          </a:xfrm>
        </p:grpSpPr>
        <p:sp>
          <p:nvSpPr>
            <p:cNvPr id="215" name="Round Same Side Corner Rectangle 12"/>
            <p:cNvSpPr/>
            <p:nvPr/>
          </p:nvSpPr>
          <p:spPr>
            <a:xfrm rot="16200000">
              <a:off x="-932" y="931"/>
              <a:ext cx="674114" cy="67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" y="0"/>
                  </a:moveTo>
                  <a:lnTo>
                    <a:pt x="19545" y="0"/>
                  </a:lnTo>
                  <a:cubicBezTo>
                    <a:pt x="20680" y="0"/>
                    <a:pt x="21600" y="923"/>
                    <a:pt x="21600" y="2061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2061"/>
                  </a:lnTo>
                  <a:cubicBezTo>
                    <a:pt x="0" y="923"/>
                    <a:pt x="920" y="0"/>
                    <a:pt x="2055" y="0"/>
                  </a:cubicBezTo>
                  <a:close/>
                </a:path>
              </a:pathLst>
            </a:custGeom>
            <a:solidFill>
              <a:srgbClr val="227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16" name="Picture 13" descr="Picture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5707" y="97560"/>
              <a:ext cx="587119" cy="4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8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>
                <a:solidFill>
                  <a:srgbClr val="007D86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21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08080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08080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08080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08080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518520" y="6372869"/>
            <a:ext cx="343903" cy="358141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88853" y="6075405"/>
            <a:ext cx="1175747" cy="5938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30" name="Group 11"/>
          <p:cNvGrpSpPr/>
          <p:nvPr/>
        </p:nvGrpSpPr>
        <p:grpSpPr>
          <a:xfrm>
            <a:off x="237918" y="250188"/>
            <a:ext cx="672253" cy="674114"/>
            <a:chOff x="0" y="0"/>
            <a:chExt cx="672251" cy="674113"/>
          </a:xfrm>
        </p:grpSpPr>
        <p:sp>
          <p:nvSpPr>
            <p:cNvPr id="228" name="Round Same Side Corner Rectangle 12"/>
            <p:cNvSpPr/>
            <p:nvPr/>
          </p:nvSpPr>
          <p:spPr>
            <a:xfrm rot="16200000">
              <a:off x="-932" y="931"/>
              <a:ext cx="674114" cy="67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" y="0"/>
                  </a:moveTo>
                  <a:lnTo>
                    <a:pt x="19545" y="0"/>
                  </a:lnTo>
                  <a:cubicBezTo>
                    <a:pt x="20680" y="0"/>
                    <a:pt x="21600" y="923"/>
                    <a:pt x="21600" y="2061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2061"/>
                  </a:lnTo>
                  <a:cubicBezTo>
                    <a:pt x="0" y="923"/>
                    <a:pt x="920" y="0"/>
                    <a:pt x="2055" y="0"/>
                  </a:cubicBezTo>
                  <a:close/>
                </a:path>
              </a:pathLst>
            </a:custGeom>
            <a:solidFill>
              <a:srgbClr val="227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29" name="Picture 13" descr="Picture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5707" y="97560"/>
              <a:ext cx="587119" cy="4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88853" y="6075405"/>
            <a:ext cx="1175747" cy="5938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41" name="Group 11"/>
          <p:cNvGrpSpPr/>
          <p:nvPr/>
        </p:nvGrpSpPr>
        <p:grpSpPr>
          <a:xfrm>
            <a:off x="237918" y="250188"/>
            <a:ext cx="672253" cy="674114"/>
            <a:chOff x="0" y="0"/>
            <a:chExt cx="672251" cy="674113"/>
          </a:xfrm>
        </p:grpSpPr>
        <p:sp>
          <p:nvSpPr>
            <p:cNvPr id="239" name="Round Same Side Corner Rectangle 12"/>
            <p:cNvSpPr/>
            <p:nvPr/>
          </p:nvSpPr>
          <p:spPr>
            <a:xfrm rot="16200000">
              <a:off x="-932" y="931"/>
              <a:ext cx="674114" cy="67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" y="0"/>
                  </a:moveTo>
                  <a:lnTo>
                    <a:pt x="19545" y="0"/>
                  </a:lnTo>
                  <a:cubicBezTo>
                    <a:pt x="20680" y="0"/>
                    <a:pt x="21600" y="923"/>
                    <a:pt x="21600" y="2061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2061"/>
                  </a:lnTo>
                  <a:cubicBezTo>
                    <a:pt x="0" y="923"/>
                    <a:pt x="920" y="0"/>
                    <a:pt x="2055" y="0"/>
                  </a:cubicBezTo>
                  <a:close/>
                </a:path>
              </a:pathLst>
            </a:custGeom>
            <a:solidFill>
              <a:srgbClr val="227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40" name="Picture 13" descr="Picture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5707" y="97560"/>
              <a:ext cx="587119" cy="4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" name="Picture 7" descr="Picture 7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688853" y="6075405"/>
            <a:ext cx="1175747" cy="593812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52" name="Group 11"/>
          <p:cNvGrpSpPr/>
          <p:nvPr/>
        </p:nvGrpSpPr>
        <p:grpSpPr>
          <a:xfrm>
            <a:off x="237920" y="250189"/>
            <a:ext cx="672252" cy="674114"/>
            <a:chOff x="0" y="0"/>
            <a:chExt cx="672251" cy="674113"/>
          </a:xfrm>
        </p:grpSpPr>
        <p:sp>
          <p:nvSpPr>
            <p:cNvPr id="250" name="Round Same Side Corner Rectangle 12"/>
            <p:cNvSpPr/>
            <p:nvPr/>
          </p:nvSpPr>
          <p:spPr>
            <a:xfrm rot="16200000">
              <a:off x="-932" y="931"/>
              <a:ext cx="674114" cy="672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5" y="0"/>
                  </a:moveTo>
                  <a:lnTo>
                    <a:pt x="19545" y="0"/>
                  </a:lnTo>
                  <a:cubicBezTo>
                    <a:pt x="20680" y="0"/>
                    <a:pt x="21600" y="923"/>
                    <a:pt x="21600" y="2061"/>
                  </a:cubicBezTo>
                  <a:lnTo>
                    <a:pt x="21600" y="21600"/>
                  </a:lnTo>
                  <a:lnTo>
                    <a:pt x="0" y="21600"/>
                  </a:lnTo>
                  <a:lnTo>
                    <a:pt x="0" y="2061"/>
                  </a:lnTo>
                  <a:cubicBezTo>
                    <a:pt x="0" y="923"/>
                    <a:pt x="920" y="0"/>
                    <a:pt x="2055" y="0"/>
                  </a:cubicBezTo>
                  <a:close/>
                </a:path>
              </a:pathLst>
            </a:custGeom>
            <a:solidFill>
              <a:srgbClr val="22706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51" name="Picture 13" descr="Picture 13"/>
            <p:cNvPicPr>
              <a:picLocks noChangeAspect="1"/>
            </p:cNvPicPr>
            <p:nvPr/>
          </p:nvPicPr>
          <p:blipFill>
            <a:blip r:embed="rId3" cstate="print">
              <a:extLst/>
            </a:blip>
            <a:stretch>
              <a:fillRect/>
            </a:stretch>
          </p:blipFill>
          <p:spPr>
            <a:xfrm>
              <a:off x="45707" y="97560"/>
              <a:ext cx="587119" cy="4930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defTabSz="914400">
              <a:spcBef>
                <a:spcPts val="600"/>
              </a:spcBef>
              <a:defRPr sz="2800"/>
            </a:lvl1pPr>
            <a:lvl2pPr marL="790575" indent="-333375" defTabSz="914400">
              <a:spcBef>
                <a:spcPts val="600"/>
              </a:spcBef>
              <a:defRPr sz="2800"/>
            </a:lvl2pPr>
            <a:lvl3pPr marL="1234439" indent="-320039" defTabSz="914400">
              <a:spcBef>
                <a:spcPts val="600"/>
              </a:spcBef>
              <a:defRPr sz="2800"/>
            </a:lvl3pPr>
            <a:lvl4pPr marL="1727200" indent="-355600" defTabSz="914400">
              <a:spcBef>
                <a:spcPts val="600"/>
              </a:spcBef>
              <a:defRPr sz="2800"/>
            </a:lvl4pPr>
            <a:lvl5pPr marL="2184400" indent="-355600" defTabSz="9144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 defTabSz="9144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 defTabSz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 defTabSz="9144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 defTabSz="9144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 defTabSz="91440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</a:lstStyle>
          <a:p>
            <a:r>
              <a:t>Title Text</a:t>
            </a:r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8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9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91440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Picture 9"/>
          <p:cNvPicPr>
            <a:picLocks noChangeAspect="1"/>
          </p:cNvPicPr>
          <p:nvPr/>
        </p:nvPicPr>
        <p:blipFill>
          <a:blip r:embed="rId30" cstate="print">
            <a:extLst/>
          </a:blip>
          <a:stretch>
            <a:fillRect/>
          </a:stretch>
        </p:blipFill>
        <p:spPr>
          <a:xfrm>
            <a:off x="265364" y="291143"/>
            <a:ext cx="1827536" cy="71532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3" name="TextBox 4"/>
          <p:cNvSpPr txBox="1"/>
          <p:nvPr/>
        </p:nvSpPr>
        <p:spPr>
          <a:xfrm>
            <a:off x="1775218" y="2277629"/>
            <a:ext cx="7434107" cy="11482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400" b="1">
                <a:latin typeface="Arial"/>
                <a:ea typeface="Arial"/>
                <a:cs typeface="Arial"/>
                <a:sym typeface="Arial"/>
              </a:defRPr>
            </a:pPr>
            <a:r>
              <a:t>Improving Understanding of Student Finance through Collaborative Working </a:t>
            </a:r>
          </a:p>
          <a:p>
            <a:pPr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HELOA National Conference, 25</a:t>
            </a:r>
            <a:r>
              <a:rPr baseline="30000"/>
              <a:t>th</a:t>
            </a:r>
            <a:r>
              <a:t> January 2019</a:t>
            </a:r>
          </a:p>
        </p:txBody>
      </p:sp>
      <p:sp>
        <p:nvSpPr>
          <p:cNvPr id="264" name="TextBox 5"/>
          <p:cNvSpPr txBox="1"/>
          <p:nvPr/>
        </p:nvSpPr>
        <p:spPr>
          <a:xfrm>
            <a:off x="159574" y="984116"/>
            <a:ext cx="2100547" cy="29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300">
                <a:solidFill>
                  <a:srgbClr val="FFFFFF"/>
                </a:solidFill>
                <a:latin typeface="HelveticaNeueLT Std"/>
                <a:ea typeface="HelveticaNeueLT Std"/>
                <a:cs typeface="HelveticaNeueLT Std"/>
                <a:sym typeface="HelveticaNeueLT Std"/>
              </a:defRPr>
            </a:lvl1pPr>
          </a:lstStyle>
          <a:p>
            <a:r>
              <a:t>Student Loans Company</a:t>
            </a:r>
          </a:p>
        </p:txBody>
      </p:sp>
      <p:pic>
        <p:nvPicPr>
          <p:cNvPr id="265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TextBox 7"/>
          <p:cNvSpPr txBox="1"/>
          <p:nvPr/>
        </p:nvSpPr>
        <p:spPr>
          <a:xfrm>
            <a:off x="7290597" y="6363456"/>
            <a:ext cx="1801872" cy="370841"/>
          </a:xfrm>
          <a:prstGeom prst="rect">
            <a:avLst/>
          </a:prstGeom>
          <a:solidFill>
            <a:srgbClr val="22706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  <a:latin typeface="HelveticaNeueLT Std"/>
                <a:ea typeface="HelveticaNeueLT Std"/>
                <a:cs typeface="HelveticaNeueLT Std"/>
                <a:sym typeface="HelveticaNeueLT Std"/>
              </a:defRPr>
            </a:lvl1pPr>
          </a:lstStyle>
          <a:p>
            <a:r>
              <a:t>www.slc.co.uk</a:t>
            </a:r>
          </a:p>
        </p:txBody>
      </p:sp>
      <p:sp>
        <p:nvSpPr>
          <p:cNvPr id="267" name="TextBox 8"/>
          <p:cNvSpPr txBox="1"/>
          <p:nvPr/>
        </p:nvSpPr>
        <p:spPr>
          <a:xfrm>
            <a:off x="159573" y="3805084"/>
            <a:ext cx="8932897" cy="2217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Jon Legg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Funding Information Partners Account Manager, SLC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Jack Clare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Senior Student Recruitment Officer, Solent University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Huw Peters</a:t>
            </a:r>
          </a:p>
          <a:p>
            <a:pPr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Student Recruitment &amp; WP Officer (Key Influencers), University of Manchester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Round Same Side Corner Rectangle 11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4" name="Rectangle 3"/>
          <p:cNvSpPr txBox="1"/>
          <p:nvPr/>
        </p:nvSpPr>
        <p:spPr>
          <a:xfrm>
            <a:off x="251520" y="1196752"/>
            <a:ext cx="8892480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95250">
              <a:tabLst>
                <a:tab pos="9525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Examples of O</a:t>
            </a:r>
            <a:r>
              <a:rPr b="1" dirty="0" err="1" smtClean="0"/>
              <a:t>rganisation</a:t>
            </a:r>
            <a:r>
              <a:rPr lang="en-GB" b="1" dirty="0" smtClean="0"/>
              <a:t>s</a:t>
            </a:r>
            <a:r>
              <a:rPr b="1" dirty="0" smtClean="0"/>
              <a:t> </a:t>
            </a:r>
            <a:r>
              <a:rPr b="1" dirty="0"/>
              <a:t>we work </a:t>
            </a:r>
            <a:r>
              <a:rPr b="1" dirty="0" smtClean="0"/>
              <a:t>with</a:t>
            </a:r>
            <a:r>
              <a:rPr lang="en-GB" b="1" dirty="0" smtClean="0"/>
              <a:t>:</a:t>
            </a:r>
          </a:p>
          <a:p>
            <a:pPr marL="95250">
              <a:tabLst>
                <a:tab pos="9525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Universities (public and private), FE Colleges, Sixth Form Colleges, Training Providers, Careers advice providers, Local Authorities, Jobcentre Plus, plus many national bodies (e.g. </a:t>
            </a:r>
            <a:r>
              <a:rPr lang="en-GB" dirty="0" err="1" smtClean="0"/>
              <a:t>OfS</a:t>
            </a:r>
            <a:r>
              <a:rPr lang="en-GB" dirty="0" smtClean="0"/>
              <a:t>, UCAS, NHS, charities, etc)</a:t>
            </a:r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sz="1600" b="1" dirty="0" smtClean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Examples of Networks we work with:</a:t>
            </a:r>
            <a:endParaRPr b="1" dirty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HELOA, NASMA, NCOPs, NEON, </a:t>
            </a:r>
            <a:r>
              <a:rPr lang="en-GB" dirty="0" err="1" smtClean="0"/>
              <a:t>AoC</a:t>
            </a:r>
            <a:r>
              <a:rPr lang="en-GB" dirty="0" smtClean="0"/>
              <a:t>, local/regional networks....</a:t>
            </a:r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endParaRPr sz="1600" dirty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Examples of t</a:t>
            </a:r>
            <a:r>
              <a:rPr b="1" dirty="0" err="1" smtClean="0"/>
              <a:t>eams</a:t>
            </a:r>
            <a:r>
              <a:rPr b="1" dirty="0" smtClean="0"/>
              <a:t> </a:t>
            </a:r>
            <a:r>
              <a:rPr b="1" dirty="0"/>
              <a:t>within universities &amp; colleges we work </a:t>
            </a:r>
            <a:r>
              <a:rPr b="1" dirty="0" smtClean="0"/>
              <a:t>with</a:t>
            </a:r>
            <a:r>
              <a:rPr lang="en-GB" b="1" dirty="0" smtClean="0"/>
              <a:t>:</a:t>
            </a:r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Marketing, Recruitment, Outreach, Admissions, Finance, Student Money Advisers, Student Welfare staff, Widening Participation staff, Disability support teams, Study Abroad teams, Student Union staff, Tutors...</a:t>
            </a:r>
            <a:endParaRPr dirty="0"/>
          </a:p>
          <a:p>
            <a:pPr marL="95250">
              <a:tabLst>
                <a:tab pos="165100" algn="l"/>
              </a:tabLst>
              <a:defRPr sz="2000" b="1" u="sng">
                <a:latin typeface="Arial"/>
                <a:ea typeface="Arial"/>
                <a:cs typeface="Arial"/>
                <a:sym typeface="Arial"/>
              </a:defRPr>
            </a:pPr>
            <a:endParaRPr sz="1600" dirty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b="1" dirty="0"/>
              <a:t>Challenges we face:</a:t>
            </a:r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1) </a:t>
            </a:r>
            <a:r>
              <a:rPr dirty="0" smtClean="0"/>
              <a:t>Reaching </a:t>
            </a:r>
            <a:r>
              <a:rPr dirty="0"/>
              <a:t>some but not all staff we need to work </a:t>
            </a:r>
            <a:r>
              <a:rPr dirty="0" smtClean="0"/>
              <a:t>with</a:t>
            </a:r>
            <a:endParaRPr lang="en-GB" dirty="0" smtClean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2) </a:t>
            </a:r>
            <a:r>
              <a:rPr dirty="0" smtClean="0"/>
              <a:t>Being </a:t>
            </a:r>
            <a:r>
              <a:rPr dirty="0"/>
              <a:t>unaware of staff/teams in </a:t>
            </a:r>
            <a:r>
              <a:rPr dirty="0" err="1"/>
              <a:t>organisations</a:t>
            </a:r>
            <a:r>
              <a:rPr dirty="0"/>
              <a:t> (and vice versa</a:t>
            </a:r>
            <a:r>
              <a:rPr dirty="0" smtClean="0"/>
              <a:t>)</a:t>
            </a:r>
            <a:endParaRPr lang="en-GB" dirty="0" smtClean="0"/>
          </a:p>
          <a:p>
            <a:pPr marL="95250">
              <a:tabLst>
                <a:tab pos="165100" algn="l"/>
              </a:tabLst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3) Annual changes &amp; staff knowledge not always fully up to date</a:t>
            </a:r>
            <a:r>
              <a:rPr dirty="0"/>
              <a:t>	</a:t>
            </a:r>
          </a:p>
        </p:txBody>
      </p:sp>
      <p:sp>
        <p:nvSpPr>
          <p:cNvPr id="315" name="TextBox 7"/>
          <p:cNvSpPr txBox="1"/>
          <p:nvPr/>
        </p:nvSpPr>
        <p:spPr>
          <a:xfrm>
            <a:off x="971600" y="332656"/>
            <a:ext cx="782020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Collaborative Working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8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  <p:sp>
        <p:nvSpPr>
          <p:cNvPr id="319" name="TextBox 5"/>
          <p:cNvSpPr txBox="1"/>
          <p:nvPr/>
        </p:nvSpPr>
        <p:spPr>
          <a:xfrm>
            <a:off x="1775218" y="2374243"/>
            <a:ext cx="5716963" cy="955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latin typeface="HelveticaNeueLT Std"/>
                <a:ea typeface="HelveticaNeueLT Std"/>
                <a:cs typeface="HelveticaNeueLT Std"/>
                <a:sym typeface="HelveticaNeueLT Std"/>
              </a:defRPr>
            </a:lvl1pPr>
          </a:lstStyle>
          <a:p>
            <a:r>
              <a:t>Student Finance Working Groups (Jack Clare)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Box 10"/>
          <p:cNvSpPr txBox="1"/>
          <p:nvPr/>
        </p:nvSpPr>
        <p:spPr>
          <a:xfrm rot="21333402">
            <a:off x="1703240" y="357193"/>
            <a:ext cx="656272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  <a:latin typeface="Helvetica LT Std Bold Condensed"/>
                <a:ea typeface="Helvetica LT Std Bold Condensed"/>
                <a:cs typeface="Helvetica LT Std Bold Condensed"/>
                <a:sym typeface="Helvetica LT Std Bold Condensed"/>
              </a:defRPr>
            </a:lvl1pPr>
          </a:lstStyle>
          <a:p>
            <a:r>
              <a:t>ADDITIONAL SUPPORT</a:t>
            </a:r>
          </a:p>
        </p:txBody>
      </p:sp>
      <p:sp>
        <p:nvSpPr>
          <p:cNvPr id="322" name="Rectangle 3"/>
          <p:cNvSpPr txBox="1"/>
          <p:nvPr/>
        </p:nvSpPr>
        <p:spPr>
          <a:xfrm>
            <a:off x="130636" y="1165925"/>
            <a:ext cx="8982076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Formation of group and its aims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Previous lack of unified working on student finance at </a:t>
            </a:r>
            <a:r>
              <a:rPr dirty="0" err="1"/>
              <a:t>Solent</a:t>
            </a:r>
            <a:r>
              <a:rPr dirty="0"/>
              <a:t> University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Brings together key stakeholders within the university and SLC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Keeps all staff up to date including those from SLC, Shares good practice and implements relevant </a:t>
            </a:r>
            <a:r>
              <a:rPr dirty="0" smtClean="0"/>
              <a:t>changes</a:t>
            </a:r>
            <a:endParaRPr dirty="0"/>
          </a:p>
        </p:txBody>
      </p:sp>
      <p:sp>
        <p:nvSpPr>
          <p:cNvPr id="323" name="Round Same Side Corner Rectangle 4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5" name="TextBox 6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 Finance Working Groups </a:t>
            </a:r>
          </a:p>
        </p:txBody>
      </p:sp>
      <p:pic>
        <p:nvPicPr>
          <p:cNvPr id="326" name="Screen Shot 2019-01-15 at 18.15.02.png" descr="Screen Shot 2019-01-15 at 18.15.02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175876" y="2802034"/>
            <a:ext cx="3589583" cy="2358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TextBox 10"/>
          <p:cNvSpPr txBox="1"/>
          <p:nvPr/>
        </p:nvSpPr>
        <p:spPr>
          <a:xfrm rot="21333402">
            <a:off x="1703240" y="357193"/>
            <a:ext cx="6562726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000">
                <a:solidFill>
                  <a:srgbClr val="FFFFFF"/>
                </a:solidFill>
                <a:latin typeface="Helvetica LT Std Bold Condensed"/>
                <a:ea typeface="Helvetica LT Std Bold Condensed"/>
                <a:cs typeface="Helvetica LT Std Bold Condensed"/>
                <a:sym typeface="Helvetica LT Std Bold Condensed"/>
              </a:defRPr>
            </a:lvl1pPr>
          </a:lstStyle>
          <a:p>
            <a:r>
              <a:t>ADDITIONAL SUPPORT</a:t>
            </a:r>
          </a:p>
        </p:txBody>
      </p:sp>
      <p:sp>
        <p:nvSpPr>
          <p:cNvPr id="329" name="Rectangle 3"/>
          <p:cNvSpPr txBox="1"/>
          <p:nvPr/>
        </p:nvSpPr>
        <p:spPr>
          <a:xfrm>
            <a:off x="80962" y="1253680"/>
            <a:ext cx="8982076" cy="62478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 b="1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‘I have enough meetings, Why </a:t>
            </a:r>
            <a:r>
              <a:rPr lang="en-GB" dirty="0" smtClean="0"/>
              <a:t>s</a:t>
            </a:r>
            <a:r>
              <a:rPr dirty="0" err="1" smtClean="0"/>
              <a:t>hould</a:t>
            </a:r>
            <a:r>
              <a:rPr dirty="0" smtClean="0"/>
              <a:t> </a:t>
            </a:r>
            <a:r>
              <a:rPr dirty="0"/>
              <a:t>I have a student finance working group?’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Keeps all staff well informed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Get to know your SLC contact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Improves student recruitment and Access and Widening Participation content, resources and activities relating to student finance.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Improves collaborative working between teams on finance within the university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Can contribute towards having a real impact with target groups student recruitment and AWP teams work with</a:t>
            </a:r>
          </a:p>
          <a:p>
            <a:pPr marL="359999" indent="-359999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>
              <a:defRPr sz="2000"/>
            </a:pPr>
            <a:endParaRPr dirty="0"/>
          </a:p>
          <a:p>
            <a:pPr marL="359999" indent="-288000">
              <a:defRPr sz="2000"/>
            </a:pPr>
            <a:endParaRPr dirty="0"/>
          </a:p>
          <a:p>
            <a:pPr marL="431999" indent="-359999">
              <a:buSzPct val="100000"/>
              <a:buFont typeface="Arial"/>
              <a:buChar char="•"/>
              <a:defRPr sz="2000" b="1"/>
            </a:pPr>
            <a:endParaRPr dirty="0"/>
          </a:p>
          <a:p>
            <a:pPr marL="359999" indent="-288000">
              <a:defRPr sz="2000" b="1"/>
            </a:pPr>
            <a:r>
              <a:rPr dirty="0"/>
              <a:t>	</a:t>
            </a:r>
          </a:p>
        </p:txBody>
      </p:sp>
      <p:sp>
        <p:nvSpPr>
          <p:cNvPr id="330" name="Round Same Side Corner Rectangle 4"/>
          <p:cNvSpPr/>
          <p:nvPr/>
        </p:nvSpPr>
        <p:spPr>
          <a:xfrm rot="5400000">
            <a:off x="4543157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2" name="TextBox 6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 Finance Working Groups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5" name="TextBox 4"/>
          <p:cNvSpPr txBox="1"/>
          <p:nvPr/>
        </p:nvSpPr>
        <p:spPr>
          <a:xfrm>
            <a:off x="1775218" y="2405460"/>
            <a:ext cx="7434107" cy="89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Discussion:</a:t>
            </a: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Student Finance in </a:t>
            </a:r>
            <a:r>
              <a:rPr b="1"/>
              <a:t>Your</a:t>
            </a:r>
            <a:r>
              <a:t> Institution</a:t>
            </a:r>
          </a:p>
        </p:txBody>
      </p:sp>
      <p:pic>
        <p:nvPicPr>
          <p:cNvPr id="336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Round Same Side Corner Rectangle 9"/>
          <p:cNvSpPr/>
          <p:nvPr/>
        </p:nvSpPr>
        <p:spPr>
          <a:xfrm rot="5400000">
            <a:off x="4543158" y="-3351826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9" name="Rectangle 3"/>
          <p:cNvSpPr txBox="1"/>
          <p:nvPr/>
        </p:nvSpPr>
        <p:spPr>
          <a:xfrm>
            <a:off x="251520" y="1340768"/>
            <a:ext cx="8271748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Q</a:t>
            </a:r>
            <a:r>
              <a:rPr dirty="0" err="1" smtClean="0"/>
              <a:t>uestions</a:t>
            </a:r>
            <a:r>
              <a:rPr dirty="0" smtClean="0"/>
              <a:t> </a:t>
            </a:r>
            <a:r>
              <a:rPr lang="en-GB" dirty="0" smtClean="0"/>
              <a:t>to discuss in your groups:</a:t>
            </a:r>
            <a:endParaRPr dirty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sz="2000" dirty="0">
                <a:latin typeface="Arial"/>
                <a:ea typeface="Arial"/>
                <a:cs typeface="Arial"/>
                <a:sym typeface="Arial"/>
              </a:rPr>
              <a:t>Which team(s) </a:t>
            </a:r>
            <a:r>
              <a:rPr lang="en-GB" sz="2000" dirty="0" smtClean="0"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sz="2000" dirty="0" smtClean="0">
                <a:latin typeface="Arial"/>
                <a:ea typeface="Arial"/>
                <a:cs typeface="Arial"/>
                <a:sym typeface="Arial"/>
              </a:rPr>
              <a:t>your </a:t>
            </a:r>
            <a:r>
              <a:rPr lang="en-GB" sz="2000" dirty="0" smtClean="0">
                <a:latin typeface="Arial"/>
                <a:ea typeface="Arial"/>
                <a:cs typeface="Arial"/>
                <a:sym typeface="Arial"/>
              </a:rPr>
              <a:t>organisation</a:t>
            </a:r>
            <a:r>
              <a:rPr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000" dirty="0">
                <a:latin typeface="Arial"/>
                <a:ea typeface="Arial"/>
                <a:cs typeface="Arial"/>
                <a:sym typeface="Arial"/>
              </a:rPr>
              <a:t>deliver(s) student finance information &amp; </a:t>
            </a:r>
            <a:r>
              <a:rPr sz="2000" dirty="0" smtClean="0">
                <a:latin typeface="Arial"/>
                <a:ea typeface="Arial"/>
                <a:cs typeface="Arial"/>
                <a:sym typeface="Arial"/>
              </a:rPr>
              <a:t>guidance?</a:t>
            </a:r>
            <a:r>
              <a:rPr lang="en-GB" sz="2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dirty="0" smtClean="0"/>
              <a:t>Do </a:t>
            </a:r>
            <a:r>
              <a:rPr dirty="0"/>
              <a:t>you work with </a:t>
            </a:r>
            <a:r>
              <a:rPr dirty="0" smtClean="0"/>
              <a:t>them?</a:t>
            </a: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Do </a:t>
            </a:r>
            <a:r>
              <a:rPr dirty="0"/>
              <a:t>you know if they work with SLC’s </a:t>
            </a:r>
            <a:r>
              <a:rPr dirty="0" smtClean="0"/>
              <a:t>F</a:t>
            </a:r>
            <a:r>
              <a:rPr lang="en-GB" dirty="0" smtClean="0"/>
              <a:t>IS</a:t>
            </a:r>
            <a:r>
              <a:rPr dirty="0" smtClean="0"/>
              <a:t> Team?</a:t>
            </a: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Do you know who produces student finance resources in your organisation? Does your team contribute to them? Do you work collaboratively on these? Or do you just use SLC resources?</a:t>
            </a:r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Are there different student finance resources produced by different teams? If so, do you think this is an issue?</a:t>
            </a:r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Is </a:t>
            </a:r>
            <a:r>
              <a:rPr dirty="0"/>
              <a:t>there scope for better collaborative working in this </a:t>
            </a:r>
            <a:r>
              <a:rPr dirty="0" smtClean="0"/>
              <a:t>area?</a:t>
            </a: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If </a:t>
            </a:r>
            <a:r>
              <a:rPr dirty="0"/>
              <a:t>so, what actions could you take in your institution</a:t>
            </a:r>
            <a:r>
              <a:rPr dirty="0" smtClean="0"/>
              <a:t>?</a:t>
            </a:r>
            <a:endParaRPr dirty="0"/>
          </a:p>
        </p:txBody>
      </p:sp>
      <p:sp>
        <p:nvSpPr>
          <p:cNvPr id="340" name="TextBox 8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Discussion: Student Finance in </a:t>
            </a:r>
            <a:r>
              <a:rPr b="1"/>
              <a:t>Your</a:t>
            </a:r>
            <a:r>
              <a:t> Institution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Same Side Corner Rectangle 3"/>
          <p:cNvSpPr/>
          <p:nvPr/>
        </p:nvSpPr>
        <p:spPr>
          <a:xfrm rot="5400000">
            <a:off x="4580779" y="-724787"/>
            <a:ext cx="1339980" cy="7164849"/>
          </a:xfrm>
          <a:prstGeom prst="round2SameRect">
            <a:avLst>
              <a:gd name="adj1" fmla="val 3564"/>
              <a:gd name="adj2" fmla="val 0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75219" y="2374710"/>
            <a:ext cx="7434105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800" dirty="0" smtClean="0">
                <a:latin typeface="HelveticaNeueLT Std"/>
                <a:cs typeface="HelveticaNeueLT Std"/>
              </a:rPr>
              <a:t>University of Manchester Teacher &amp; Adviser Forum (</a:t>
            </a:r>
            <a:r>
              <a:rPr lang="en-US" sz="2800" dirty="0" err="1" smtClean="0">
                <a:latin typeface="HelveticaNeueLT Std"/>
                <a:cs typeface="HelveticaNeueLT Std"/>
              </a:rPr>
              <a:t>Huw</a:t>
            </a:r>
            <a:r>
              <a:rPr lang="en-US" sz="2800" dirty="0" smtClean="0">
                <a:latin typeface="HelveticaNeueLT Std"/>
                <a:cs typeface="HelveticaNeueLT Std"/>
              </a:rPr>
              <a:t> Peters)</a:t>
            </a:r>
          </a:p>
        </p:txBody>
      </p:sp>
      <p:pic>
        <p:nvPicPr>
          <p:cNvPr id="7" name="Picture 6" descr="SLC tree tab_reversed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70" y="2187647"/>
            <a:ext cx="1345774" cy="1345774"/>
          </a:xfrm>
          <a:prstGeom prst="rect">
            <a:avLst/>
          </a:prstGeom>
        </p:spPr>
      </p:pic>
      <p:pic>
        <p:nvPicPr>
          <p:cNvPr id="2050" name="Picture 2" descr="http://assets.manchester.ac.uk/logos/hi-res/TAB_UNI_MAIN_logo/Coloured_backgrounds/TAB_col_backgroun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438" y="281956"/>
            <a:ext cx="1848427" cy="78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5403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ound Same Side Corner Rectangle 10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7" name="Rectangle 3"/>
          <p:cNvSpPr txBox="1"/>
          <p:nvPr/>
        </p:nvSpPr>
        <p:spPr>
          <a:xfrm>
            <a:off x="161925" y="1268760"/>
            <a:ext cx="8982075" cy="52629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432000" indent="-360000" eaLnBrk="0"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Group of teachers and careers advisers within travelling distance of The University of Manchester</a:t>
            </a:r>
          </a:p>
          <a:p>
            <a:pPr marL="432000" indent="-360000" eaLnBrk="0">
              <a:buFont typeface="Arial" pitchFamily="34" charset="0"/>
              <a:buChar char="•"/>
              <a:defRPr/>
            </a:pPr>
            <a:endParaRPr lang="en-GB" sz="28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432000" indent="-360000" eaLnBrk="0"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Meetings include key developments in HE, Information about opportunities and events at Manchester.</a:t>
            </a:r>
          </a:p>
          <a:p>
            <a:pPr marL="432000" indent="-360000" eaLnBrk="0">
              <a:buFont typeface="Arial" pitchFamily="34" charset="0"/>
              <a:buChar char="•"/>
              <a:defRPr/>
            </a:pPr>
            <a:endParaRPr lang="en-GB" sz="28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432000" indent="-360000" eaLnBrk="0"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Meetings held 4 times per year</a:t>
            </a:r>
            <a:endParaRPr lang="en-GB" sz="2800" dirty="0" smtClean="0">
              <a:latin typeface="Arial" pitchFamily="34" charset="0"/>
              <a:cs typeface="Arial" pitchFamily="34" charset="0"/>
            </a:endParaRPr>
          </a:p>
          <a:p>
            <a:pPr marL="432000" indent="-360000" eaLnBrk="0">
              <a:buFont typeface="Arial" pitchFamily="34" charset="0"/>
              <a:buChar char="•"/>
              <a:defRPr/>
            </a:pPr>
            <a:endParaRPr lang="en-GB" sz="28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432000" indent="-360000" eaLnBrk="0">
              <a:buFont typeface="Arial" pitchFamily="34" charset="0"/>
              <a:buChar char="•"/>
              <a:defRPr/>
            </a:pPr>
            <a:r>
              <a:rPr lang="en-GB" sz="28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Opportunity to get feedback from teachers and careers advisers and allow them to network and share good practice.</a:t>
            </a:r>
            <a:r>
              <a:rPr sz="2800" dirty="0"/>
              <a:t>	</a:t>
            </a:r>
          </a:p>
        </p:txBody>
      </p:sp>
      <p:sp>
        <p:nvSpPr>
          <p:cNvPr id="348" name="TextBox 5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University of Manchester Teacher &amp; Adviser Forum</a:t>
            </a:r>
          </a:p>
        </p:txBody>
      </p:sp>
      <p:pic>
        <p:nvPicPr>
          <p:cNvPr id="5" name="Picture 2" descr="http://assets.manchester.ac.uk/logos/hi-res/TAB_UNI_MAIN_logo/White_backgrounds/TAB_col_white_backgroun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163" y="6104916"/>
            <a:ext cx="1480292" cy="62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51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  <p:sp>
        <p:nvSpPr>
          <p:cNvPr id="352" name="TextBox 5"/>
          <p:cNvSpPr txBox="1"/>
          <p:nvPr/>
        </p:nvSpPr>
        <p:spPr>
          <a:xfrm>
            <a:off x="1775218" y="2405460"/>
            <a:ext cx="7434107" cy="89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Discussion:</a:t>
            </a:r>
          </a:p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School &amp; College Engagement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Round Same Side Corner Rectangle 9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5" name="TextBox 5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Discussion: School &amp; College Engagement</a:t>
            </a:r>
          </a:p>
        </p:txBody>
      </p:sp>
      <p:sp>
        <p:nvSpPr>
          <p:cNvPr id="356" name="Rectangle 3"/>
          <p:cNvSpPr txBox="1"/>
          <p:nvPr/>
        </p:nvSpPr>
        <p:spPr>
          <a:xfrm>
            <a:off x="161925" y="1657350"/>
            <a:ext cx="8370515" cy="34778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US" dirty="0" smtClean="0"/>
              <a:t>Questions to discuss in your groups: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US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How </a:t>
            </a:r>
            <a:r>
              <a:rPr dirty="0"/>
              <a:t>do you work with school and college </a:t>
            </a:r>
            <a:r>
              <a:rPr dirty="0" smtClean="0"/>
              <a:t>staff?</a:t>
            </a: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How much knowledge of student finance do you think they have?</a:t>
            </a:r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Do </a:t>
            </a:r>
            <a:r>
              <a:rPr dirty="0"/>
              <a:t>you take any steps to ensure they have up to date knowledge of student finance</a:t>
            </a:r>
            <a:r>
              <a:rPr dirty="0" smtClean="0"/>
              <a:t>?</a:t>
            </a:r>
            <a:endParaRPr lang="en-GB" dirty="0" smtClean="0"/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>
              <a:latin typeface="+mj-lt"/>
              <a:ea typeface="+mj-ea"/>
              <a:cs typeface="+mj-cs"/>
              <a:sym typeface="Calibri"/>
            </a:endParaRPr>
          </a:p>
          <a:p>
            <a:pPr marL="200526" indent="-200526">
              <a:buSzPct val="100000"/>
              <a:buFontTx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If so, how do you do this? What resources do you use?</a:t>
            </a:r>
            <a:endParaRPr dirty="0">
              <a:latin typeface="+mj-lt"/>
              <a:ea typeface="+mj-ea"/>
              <a:cs typeface="+mj-cs"/>
              <a:sym typeface="Calibri"/>
            </a:endParaRPr>
          </a:p>
          <a:p>
            <a:pPr marL="359999" indent="-288000">
              <a:defRPr sz="2000" b="1"/>
            </a:pPr>
            <a:r>
              <a:rPr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Round Same Side Corner Rectangle 5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4" name="TextBox 6"/>
          <p:cNvSpPr txBox="1"/>
          <p:nvPr/>
        </p:nvSpPr>
        <p:spPr>
          <a:xfrm>
            <a:off x="971599" y="332656"/>
            <a:ext cx="5760642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Session Overview</a:t>
            </a:r>
          </a:p>
        </p:txBody>
      </p:sp>
      <p:sp>
        <p:nvSpPr>
          <p:cNvPr id="275" name="Rectangle 8"/>
          <p:cNvSpPr txBox="1"/>
          <p:nvPr/>
        </p:nvSpPr>
        <p:spPr>
          <a:xfrm>
            <a:off x="136569" y="1628800"/>
            <a:ext cx="9007431" cy="4029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Student Finance Update: England &amp; Wales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Funding Information Services Team</a:t>
            </a:r>
            <a:r>
              <a:rPr dirty="0">
                <a:solidFill>
                  <a:srgbClr val="222222"/>
                </a:solidFill>
              </a:rPr>
              <a:t> </a:t>
            </a:r>
            <a:r>
              <a:rPr dirty="0"/>
              <a:t>&amp; Collaborative Working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Student Finance Working Groups (Jack)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Discussion: Student Finance in Your Institution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University of Manchester Teacher &amp; Adviser Forum (</a:t>
            </a:r>
            <a:r>
              <a:rPr dirty="0" err="1"/>
              <a:t>Huw</a:t>
            </a:r>
            <a:r>
              <a:rPr dirty="0"/>
              <a:t>)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Discussion: School &amp; College Engagement</a:t>
            </a:r>
          </a:p>
          <a:p>
            <a:pPr marL="431800" indent="-358775">
              <a:lnSpc>
                <a:spcPct val="150000"/>
              </a:lnSpc>
              <a:buSzPct val="100000"/>
              <a:buFont typeface="Arial"/>
              <a:buChar char="•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Moving Forward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9" name="TextBox 4"/>
          <p:cNvSpPr txBox="1"/>
          <p:nvPr/>
        </p:nvSpPr>
        <p:spPr>
          <a:xfrm>
            <a:off x="1775218" y="2590152"/>
            <a:ext cx="7434107" cy="523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latin typeface="HelveticaNeueLT Std"/>
                <a:ea typeface="HelveticaNeueLT Std"/>
                <a:cs typeface="HelveticaNeueLT Std"/>
                <a:sym typeface="HelveticaNeueLT Std"/>
              </a:defRPr>
            </a:lvl1pPr>
          </a:lstStyle>
          <a:p>
            <a:r>
              <a:t>Moving Forward</a:t>
            </a:r>
          </a:p>
        </p:txBody>
      </p:sp>
      <p:pic>
        <p:nvPicPr>
          <p:cNvPr id="360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ound Same Side Corner Rectangle 6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3" name="Rectangle 3"/>
          <p:cNvSpPr txBox="1"/>
          <p:nvPr/>
        </p:nvSpPr>
        <p:spPr>
          <a:xfrm>
            <a:off x="161925" y="1657350"/>
            <a:ext cx="8982075" cy="25545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dirty="0" err="1" smtClean="0"/>
              <a:t>Summ</a:t>
            </a:r>
            <a:r>
              <a:rPr lang="en-GB" dirty="0" err="1" smtClean="0"/>
              <a:t>ing</a:t>
            </a:r>
            <a:r>
              <a:rPr lang="en-GB" dirty="0" smtClean="0"/>
              <a:t> up.....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Over to you....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P</a:t>
            </a:r>
            <a:r>
              <a:rPr dirty="0" err="1" smtClean="0"/>
              <a:t>otential</a:t>
            </a:r>
            <a:r>
              <a:rPr dirty="0" smtClean="0"/>
              <a:t> </a:t>
            </a:r>
            <a:r>
              <a:rPr lang="en-GB" dirty="0" smtClean="0"/>
              <a:t>a</a:t>
            </a:r>
            <a:r>
              <a:rPr dirty="0" err="1" smtClean="0"/>
              <a:t>ctions</a:t>
            </a:r>
            <a:r>
              <a:rPr dirty="0" smtClean="0"/>
              <a:t> </a:t>
            </a:r>
            <a:r>
              <a:rPr dirty="0"/>
              <a:t>to improve collaborative </a:t>
            </a:r>
            <a:r>
              <a:rPr dirty="0" smtClean="0"/>
              <a:t>working</a:t>
            </a:r>
            <a:r>
              <a:rPr lang="en-GB" dirty="0" smtClean="0"/>
              <a:t>?</a:t>
            </a:r>
            <a:endParaRPr dirty="0"/>
          </a:p>
          <a:p>
            <a:pPr marL="431999" indent="-359999">
              <a:buSzPct val="100000"/>
              <a:buFont typeface="Arial"/>
              <a:buChar char="•"/>
              <a:defRPr sz="2000" b="1"/>
            </a:pPr>
            <a:endParaRPr dirty="0"/>
          </a:p>
          <a:p>
            <a:pPr marL="359999" indent="-288000">
              <a:defRPr sz="2000" b="1"/>
            </a:pPr>
            <a:r>
              <a:rPr dirty="0"/>
              <a:t>	</a:t>
            </a:r>
          </a:p>
        </p:txBody>
      </p:sp>
      <p:sp>
        <p:nvSpPr>
          <p:cNvPr id="364" name="TextBox 9"/>
          <p:cNvSpPr txBox="1"/>
          <p:nvPr/>
        </p:nvSpPr>
        <p:spPr>
          <a:xfrm>
            <a:off x="971599" y="332656"/>
            <a:ext cx="730015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Moving Forward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ctangle 4"/>
          <p:cNvSpPr txBox="1"/>
          <p:nvPr/>
        </p:nvSpPr>
        <p:spPr>
          <a:xfrm>
            <a:off x="209550" y="3081866"/>
            <a:ext cx="5949950" cy="2697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400"/>
              </a:spcBef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Funding Information Services Team </a:t>
            </a:r>
          </a:p>
          <a:p>
            <a:pPr>
              <a:spcBef>
                <a:spcPts val="4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Partner Services </a:t>
            </a:r>
          </a:p>
          <a:p>
            <a:pPr>
              <a:spcBef>
                <a:spcPts val="400"/>
              </a:spcBef>
              <a:buSzPct val="100000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smtClean="0"/>
              <a:t>fundinginformationpartners@slc.co.uk</a:t>
            </a:r>
            <a:endParaRPr dirty="0"/>
          </a:p>
          <a:p>
            <a:pPr>
              <a:spcBef>
                <a:spcPts val="400"/>
              </a:spcBef>
              <a:buSzPct val="100000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 smtClean="0"/>
              <a:t>practitioners.slc.co.uk</a:t>
            </a:r>
            <a:endParaRPr dirty="0"/>
          </a:p>
          <a:p>
            <a:pPr>
              <a:spcBef>
                <a:spcPts val="400"/>
              </a:spcBef>
              <a:buSzPct val="100000"/>
              <a:buChar char="8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  <a:p>
            <a:pPr>
              <a:spcBef>
                <a:spcPts val="4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Jon Legg – North </a:t>
            </a:r>
            <a:r>
              <a:rPr dirty="0" smtClean="0"/>
              <a:t>West</a:t>
            </a:r>
            <a:r>
              <a:rPr lang="en-GB" dirty="0" smtClean="0"/>
              <a:t> England</a:t>
            </a:r>
            <a:r>
              <a:rPr dirty="0" smtClean="0"/>
              <a:t> </a:t>
            </a:r>
            <a:r>
              <a:rPr dirty="0"/>
              <a:t>&amp; Wales</a:t>
            </a:r>
          </a:p>
          <a:p>
            <a:pPr>
              <a:spcBef>
                <a:spcPts val="4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jon_legg@slc.co.uk</a:t>
            </a:r>
          </a:p>
          <a:p>
            <a:pPr>
              <a:spcBef>
                <a:spcPts val="400"/>
              </a:spcBef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/>
              <a:t>0777 162 4163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8" name="TextBox 4"/>
          <p:cNvSpPr txBox="1"/>
          <p:nvPr/>
        </p:nvSpPr>
        <p:spPr>
          <a:xfrm>
            <a:off x="1775218" y="2608659"/>
            <a:ext cx="7434107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 Finance Update: England &amp; Wales</a:t>
            </a:r>
          </a:p>
        </p:txBody>
      </p:sp>
      <p:pic>
        <p:nvPicPr>
          <p:cNvPr id="279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Round Same Side Corner Rectangle 11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TextBox 12"/>
          <p:cNvSpPr txBox="1"/>
          <p:nvPr/>
        </p:nvSpPr>
        <p:spPr>
          <a:xfrm>
            <a:off x="1043608" y="332656"/>
            <a:ext cx="7861370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Student Finance Update: England &amp; Wales</a:t>
            </a:r>
          </a:p>
        </p:txBody>
      </p:sp>
      <p:sp>
        <p:nvSpPr>
          <p:cNvPr id="283" name="Rectangle 3"/>
          <p:cNvSpPr txBox="1"/>
          <p:nvPr/>
        </p:nvSpPr>
        <p:spPr>
          <a:xfrm>
            <a:off x="161925" y="1268760"/>
            <a:ext cx="8982075" cy="50167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Tuition Fees 2019/20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Tuition Fee Loan available for students starting courses in 2019/20.</a:t>
            </a:r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Maximum full-time fee levels are unchanged: £9000 (Wales) / £9250 (</a:t>
            </a:r>
            <a:r>
              <a:rPr lang="en-GB" dirty="0" err="1" smtClean="0"/>
              <a:t>rUK</a:t>
            </a:r>
            <a:r>
              <a:rPr lang="en-GB" dirty="0" smtClean="0"/>
              <a:t>)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b="1" dirty="0" smtClean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Maintenance Support  2019/20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Different packages of support available for English and Welsh students</a:t>
            </a:r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sz="2000" dirty="0" smtClean="0"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England: Maintenance Loan only</a:t>
            </a: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Amounts vary, determined by household income</a:t>
            </a:r>
          </a:p>
          <a:p>
            <a:pPr marL="359999" lvl="8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Wales: Maintenance Loan &amp; Welsh Government Learning Grant</a:t>
            </a: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Balance of ML &amp; WGLG determined by household income</a:t>
            </a: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Same level of maintenance support overall</a:t>
            </a:r>
            <a:endParaRPr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1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12"/>
          <p:cNvSpPr txBox="1"/>
          <p:nvPr/>
        </p:nvSpPr>
        <p:spPr>
          <a:xfrm>
            <a:off x="1043608" y="332656"/>
            <a:ext cx="78613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smtClean="0"/>
              <a:t>Maintenance Loans 2019/20</a:t>
            </a:r>
            <a:r>
              <a:rPr dirty="0" smtClean="0"/>
              <a:t>: England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124744"/>
          <a:ext cx="8496944" cy="4663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0225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Household Income </a:t>
                      </a:r>
                      <a:endParaRPr lang="en-GB" sz="2000" b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Home </a:t>
                      </a:r>
                    </a:p>
                    <a:p>
                      <a:pPr algn="ctr"/>
                      <a:r>
                        <a:rPr lang="en-GB" sz="1800" b="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(£58,215)</a:t>
                      </a: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baseline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Elsewhere </a:t>
                      </a:r>
                      <a:r>
                        <a:rPr lang="en-GB" sz="1800" b="0" baseline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(£62,212</a:t>
                      </a:r>
                      <a:r>
                        <a:rPr lang="en-GB" sz="1800" b="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London </a:t>
                      </a:r>
                    </a:p>
                    <a:p>
                      <a:pPr algn="ctr"/>
                      <a:r>
                        <a:rPr lang="en-GB" sz="1800" b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(£69,888)</a:t>
                      </a:r>
                      <a:endParaRPr lang="en-GB" sz="1800" b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£25,000 &amp; under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£7,529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£8,944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£11,672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£30,000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£6,895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£8,303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£11,020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£35,000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£6,260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£7,661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£10,367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£40,000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£5,626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£7,019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£9,714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£45,000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£4,991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£6,377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£9,062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£50,000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£4,357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£5,735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£8,409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£55,000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£3,722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£5,093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£7,756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£60,000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£3,314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£4,452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£7,103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£65,000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£3,314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£4,168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£6,451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0132">
                <a:tc>
                  <a:txBody>
                    <a:bodyPr/>
                    <a:lstStyle/>
                    <a:p>
                      <a:pPr algn="l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£70,000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£3,314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£4,168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£5,812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5" marB="45725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1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TextBox 12"/>
          <p:cNvSpPr txBox="1"/>
          <p:nvPr/>
        </p:nvSpPr>
        <p:spPr>
          <a:xfrm>
            <a:off x="1043608" y="332656"/>
            <a:ext cx="78613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smtClean="0"/>
              <a:t>Maintenance Support 2019/20: </a:t>
            </a:r>
            <a:r>
              <a:rPr dirty="0" smtClean="0"/>
              <a:t>Wales</a:t>
            </a:r>
            <a:endParaRPr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1124744"/>
          <a:ext cx="8568953" cy="4752528"/>
        </p:xfrm>
        <a:graphic>
          <a:graphicData uri="http://schemas.openxmlformats.org/drawingml/2006/table">
            <a:tbl>
              <a:tblPr/>
              <a:tblGrid>
                <a:gridCol w="1016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28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58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21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3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879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224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27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Income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Living with parents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Living</a:t>
                      </a:r>
                      <a:r>
                        <a:rPr lang="en-GB" sz="1400" b="1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</a:t>
                      </a: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way from home, outside of London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Living</a:t>
                      </a:r>
                      <a:r>
                        <a:rPr lang="en-GB" sz="1400" b="1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</a:t>
                      </a: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way</a:t>
                      </a:r>
                      <a:r>
                        <a:rPr lang="en-GB" sz="1400" b="1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from home, studying in London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771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Grant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Loan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Grant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Loan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Grant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Loan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solidFill>
                            <a:srgbClr val="FFFF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  <a:endParaRPr lang="en-GB" sz="1400" b="1" dirty="0">
                        <a:solidFill>
                          <a:srgbClr val="FFFFFF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7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£18,370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6,885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£955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£7,840</a:t>
                      </a:r>
                      <a:endParaRPr lang="en-GB" sz="18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£8,100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£1,125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</a:t>
                      </a:r>
                      <a:r>
                        <a:rPr lang="en-GB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9,225</a:t>
                      </a:r>
                      <a:endParaRPr lang="en-GB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£10,124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£1,406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£11,530</a:t>
                      </a:r>
                      <a:endParaRPr lang="en-GB" sz="20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£20,000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£6,651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£1,189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515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£7,817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Arial" pitchFamily="34" charset="0"/>
                          <a:cs typeface="Arial" pitchFamily="34" charset="0"/>
                        </a:rPr>
                        <a:t>£1,408</a:t>
                      </a:r>
                      <a:endParaRPr lang="en-GB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0" marR="5729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£9,760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£1,770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290" marR="572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9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£25,000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£5,930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£1,910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£6,947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£2,278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£8,643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£2,887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£30,000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£5,209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£2,631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£6,078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£3,147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£7,526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£4,004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£35,000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£4,488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£3,352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£5,208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£4.017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£6,408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£5,122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£40,000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£3,767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£4.073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£4,339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£4,886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£5,291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£6,239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32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£45,000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£3,047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£4,793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£3,469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£5,756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£4,174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£7,356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£50,000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£2,326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£5,514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£2,600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£6,625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£3,056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£8,474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1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£55,000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£1,605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£6,235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£1,730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£7,495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£1,939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£9,591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£59,200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£1,000</a:t>
                      </a: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£6,840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£1,000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£8,225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£1,000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£10,530</a:t>
                      </a:r>
                      <a:endParaRPr lang="en-GB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7290" marR="572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/>
          <p:nvPr/>
        </p:nvSpPr>
        <p:spPr>
          <a:xfrm>
            <a:off x="161925" y="1268760"/>
            <a:ext cx="8982075" cy="53245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Supplementary Support 2019/20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Disabled Student Allowances &amp;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Dependants’ Grants</a:t>
            </a: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Rates of support for 2019/20 available online</a:t>
            </a: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New process for Childcare Grants in 2019/20 (England only)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Full-time Undergraduate Applications for 2019/20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Application launch dates and deadlines TBA (both domiciles)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b="1" dirty="0" smtClean="0"/>
              <a:t>Postgraduate Support</a:t>
            </a:r>
          </a:p>
          <a:p>
            <a:pPr marL="359999" indent="-288000">
              <a:defRPr sz="2000">
                <a:latin typeface="Arial"/>
                <a:ea typeface="Arial"/>
                <a:cs typeface="Arial"/>
                <a:sym typeface="Arial"/>
              </a:defRPr>
            </a:pPr>
            <a:endParaRPr lang="en-GB" dirty="0" smtClean="0"/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England: support for students starting courses in 2019/20 announced: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Postgraduate Loan: up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£10,906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817200" lvl="1" indent="-3600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Postgraduate Doctoral Loan: up to £25,700</a:t>
            </a:r>
          </a:p>
          <a:p>
            <a:pPr marL="817200" lvl="1" indent="-360000">
              <a:buFont typeface="Arial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59999" indent="-288000">
              <a:buFont typeface="Arial" pitchFamily="34" charset="0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rPr lang="en-GB" dirty="0" smtClean="0"/>
              <a:t>Wales: support packages for 2019/20 TBA</a:t>
            </a:r>
          </a:p>
        </p:txBody>
      </p:sp>
      <p:sp>
        <p:nvSpPr>
          <p:cNvPr id="3" name="Round Same Side Corner Rectangle 11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TextBox 12"/>
          <p:cNvSpPr txBox="1"/>
          <p:nvPr/>
        </p:nvSpPr>
        <p:spPr>
          <a:xfrm>
            <a:off x="1043608" y="332656"/>
            <a:ext cx="78613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 smtClean="0"/>
              <a:t>Other Support 2019/20: England &amp; </a:t>
            </a:r>
            <a:r>
              <a:rPr dirty="0" smtClean="0"/>
              <a:t>Wales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Round Same Side Corner Rectangle 3"/>
          <p:cNvSpPr/>
          <p:nvPr/>
        </p:nvSpPr>
        <p:spPr>
          <a:xfrm rot="5400000">
            <a:off x="4580779" y="-724787"/>
            <a:ext cx="1339981" cy="71648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70" y="0"/>
                </a:moveTo>
                <a:lnTo>
                  <a:pt x="20830" y="0"/>
                </a:lnTo>
                <a:cubicBezTo>
                  <a:pt x="21255" y="0"/>
                  <a:pt x="21600" y="64"/>
                  <a:pt x="21600" y="144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44"/>
                </a:lnTo>
                <a:cubicBezTo>
                  <a:pt x="0" y="64"/>
                  <a:pt x="345" y="0"/>
                  <a:pt x="770" y="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6" name="TextBox 4"/>
          <p:cNvSpPr txBox="1"/>
          <p:nvPr/>
        </p:nvSpPr>
        <p:spPr>
          <a:xfrm>
            <a:off x="1775218" y="2368426"/>
            <a:ext cx="7434107" cy="966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Funding Information Services Team</a:t>
            </a:r>
            <a:r>
              <a:rPr>
                <a:solidFill>
                  <a:srgbClr val="222222"/>
                </a:solidFill>
              </a:rPr>
              <a:t> </a:t>
            </a:r>
            <a:r>
              <a:rPr>
                <a:latin typeface="HelveticaNeueLT Std"/>
                <a:ea typeface="HelveticaNeueLT Std"/>
                <a:cs typeface="HelveticaNeueLT Std"/>
                <a:sym typeface="HelveticaNeueLT Std"/>
              </a:rPr>
              <a:t>&amp; Collaborative Working</a:t>
            </a:r>
          </a:p>
        </p:txBody>
      </p:sp>
      <p:pic>
        <p:nvPicPr>
          <p:cNvPr id="287" name="Picture 6" descr="Picture 6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98470" y="2187647"/>
            <a:ext cx="1345774" cy="13457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Rectangle 1"/>
          <p:cNvSpPr txBox="1"/>
          <p:nvPr/>
        </p:nvSpPr>
        <p:spPr>
          <a:xfrm>
            <a:off x="220661" y="1128780"/>
            <a:ext cx="8574263" cy="667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defTabSz="914400">
              <a:defRPr sz="2000">
                <a:latin typeface="Arial"/>
                <a:ea typeface="Arial"/>
                <a:cs typeface="Arial"/>
                <a:sym typeface="Arial"/>
              </a:defRPr>
            </a:pPr>
            <a:r>
              <a:t>The Funding Information Services Team</a:t>
            </a:r>
            <a:r>
              <a:rPr>
                <a:solidFill>
                  <a:srgbClr val="222222"/>
                </a:solidFill>
              </a:rPr>
              <a:t> works with staff in a range of organisations  and partners across England and Wales</a:t>
            </a:r>
            <a:r>
              <a:t> </a:t>
            </a:r>
          </a:p>
        </p:txBody>
      </p:sp>
      <p:sp>
        <p:nvSpPr>
          <p:cNvPr id="290" name="Round Same Side Corner Rectangle 4"/>
          <p:cNvSpPr/>
          <p:nvPr/>
        </p:nvSpPr>
        <p:spPr>
          <a:xfrm rot="5400000">
            <a:off x="4543158" y="-3366114"/>
            <a:ext cx="676587" cy="79075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" y="0"/>
                </a:moveTo>
                <a:lnTo>
                  <a:pt x="19539" y="0"/>
                </a:lnTo>
                <a:cubicBezTo>
                  <a:pt x="20677" y="0"/>
                  <a:pt x="21600" y="79"/>
                  <a:pt x="21600" y="176"/>
                </a:cubicBezTo>
                <a:lnTo>
                  <a:pt x="21600" y="21600"/>
                </a:lnTo>
                <a:lnTo>
                  <a:pt x="0" y="21600"/>
                </a:lnTo>
                <a:lnTo>
                  <a:pt x="0" y="176"/>
                </a:lnTo>
                <a:cubicBezTo>
                  <a:pt x="0" y="79"/>
                  <a:pt x="923" y="0"/>
                  <a:pt x="2061" y="0"/>
                </a:cubicBezTo>
                <a:close/>
              </a:path>
            </a:pathLst>
          </a:custGeom>
          <a:solidFill>
            <a:srgbClr val="22706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1" name="TextBox 5"/>
          <p:cNvSpPr txBox="1"/>
          <p:nvPr/>
        </p:nvSpPr>
        <p:spPr>
          <a:xfrm>
            <a:off x="971600" y="332656"/>
            <a:ext cx="7820208" cy="437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Funding Information Services Team</a:t>
            </a:r>
          </a:p>
        </p:txBody>
      </p:sp>
      <p:grpSp>
        <p:nvGrpSpPr>
          <p:cNvPr id="294" name="Group 24"/>
          <p:cNvGrpSpPr/>
          <p:nvPr/>
        </p:nvGrpSpPr>
        <p:grpSpPr>
          <a:xfrm>
            <a:off x="294967" y="1896510"/>
            <a:ext cx="8540278" cy="3895725"/>
            <a:chOff x="0" y="0"/>
            <a:chExt cx="8540276" cy="3895724"/>
          </a:xfrm>
        </p:grpSpPr>
        <p:sp>
          <p:nvSpPr>
            <p:cNvPr id="292" name="Rectangle 7"/>
            <p:cNvSpPr/>
            <p:nvPr/>
          </p:nvSpPr>
          <p:spPr>
            <a:xfrm>
              <a:off x="-1" y="4761"/>
              <a:ext cx="8540278" cy="3890964"/>
            </a:xfrm>
            <a:prstGeom prst="rect">
              <a:avLst/>
            </a:prstGeom>
            <a:solidFill>
              <a:srgbClr val="FFFFFF"/>
            </a:solidFill>
            <a:ln w="952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93" name="Picture 2" descr="Picture 2"/>
            <p:cNvPicPr>
              <a:picLocks noChangeAspect="1"/>
            </p:cNvPicPr>
            <p:nvPr/>
          </p:nvPicPr>
          <p:blipFill>
            <a:blip r:embed="rId2" cstate="print">
              <a:extLst/>
            </a:blip>
            <a:stretch>
              <a:fillRect/>
            </a:stretch>
          </p:blipFill>
          <p:spPr>
            <a:xfrm>
              <a:off x="4725726" y="0"/>
              <a:ext cx="3774230" cy="364237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310" name="Group 15"/>
          <p:cNvGrpSpPr/>
          <p:nvPr/>
        </p:nvGrpSpPr>
        <p:grpSpPr>
          <a:xfrm>
            <a:off x="227568" y="2389746"/>
            <a:ext cx="4716464" cy="3252154"/>
            <a:chOff x="0" y="0"/>
            <a:chExt cx="4716463" cy="3252153"/>
          </a:xfrm>
        </p:grpSpPr>
        <p:grpSp>
          <p:nvGrpSpPr>
            <p:cNvPr id="297" name="Rounded Rectangle 9"/>
            <p:cNvGrpSpPr/>
            <p:nvPr/>
          </p:nvGrpSpPr>
          <p:grpSpPr>
            <a:xfrm>
              <a:off x="0" y="-1"/>
              <a:ext cx="4708525" cy="574042"/>
              <a:chOff x="0" y="0"/>
              <a:chExt cx="4708525" cy="574040"/>
            </a:xfrm>
          </p:grpSpPr>
          <p:sp>
            <p:nvSpPr>
              <p:cNvPr id="295" name="Rounded Rectangle"/>
              <p:cNvSpPr/>
              <p:nvPr/>
            </p:nvSpPr>
            <p:spPr>
              <a:xfrm>
                <a:off x="0" y="56832"/>
                <a:ext cx="4708525" cy="46037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 cap="flat">
                <a:solidFill>
                  <a:srgbClr val="00206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179999" indent="-179999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6" name="North East England, Yorkshire and Humber…"/>
              <p:cNvSpPr txBox="1"/>
              <p:nvPr/>
            </p:nvSpPr>
            <p:spPr>
              <a:xfrm>
                <a:off x="22474" y="0"/>
                <a:ext cx="4663577" cy="574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marL="179999" indent="-179999">
                  <a:defRPr sz="1600" b="1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North East England, Yorkshire and Humber</a:t>
                </a:r>
                <a:endParaRPr>
                  <a:solidFill>
                    <a:srgbClr val="FFFFFF"/>
                  </a:solidFill>
                </a:endParaRPr>
              </a:p>
              <a:p>
                <a:pPr marL="179999" indent="-179999">
                  <a:defRPr sz="16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Kevin – kevin_mcmullan@slc.co.uk</a:t>
                </a:r>
              </a:p>
            </p:txBody>
          </p:sp>
        </p:grpSp>
        <p:grpSp>
          <p:nvGrpSpPr>
            <p:cNvPr id="300" name="Rounded Rectangle 10"/>
            <p:cNvGrpSpPr/>
            <p:nvPr/>
          </p:nvGrpSpPr>
          <p:grpSpPr>
            <a:xfrm>
              <a:off x="7938" y="659606"/>
              <a:ext cx="4708526" cy="574041"/>
              <a:chOff x="0" y="0"/>
              <a:chExt cx="4708525" cy="574040"/>
            </a:xfrm>
          </p:grpSpPr>
          <p:sp>
            <p:nvSpPr>
              <p:cNvPr id="298" name="Rounded Rectangle"/>
              <p:cNvSpPr/>
              <p:nvPr/>
            </p:nvSpPr>
            <p:spPr>
              <a:xfrm>
                <a:off x="0" y="56038"/>
                <a:ext cx="4708525" cy="46196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 cap="flat">
                <a:solidFill>
                  <a:srgbClr val="0070C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179999" indent="-179999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99" name="North West England and Wales…"/>
              <p:cNvSpPr txBox="1"/>
              <p:nvPr/>
            </p:nvSpPr>
            <p:spPr>
              <a:xfrm>
                <a:off x="22550" y="0"/>
                <a:ext cx="4663425" cy="574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marL="179999" indent="-179999">
                  <a:defRPr sz="1600" b="1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North West England and Wales</a:t>
                </a:r>
                <a:endParaRPr>
                  <a:solidFill>
                    <a:srgbClr val="FFFFFF"/>
                  </a:solidFill>
                </a:endParaRPr>
              </a:p>
              <a:p>
                <a:pPr marL="179999" indent="-179999">
                  <a:defRPr sz="16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Jon – jon_legg@slc.co.uk</a:t>
                </a:r>
              </a:p>
            </p:txBody>
          </p:sp>
        </p:grpSp>
        <p:grpSp>
          <p:nvGrpSpPr>
            <p:cNvPr id="303" name="Rounded Rectangle 11"/>
            <p:cNvGrpSpPr/>
            <p:nvPr/>
          </p:nvGrpSpPr>
          <p:grpSpPr>
            <a:xfrm>
              <a:off x="7937" y="1343819"/>
              <a:ext cx="4700589" cy="574041"/>
              <a:chOff x="0" y="0"/>
              <a:chExt cx="4700587" cy="574040"/>
            </a:xfrm>
          </p:grpSpPr>
          <p:sp>
            <p:nvSpPr>
              <p:cNvPr id="301" name="Rounded Rectangle"/>
              <p:cNvSpPr/>
              <p:nvPr/>
            </p:nvSpPr>
            <p:spPr>
              <a:xfrm>
                <a:off x="0" y="56038"/>
                <a:ext cx="4700588" cy="46196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 cap="flat">
                <a:solidFill>
                  <a:srgbClr val="00206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179999" indent="-179999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2" name="The Midlands…"/>
              <p:cNvSpPr txBox="1"/>
              <p:nvPr/>
            </p:nvSpPr>
            <p:spPr>
              <a:xfrm>
                <a:off x="22550" y="0"/>
                <a:ext cx="4655487" cy="574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marL="179999" indent="-179999">
                  <a:defRPr sz="1600" b="1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The Midlands</a:t>
                </a:r>
                <a:endParaRPr>
                  <a:solidFill>
                    <a:srgbClr val="FFFFFF"/>
                  </a:solidFill>
                </a:endParaRPr>
              </a:p>
              <a:p>
                <a:pPr marL="179999" indent="-179999">
                  <a:defRPr sz="16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Ahmar – ahmar_ehsan@slc.co.uk</a:t>
                </a:r>
              </a:p>
            </p:txBody>
          </p:sp>
        </p:grpSp>
        <p:grpSp>
          <p:nvGrpSpPr>
            <p:cNvPr id="306" name="Rounded Rectangle 12"/>
            <p:cNvGrpSpPr/>
            <p:nvPr/>
          </p:nvGrpSpPr>
          <p:grpSpPr>
            <a:xfrm>
              <a:off x="15875" y="1976438"/>
              <a:ext cx="4700588" cy="574041"/>
              <a:chOff x="0" y="0"/>
              <a:chExt cx="4700587" cy="574040"/>
            </a:xfrm>
          </p:grpSpPr>
          <p:sp>
            <p:nvSpPr>
              <p:cNvPr id="304" name="Rounded Rectangle"/>
              <p:cNvSpPr/>
              <p:nvPr/>
            </p:nvSpPr>
            <p:spPr>
              <a:xfrm>
                <a:off x="0" y="56832"/>
                <a:ext cx="4700588" cy="46037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 cap="flat">
                <a:solidFill>
                  <a:srgbClr val="0070C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179999" indent="-179999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5" name="South East England…"/>
              <p:cNvSpPr txBox="1"/>
              <p:nvPr/>
            </p:nvSpPr>
            <p:spPr>
              <a:xfrm>
                <a:off x="22473" y="0"/>
                <a:ext cx="4655642" cy="574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marL="179999" indent="-179999">
                  <a:defRPr sz="1600" b="1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South East England</a:t>
                </a:r>
                <a:endParaRPr>
                  <a:solidFill>
                    <a:srgbClr val="FFFFFF"/>
                  </a:solidFill>
                </a:endParaRPr>
              </a:p>
              <a:p>
                <a:pPr marL="179999" indent="-179999">
                  <a:defRPr sz="16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Charmaine – charmaine_valente@slc.co.uk</a:t>
                </a:r>
              </a:p>
            </p:txBody>
          </p:sp>
        </p:grpSp>
        <p:grpSp>
          <p:nvGrpSpPr>
            <p:cNvPr id="309" name="Rounded Rectangle 13"/>
            <p:cNvGrpSpPr/>
            <p:nvPr/>
          </p:nvGrpSpPr>
          <p:grpSpPr>
            <a:xfrm>
              <a:off x="6350" y="2678113"/>
              <a:ext cx="4702176" cy="574041"/>
              <a:chOff x="0" y="0"/>
              <a:chExt cx="4702175" cy="574040"/>
            </a:xfrm>
          </p:grpSpPr>
          <p:sp>
            <p:nvSpPr>
              <p:cNvPr id="307" name="Rounded Rectangle"/>
              <p:cNvSpPr/>
              <p:nvPr/>
            </p:nvSpPr>
            <p:spPr>
              <a:xfrm>
                <a:off x="0" y="56832"/>
                <a:ext cx="4702175" cy="460376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 cap="flat">
                <a:solidFill>
                  <a:srgbClr val="00206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marL="179999" indent="-179999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08" name="London , South West and  East of England…"/>
              <p:cNvSpPr txBox="1"/>
              <p:nvPr/>
            </p:nvSpPr>
            <p:spPr>
              <a:xfrm>
                <a:off x="22474" y="0"/>
                <a:ext cx="4657227" cy="57404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marL="179999" indent="-179999">
                  <a:defRPr sz="1600" b="1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London , South West and  East of England</a:t>
                </a:r>
                <a:endParaRPr>
                  <a:solidFill>
                    <a:srgbClr val="FFFFFF"/>
                  </a:solidFill>
                </a:endParaRPr>
              </a:p>
              <a:p>
                <a:pPr marL="179999" indent="-179999">
                  <a:defRPr sz="1600">
                    <a:latin typeface="+mn-lt"/>
                    <a:ea typeface="+mn-ea"/>
                    <a:cs typeface="+mn-cs"/>
                    <a:sym typeface="Helvetica"/>
                  </a:defRPr>
                </a:pPr>
                <a:r>
                  <a:t>Ben – ben_rutter@slc.co.uk</a:t>
                </a:r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ont Page">
  <a:themeElements>
    <a:clrScheme name="Front Page">
      <a:dk1>
        <a:srgbClr val="000000"/>
      </a:dk1>
      <a:lt1>
        <a:srgbClr val="227060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Pag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Pa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ront Page">
  <a:themeElements>
    <a:clrScheme name="Front Pag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ront Pag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ront Pag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1251</Words>
  <Application>Microsoft Office PowerPoint</Application>
  <PresentationFormat>On-screen Show (4:3)</PresentationFormat>
  <Paragraphs>309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ＭＳ Ｐゴシック</vt:lpstr>
      <vt:lpstr>Arial</vt:lpstr>
      <vt:lpstr>Calibri</vt:lpstr>
      <vt:lpstr>Helvetica</vt:lpstr>
      <vt:lpstr>Helvetica LT Std Bold Condensed</vt:lpstr>
      <vt:lpstr>HelveticaNeueLT Std</vt:lpstr>
      <vt:lpstr>Front Page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Legg</dc:creator>
  <cp:lastModifiedBy>Christopher.Nock</cp:lastModifiedBy>
  <cp:revision>18</cp:revision>
  <dcterms:modified xsi:type="dcterms:W3CDTF">2019-02-27T14:30:32Z</dcterms:modified>
</cp:coreProperties>
</file>