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2"/>
  </p:notesMasterIdLst>
  <p:handoutMasterIdLst>
    <p:handoutMasterId r:id="rId13"/>
  </p:handoutMasterIdLst>
  <p:sldIdLst>
    <p:sldId id="257" r:id="rId2"/>
    <p:sldId id="258" r:id="rId3"/>
    <p:sldId id="339" r:id="rId4"/>
    <p:sldId id="273" r:id="rId5"/>
    <p:sldId id="341" r:id="rId6"/>
    <p:sldId id="340" r:id="rId7"/>
    <p:sldId id="274" r:id="rId8"/>
    <p:sldId id="275" r:id="rId9"/>
    <p:sldId id="331" r:id="rId10"/>
    <p:sldId id="276"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Ellis" initials="JE" lastIdx="0" clrIdx="0">
    <p:extLst>
      <p:ext uri="{19B8F6BF-5375-455C-9EA6-DF929625EA0E}">
        <p15:presenceInfo xmlns:p15="http://schemas.microsoft.com/office/powerpoint/2012/main" userId="595190936bde069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1812"/>
    </p:cViewPr>
  </p:sorterViewPr>
  <p:notesViewPr>
    <p:cSldViewPr>
      <p:cViewPr varScale="1">
        <p:scale>
          <a:sx n="63" d="100"/>
          <a:sy n="63" d="100"/>
        </p:scale>
        <p:origin x="-2952" y="-126"/>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9" cy="496331"/>
          </a:xfrm>
          <a:prstGeom prst="rect">
            <a:avLst/>
          </a:prstGeom>
        </p:spPr>
        <p:txBody>
          <a:bodyPr vert="horz" lIns="94837" tIns="47418" rIns="94837" bIns="47418" rtlCol="0"/>
          <a:lstStyle>
            <a:lvl1pPr algn="l">
              <a:defRPr sz="1300"/>
            </a:lvl1pPr>
          </a:lstStyle>
          <a:p>
            <a:endParaRPr lang="en-GB" dirty="0"/>
          </a:p>
        </p:txBody>
      </p:sp>
      <p:sp>
        <p:nvSpPr>
          <p:cNvPr id="4" name="Footer Placeholder 3"/>
          <p:cNvSpPr>
            <a:spLocks noGrp="1"/>
          </p:cNvSpPr>
          <p:nvPr>
            <p:ph type="ftr" sz="quarter" idx="2"/>
          </p:nvPr>
        </p:nvSpPr>
        <p:spPr>
          <a:xfrm>
            <a:off x="2" y="9428585"/>
            <a:ext cx="2945659" cy="496331"/>
          </a:xfrm>
          <a:prstGeom prst="rect">
            <a:avLst/>
          </a:prstGeom>
        </p:spPr>
        <p:txBody>
          <a:bodyPr vert="horz" lIns="94837" tIns="47418" rIns="94837" bIns="47418" rtlCol="0" anchor="b"/>
          <a:lstStyle>
            <a:lvl1pPr algn="l">
              <a:defRPr sz="1300"/>
            </a:lvl1pPr>
          </a:lstStyle>
          <a:p>
            <a:endParaRPr lang="en-GB" dirty="0"/>
          </a:p>
        </p:txBody>
      </p:sp>
      <p:sp>
        <p:nvSpPr>
          <p:cNvPr id="5" name="Slide Number Placeholder 4"/>
          <p:cNvSpPr>
            <a:spLocks noGrp="1"/>
          </p:cNvSpPr>
          <p:nvPr>
            <p:ph type="sldNum" sz="quarter" idx="3"/>
          </p:nvPr>
        </p:nvSpPr>
        <p:spPr>
          <a:xfrm>
            <a:off x="3850444" y="9428585"/>
            <a:ext cx="2945659" cy="496331"/>
          </a:xfrm>
          <a:prstGeom prst="rect">
            <a:avLst/>
          </a:prstGeom>
        </p:spPr>
        <p:txBody>
          <a:bodyPr vert="horz" lIns="94837" tIns="47418" rIns="94837" bIns="47418" rtlCol="0" anchor="b"/>
          <a:lstStyle>
            <a:lvl1pPr algn="r">
              <a:defRPr sz="1300"/>
            </a:lvl1pPr>
          </a:lstStyle>
          <a:p>
            <a:fld id="{BDBFA0BC-29D8-4909-80E1-740CCD280CAF}" type="slidenum">
              <a:rPr lang="en-GB" smtClean="0"/>
              <a:t>‹#›</a:t>
            </a:fld>
            <a:endParaRPr lang="en-GB" dirty="0"/>
          </a:p>
        </p:txBody>
      </p:sp>
    </p:spTree>
    <p:extLst>
      <p:ext uri="{BB962C8B-B14F-4D97-AF65-F5344CB8AC3E}">
        <p14:creationId xmlns:p14="http://schemas.microsoft.com/office/powerpoint/2010/main" val="104025992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9" cy="496331"/>
          </a:xfrm>
          <a:prstGeom prst="rect">
            <a:avLst/>
          </a:prstGeom>
        </p:spPr>
        <p:txBody>
          <a:bodyPr vert="horz" lIns="94837" tIns="47418" rIns="94837" bIns="47418" rtlCol="0"/>
          <a:lstStyle>
            <a:lvl1pPr algn="l">
              <a:defRPr sz="1300"/>
            </a:lvl1pPr>
          </a:lstStyle>
          <a:p>
            <a:endParaRPr lang="en-GB" dirty="0"/>
          </a:p>
        </p:txBody>
      </p:sp>
      <p:sp>
        <p:nvSpPr>
          <p:cNvPr id="4" name="Slide Image Placeholder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4837" tIns="47418" rIns="94837" bIns="47418" rtlCol="0" anchor="ctr"/>
          <a:lstStyle/>
          <a:p>
            <a:endParaRPr lang="en-GB" dirty="0"/>
          </a:p>
        </p:txBody>
      </p:sp>
      <p:sp>
        <p:nvSpPr>
          <p:cNvPr id="6" name="Footer Placeholder 5"/>
          <p:cNvSpPr>
            <a:spLocks noGrp="1"/>
          </p:cNvSpPr>
          <p:nvPr>
            <p:ph type="ftr" sz="quarter" idx="4"/>
          </p:nvPr>
        </p:nvSpPr>
        <p:spPr>
          <a:xfrm>
            <a:off x="2" y="9428585"/>
            <a:ext cx="2945659" cy="496331"/>
          </a:xfrm>
          <a:prstGeom prst="rect">
            <a:avLst/>
          </a:prstGeom>
        </p:spPr>
        <p:txBody>
          <a:bodyPr vert="horz" lIns="94837" tIns="47418" rIns="94837" bIns="47418"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50444" y="9428585"/>
            <a:ext cx="2945659" cy="496331"/>
          </a:xfrm>
          <a:prstGeom prst="rect">
            <a:avLst/>
          </a:prstGeom>
        </p:spPr>
        <p:txBody>
          <a:bodyPr vert="horz" lIns="94837" tIns="47418" rIns="94837" bIns="47418" rtlCol="0" anchor="b"/>
          <a:lstStyle>
            <a:lvl1pPr algn="r">
              <a:defRPr sz="1300"/>
            </a:lvl1pPr>
          </a:lstStyle>
          <a:p>
            <a:fld id="{32DBFE01-07E1-4D2E-8986-3048A502DA4D}" type="slidenum">
              <a:rPr lang="en-GB" smtClean="0"/>
              <a:t>‹#›</a:t>
            </a:fld>
            <a:endParaRPr lang="en-GB" dirty="0"/>
          </a:p>
        </p:txBody>
      </p:sp>
    </p:spTree>
    <p:extLst>
      <p:ext uri="{BB962C8B-B14F-4D97-AF65-F5344CB8AC3E}">
        <p14:creationId xmlns:p14="http://schemas.microsoft.com/office/powerpoint/2010/main" val="245847734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155"/>
            <a:ext cx="5438140" cy="4466988"/>
          </a:xfrm>
          <a:prstGeom prst="rect">
            <a:avLst/>
          </a:prstGeom>
        </p:spPr>
        <p:txBody>
          <a:bodyPr lIns="89748" tIns="44874" rIns="89748" bIns="44874"/>
          <a:lstStyle/>
          <a:p>
            <a:endParaRPr lang="en-GB" dirty="0"/>
          </a:p>
        </p:txBody>
      </p:sp>
      <p:sp>
        <p:nvSpPr>
          <p:cNvPr id="4" name="Slide Number Placeholder 3"/>
          <p:cNvSpPr>
            <a:spLocks noGrp="1"/>
          </p:cNvSpPr>
          <p:nvPr>
            <p:ph type="sldNum" sz="quarter" idx="10"/>
          </p:nvPr>
        </p:nvSpPr>
        <p:spPr/>
        <p:txBody>
          <a:bodyPr/>
          <a:lstStyle/>
          <a:p>
            <a:fld id="{32DBFE01-07E1-4D2E-8986-3048A502DA4D}" type="slidenum">
              <a:rPr lang="en-GB" smtClean="0"/>
              <a:t>1</a:t>
            </a:fld>
            <a:endParaRPr lang="en-GB" dirty="0"/>
          </a:p>
        </p:txBody>
      </p:sp>
      <p:sp>
        <p:nvSpPr>
          <p:cNvPr id="5" name="Date Placeholder 4"/>
          <p:cNvSpPr>
            <a:spLocks noGrp="1"/>
          </p:cNvSpPr>
          <p:nvPr>
            <p:ph type="dt" idx="11"/>
          </p:nvPr>
        </p:nvSpPr>
        <p:spPr>
          <a:xfrm>
            <a:off x="3850444" y="2"/>
            <a:ext cx="2945659" cy="496331"/>
          </a:xfrm>
          <a:prstGeom prst="rect">
            <a:avLst/>
          </a:prstGeom>
        </p:spPr>
        <p:txBody>
          <a:bodyPr lIns="89748" tIns="44874" rIns="89748" bIns="44874"/>
          <a:lstStyle/>
          <a:p>
            <a:r>
              <a:rPr lang="en-US" dirty="0"/>
              <a:t>18/09/2014</a:t>
            </a:r>
            <a:endParaRPr lang="en-GB" dirty="0"/>
          </a:p>
        </p:txBody>
      </p:sp>
    </p:spTree>
    <p:extLst>
      <p:ext uri="{BB962C8B-B14F-4D97-AF65-F5344CB8AC3E}">
        <p14:creationId xmlns:p14="http://schemas.microsoft.com/office/powerpoint/2010/main" val="740225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85653"/>
            <a:ext cx="5510530" cy="4533777"/>
          </a:xfrm>
          <a:prstGeom prst="rect">
            <a:avLst/>
          </a:prstGeom>
        </p:spPr>
        <p:txBody>
          <a:bodyPr/>
          <a:lstStyle/>
          <a:p>
            <a:endParaRPr lang="en-GB"/>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DBFE01-07E1-4D2E-8986-3048A502DA4D}" type="slidenum">
              <a:rPr kumimoji="0" lang="en-GB"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528592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7FF3A43-1919-48FA-8360-48E4C3BAD684}" type="datetime1">
              <a:rPr lang="en-GB" smtClean="0"/>
              <a:t>01/08/2019</a:t>
            </a:fld>
            <a:endParaRPr lang="en-GB"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3A29E8B-91E2-4958-BDA5-13A19F0B348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E00A476-41A2-48D5-8514-45D30F5B67E2}" type="datetime1">
              <a:rPr lang="en-GB" smtClean="0"/>
              <a:t>01/08/2019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3A29E8B-91E2-4958-BDA5-13A19F0B348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248047-EF22-47E9-9272-C59FD51F4DEF}" type="datetime1">
              <a:rPr lang="en-GB" smtClean="0"/>
              <a:t>01/08/2019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3A29E8B-91E2-4958-BDA5-13A19F0B348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86AD46-91F1-41F0-A798-0524D3ECC738}" type="datetime1">
              <a:rPr lang="en-GB" smtClean="0"/>
              <a:t>01/08/2019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3A29E8B-91E2-4958-BDA5-13A19F0B3489}" type="slidenum">
              <a:rPr lang="en-GB" smtClean="0"/>
              <a:pPr/>
              <a:t>‹#›</a:t>
            </a:fld>
            <a:endParaRPr lang="en-GB"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8A9B1E4-0ACA-4E2B-91E0-C1FC421864A1}" type="datetime1">
              <a:rPr lang="en-GB" smtClean="0"/>
              <a:t>01/08/2019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3A29E8B-91E2-4958-BDA5-13A19F0B3489}" type="slidenum">
              <a:rPr lang="en-GB" smtClean="0"/>
              <a:pPr/>
              <a:t>‹#›</a:t>
            </a:fld>
            <a:endParaRPr lang="en-GB"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20D6E9D-C767-4D4A-B254-60EAF1802B0A}" type="datetime1">
              <a:rPr lang="en-GB" smtClean="0"/>
              <a:t>01/08/2019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3A29E8B-91E2-4958-BDA5-13A19F0B3489}" type="slidenum">
              <a:rPr lang="en-GB" smtClean="0"/>
              <a:pPr/>
              <a:t>‹#›</a:t>
            </a:fld>
            <a:endParaRPr lang="en-GB"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CB091A8-F342-41A9-BE88-C9BAC64E11E3}" type="datetime1">
              <a:rPr lang="en-GB" smtClean="0"/>
              <a:t>01/08/2019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3A29E8B-91E2-4958-BDA5-13A19F0B3489}"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FA1BBC-E746-4B01-8EE8-44B81017EBD9}" type="datetime1">
              <a:rPr lang="en-GB" smtClean="0"/>
              <a:t>01/08/2019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3A29E8B-91E2-4958-BDA5-13A19F0B3489}" type="slidenum">
              <a:rPr lang="en-GB" smtClean="0"/>
              <a:pPr/>
              <a:t>‹#›</a:t>
            </a:fld>
            <a:endParaRPr lang="en-GB"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42834-CA8B-4181-9FE1-078824413F00}" type="datetime1">
              <a:rPr lang="en-GB" smtClean="0"/>
              <a:t>01/08/2019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3A29E8B-91E2-4958-BDA5-13A19F0B348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5492A6D-40B6-4F66-8473-CACB16673E6E}" type="datetime1">
              <a:rPr lang="en-GB" smtClean="0"/>
              <a:t>01/08/2019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3A29E8B-91E2-4958-BDA5-13A19F0B3489}"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DA50BA0C-DAA0-4529-85E8-4F33073E282F}" type="datetime1">
              <a:rPr lang="en-GB" smtClean="0"/>
              <a:t>01/08/2019</a:t>
            </a:fld>
            <a:endParaRPr lang="en-GB"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3A29E8B-91E2-4958-BDA5-13A19F0B3489}" type="slidenum">
              <a:rPr lang="en-GB" smtClean="0"/>
              <a:pPr/>
              <a:t>‹#›</a:t>
            </a:fld>
            <a:endParaRPr lang="en-GB"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5BBD0F-4D24-47EE-9EE8-45D027B2ED3F}" type="datetime1">
              <a:rPr lang="en-GB" smtClean="0"/>
              <a:t>01/08/2019</a:t>
            </a:fld>
            <a:endParaRPr lang="en-GB"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A29E8B-91E2-4958-BDA5-13A19F0B348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476673"/>
            <a:ext cx="5902424" cy="1008111"/>
          </a:xfrm>
        </p:spPr>
        <p:txBody>
          <a:bodyPr>
            <a:normAutofit/>
          </a:bodyPr>
          <a:lstStyle/>
          <a:p>
            <a:pPr>
              <a:defRPr/>
            </a:pPr>
            <a:r>
              <a:rPr lang="en-GB" altLang="en-US" sz="3200" dirty="0"/>
              <a:t/>
            </a:r>
            <a:br>
              <a:rPr lang="en-GB" altLang="en-US" sz="3200" dirty="0"/>
            </a:br>
            <a:endParaRPr lang="en-GB" sz="2700" b="1" dirty="0">
              <a:effectLst/>
            </a:endParaRPr>
          </a:p>
        </p:txBody>
      </p:sp>
      <p:sp>
        <p:nvSpPr>
          <p:cNvPr id="3" name="Subtitle 2"/>
          <p:cNvSpPr>
            <a:spLocks noGrp="1"/>
          </p:cNvSpPr>
          <p:nvPr>
            <p:ph type="subTitle" idx="1"/>
          </p:nvPr>
        </p:nvSpPr>
        <p:spPr>
          <a:xfrm>
            <a:off x="685800" y="1772816"/>
            <a:ext cx="7772400" cy="3038495"/>
          </a:xfrm>
        </p:spPr>
        <p:txBody>
          <a:bodyPr>
            <a:normAutofit/>
          </a:bodyPr>
          <a:lstStyle/>
          <a:p>
            <a:pPr algn="l"/>
            <a:r>
              <a:rPr lang="en-GB" sz="2800" b="1" dirty="0">
                <a:latin typeface="Calibri" panose="020F0502020204030204" pitchFamily="34" charset="0"/>
                <a:cs typeface="Calibri" panose="020F0502020204030204" pitchFamily="34" charset="0"/>
              </a:rPr>
              <a:t>Introduction to the Gatsby Benchmarks and their importance in engaging with schools/colleges</a:t>
            </a:r>
            <a:endParaRPr lang="en-GB" sz="3600" b="1" dirty="0">
              <a:solidFill>
                <a:schemeClr val="accent2"/>
              </a:solidFill>
              <a:latin typeface="Calibri" panose="020F0502020204030204" pitchFamily="34" charset="0"/>
              <a:cs typeface="Calibri" panose="020F0502020204030204" pitchFamily="34" charset="0"/>
            </a:endParaRPr>
          </a:p>
          <a:p>
            <a:pPr algn="l"/>
            <a:endParaRPr lang="en-GB" sz="1400" b="1" dirty="0">
              <a:solidFill>
                <a:schemeClr val="accent2"/>
              </a:solidFill>
              <a:latin typeface="Calibri" panose="020F0502020204030204" pitchFamily="34" charset="0"/>
            </a:endParaRPr>
          </a:p>
          <a:p>
            <a:pPr lvl="1" algn="l"/>
            <a:endParaRPr lang="en-GB" sz="2400" b="1" dirty="0">
              <a:solidFill>
                <a:schemeClr val="accent2"/>
              </a:solidFill>
              <a:latin typeface="Calibri" panose="020F0502020204030204" pitchFamily="34" charset="0"/>
            </a:endParaRPr>
          </a:p>
          <a:p>
            <a:pPr lvl="1" algn="r"/>
            <a:r>
              <a:rPr lang="en-GB" sz="2000" b="1" dirty="0">
                <a:solidFill>
                  <a:schemeClr val="accent2"/>
                </a:solidFill>
                <a:latin typeface="Calibri" panose="020F0502020204030204" pitchFamily="34" charset="0"/>
              </a:rPr>
              <a:t>Jan Ellis</a:t>
            </a:r>
          </a:p>
          <a:p>
            <a:pPr lvl="1" algn="r"/>
            <a:r>
              <a:rPr lang="en-GB" sz="2000" b="1" dirty="0">
                <a:solidFill>
                  <a:schemeClr val="accent2"/>
                </a:solidFill>
                <a:latin typeface="Calibri" panose="020F0502020204030204" pitchFamily="34" charset="0"/>
              </a:rPr>
              <a:t>Chief Executive</a:t>
            </a:r>
          </a:p>
          <a:p>
            <a:pPr lvl="1" algn="l"/>
            <a:endParaRPr lang="en-GB" sz="2000" dirty="0">
              <a:latin typeface="Calibri" panose="020F050202020403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366647"/>
            <a:ext cx="1368152" cy="72400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3" y="1417688"/>
            <a:ext cx="7416825" cy="4747616"/>
          </a:xfrm>
        </p:spPr>
        <p:txBody>
          <a:bodyPr>
            <a:normAutofit fontScale="85000" lnSpcReduction="20000"/>
          </a:bodyPr>
          <a:lstStyle/>
          <a:p>
            <a:pPr>
              <a:defRPr/>
            </a:pPr>
            <a:r>
              <a:rPr lang="en-GB" sz="2000" b="1" dirty="0">
                <a:solidFill>
                  <a:schemeClr val="accent1"/>
                </a:solidFill>
                <a:latin typeface="Calibri" panose="020F0502020204030204" pitchFamily="34" charset="0"/>
                <a:cs typeface="Calibri" panose="020F0502020204030204" pitchFamily="34" charset="0"/>
              </a:rPr>
              <a:t>Benchmark 7 </a:t>
            </a:r>
            <a:r>
              <a:rPr lang="en-GB" sz="2400" dirty="0">
                <a:solidFill>
                  <a:schemeClr val="tx2"/>
                </a:solidFill>
                <a:latin typeface="Calibri" panose="020F0502020204030204" pitchFamily="34" charset="0"/>
                <a:cs typeface="Calibri" panose="020F0502020204030204" pitchFamily="34" charset="0"/>
              </a:rPr>
              <a:t>- </a:t>
            </a:r>
            <a:r>
              <a:rPr lang="en-GB" sz="2000" dirty="0">
                <a:solidFill>
                  <a:schemeClr val="accent2"/>
                </a:solidFill>
                <a:latin typeface="Calibri" panose="020F0502020204030204" pitchFamily="34" charset="0"/>
                <a:cs typeface="Calibri" panose="020F0502020204030204" pitchFamily="34" charset="0"/>
              </a:rPr>
              <a:t>All students should understand the full range of learning opportunities that are available to them. This includes both academic and vocational routes and learning in schools, colleges, universities and in the workplace</a:t>
            </a:r>
            <a:r>
              <a:rPr lang="en-GB" sz="2000" dirty="0">
                <a:solidFill>
                  <a:schemeClr val="tx2"/>
                </a:solidFill>
                <a:latin typeface="Calibri" panose="020F0502020204030204" pitchFamily="34" charset="0"/>
                <a:cs typeface="Calibri" panose="020F0502020204030204" pitchFamily="34" charset="0"/>
              </a:rPr>
              <a:t> </a:t>
            </a:r>
          </a:p>
          <a:p>
            <a:pPr>
              <a:defRPr/>
            </a:pPr>
            <a:endParaRPr lang="en-GB" sz="2000" dirty="0">
              <a:solidFill>
                <a:schemeClr val="tx2"/>
              </a:solidFill>
              <a:latin typeface="Calibri" panose="020F0502020204030204" pitchFamily="34" charset="0"/>
              <a:cs typeface="Calibri" panose="020F0502020204030204" pitchFamily="34" charset="0"/>
            </a:endParaRPr>
          </a:p>
          <a:p>
            <a:pPr>
              <a:defRPr/>
            </a:pPr>
            <a:r>
              <a:rPr lang="en-GB" sz="2000" b="1" dirty="0">
                <a:solidFill>
                  <a:schemeClr val="accent1"/>
                </a:solidFill>
                <a:latin typeface="Calibri" panose="020F0502020204030204" pitchFamily="34" charset="0"/>
                <a:cs typeface="Calibri" panose="020F0502020204030204" pitchFamily="34" charset="0"/>
              </a:rPr>
              <a:t>Big ticket issues for government: </a:t>
            </a:r>
          </a:p>
          <a:p>
            <a:pPr lvl="1">
              <a:buFont typeface="Wingdings" panose="05000000000000000000" pitchFamily="2" charset="2"/>
              <a:buChar char="§"/>
              <a:defRPr/>
            </a:pPr>
            <a:r>
              <a:rPr lang="en-GB" sz="2000" dirty="0">
                <a:solidFill>
                  <a:schemeClr val="accent2"/>
                </a:solidFill>
                <a:latin typeface="Calibri" panose="020F0502020204030204" pitchFamily="34" charset="0"/>
                <a:cs typeface="Calibri" panose="020F0502020204030204" pitchFamily="34" charset="0"/>
              </a:rPr>
              <a:t>Social mobility; demographics and deprivation</a:t>
            </a:r>
          </a:p>
          <a:p>
            <a:pPr lvl="1">
              <a:buFont typeface="Wingdings" panose="05000000000000000000" pitchFamily="2" charset="2"/>
              <a:buChar char="§"/>
              <a:defRPr/>
            </a:pPr>
            <a:r>
              <a:rPr lang="en-GB" sz="2000" dirty="0">
                <a:solidFill>
                  <a:schemeClr val="accent2"/>
                </a:solidFill>
                <a:latin typeface="Calibri" panose="020F0502020204030204" pitchFamily="34" charset="0"/>
                <a:cs typeface="Calibri" panose="020F0502020204030204" pitchFamily="34" charset="0"/>
              </a:rPr>
              <a:t>Low productivity; STEM</a:t>
            </a:r>
          </a:p>
          <a:p>
            <a:pPr lvl="1">
              <a:buFont typeface="Wingdings" panose="05000000000000000000" pitchFamily="2" charset="2"/>
              <a:buChar char="§"/>
              <a:defRPr/>
            </a:pPr>
            <a:r>
              <a:rPr lang="en-GB" sz="2000" dirty="0">
                <a:solidFill>
                  <a:schemeClr val="accent2"/>
                </a:solidFill>
                <a:latin typeface="Calibri" panose="020F0502020204030204" pitchFamily="34" charset="0"/>
                <a:cs typeface="Calibri" panose="020F0502020204030204" pitchFamily="34" charset="0"/>
              </a:rPr>
              <a:t>Brexit</a:t>
            </a:r>
          </a:p>
          <a:p>
            <a:pPr marL="393192" lvl="1" indent="0">
              <a:buNone/>
              <a:defRPr/>
            </a:pPr>
            <a:endParaRPr lang="en-GB" sz="1000" dirty="0">
              <a:solidFill>
                <a:schemeClr val="accent2"/>
              </a:solidFill>
              <a:latin typeface="Calibri" panose="020F0502020204030204" pitchFamily="34" charset="0"/>
              <a:cs typeface="Calibri" panose="020F0502020204030204" pitchFamily="34" charset="0"/>
            </a:endParaRPr>
          </a:p>
          <a:p>
            <a:pPr>
              <a:defRPr/>
            </a:pPr>
            <a:r>
              <a:rPr lang="en-GB" sz="2000" b="1" dirty="0">
                <a:solidFill>
                  <a:schemeClr val="accent1"/>
                </a:solidFill>
                <a:latin typeface="Calibri" panose="020F0502020204030204" pitchFamily="34" charset="0"/>
                <a:cs typeface="Calibri" panose="020F0502020204030204" pitchFamily="34" charset="0"/>
              </a:rPr>
              <a:t>Careers Strategy targets</a:t>
            </a:r>
            <a:endParaRPr lang="en-GB" sz="1800" b="1" dirty="0">
              <a:solidFill>
                <a:schemeClr val="accent1"/>
              </a:solidFill>
              <a:latin typeface="Calibri" panose="020F0502020204030204" pitchFamily="34" charset="0"/>
              <a:cs typeface="Calibri" panose="020F0502020204030204" pitchFamily="34" charset="0"/>
            </a:endParaRPr>
          </a:p>
          <a:p>
            <a:pPr lvl="1">
              <a:buFont typeface="Wingdings" panose="05000000000000000000" pitchFamily="2" charset="2"/>
              <a:buChar char="§"/>
              <a:defRPr/>
            </a:pPr>
            <a:r>
              <a:rPr lang="en-GB" sz="2000" dirty="0">
                <a:solidFill>
                  <a:schemeClr val="accent2"/>
                </a:solidFill>
                <a:latin typeface="Calibri" panose="020F0502020204030204" pitchFamily="34" charset="0"/>
                <a:cs typeface="Calibri" panose="020F0502020204030204" pitchFamily="34" charset="0"/>
              </a:rPr>
              <a:t>Gatsby Benchmarks to be achieved by end 2020</a:t>
            </a:r>
          </a:p>
          <a:p>
            <a:pPr>
              <a:defRPr/>
            </a:pPr>
            <a:endParaRPr lang="en-GB" sz="1000" b="1" dirty="0">
              <a:solidFill>
                <a:schemeClr val="accent1"/>
              </a:solidFill>
              <a:latin typeface="Calibri" panose="020F0502020204030204" pitchFamily="34" charset="0"/>
              <a:cs typeface="Calibri" panose="020F0502020204030204" pitchFamily="34" charset="0"/>
            </a:endParaRPr>
          </a:p>
          <a:p>
            <a:pPr>
              <a:defRPr/>
            </a:pPr>
            <a:r>
              <a:rPr lang="en-GB" sz="2000" b="1" dirty="0">
                <a:solidFill>
                  <a:schemeClr val="accent1"/>
                </a:solidFill>
                <a:latin typeface="Calibri" panose="020F0502020204030204" pitchFamily="34" charset="0"/>
                <a:cs typeface="Calibri" panose="020F0502020204030204" pitchFamily="34" charset="0"/>
              </a:rPr>
              <a:t>Continued political and economic uncertainty</a:t>
            </a:r>
          </a:p>
          <a:p>
            <a:pPr lvl="1">
              <a:buFont typeface="Wingdings" panose="05000000000000000000" pitchFamily="2" charset="2"/>
              <a:buChar char="§"/>
              <a:defRPr/>
            </a:pPr>
            <a:r>
              <a:rPr lang="en-GB" sz="2000" dirty="0">
                <a:solidFill>
                  <a:schemeClr val="accent2"/>
                </a:solidFill>
                <a:latin typeface="Calibri" panose="020F0502020204030204" pitchFamily="34" charset="0"/>
                <a:cs typeface="Calibri" panose="020F0502020204030204" pitchFamily="34" charset="0"/>
              </a:rPr>
              <a:t>The careers guidance system remains fragmented and drastically underfunded</a:t>
            </a:r>
          </a:p>
          <a:p>
            <a:pPr lvl="1">
              <a:buFont typeface="Wingdings" panose="05000000000000000000" pitchFamily="2" charset="2"/>
              <a:buChar char="§"/>
              <a:defRPr/>
            </a:pPr>
            <a:r>
              <a:rPr lang="en-GB" sz="2000" dirty="0">
                <a:solidFill>
                  <a:schemeClr val="accent2"/>
                </a:solidFill>
                <a:latin typeface="Calibri" panose="020F0502020204030204" pitchFamily="34" charset="0"/>
                <a:cs typeface="Calibri" panose="020F0502020204030204" pitchFamily="34" charset="0"/>
              </a:rPr>
              <a:t>Skills shortages in the careers sector – too few qualified careers advisers</a:t>
            </a:r>
          </a:p>
          <a:p>
            <a:pPr marL="137160" indent="0">
              <a:buNone/>
              <a:defRPr/>
            </a:pPr>
            <a:endParaRPr lang="en-GB" sz="1300" b="1" dirty="0">
              <a:solidFill>
                <a:schemeClr val="accent1"/>
              </a:solidFill>
              <a:latin typeface="Calibri" panose="020F0502020204030204" pitchFamily="34" charset="0"/>
              <a:cs typeface="Calibri" panose="020F0502020204030204" pitchFamily="34" charset="0"/>
            </a:endParaRPr>
          </a:p>
          <a:p>
            <a:pPr marL="137160" indent="0">
              <a:buNone/>
              <a:defRPr/>
            </a:pPr>
            <a:r>
              <a:rPr lang="en-GB" sz="2200" b="1" dirty="0">
                <a:solidFill>
                  <a:schemeClr val="accent6"/>
                </a:solidFill>
                <a:latin typeface="Calibri" panose="020F0502020204030204" pitchFamily="34" charset="0"/>
                <a:cs typeface="Calibri" panose="020F0502020204030204" pitchFamily="34" charset="0"/>
              </a:rPr>
              <a:t>Should HELOA be looking to form new alliances?</a:t>
            </a:r>
          </a:p>
          <a:p>
            <a:pPr marL="137160" indent="0">
              <a:buNone/>
              <a:defRPr/>
            </a:pPr>
            <a:endParaRPr lang="en-GB" sz="2000" dirty="0">
              <a:solidFill>
                <a:schemeClr val="accent2"/>
              </a:solidFill>
              <a:latin typeface="Calibri" panose="020F0502020204030204" pitchFamily="34" charset="0"/>
              <a:cs typeface="Calibri" panose="020F0502020204030204" pitchFamily="34" charset="0"/>
            </a:endParaRPr>
          </a:p>
          <a:p>
            <a:pPr marL="109728" indent="0">
              <a:buNone/>
              <a:defRPr/>
            </a:pPr>
            <a:endParaRPr lang="en-GB" sz="2000" dirty="0">
              <a:solidFill>
                <a:schemeClr val="accent2"/>
              </a:solidFill>
              <a:latin typeface="Calibri" panose="020F0502020204030204" pitchFamily="34" charset="0"/>
              <a:cs typeface="Calibri" panose="020F0502020204030204" pitchFamily="34" charset="0"/>
            </a:endParaRPr>
          </a:p>
          <a:p>
            <a:pPr>
              <a:buFont typeface="Wingdings" panose="05000000000000000000" pitchFamily="2" charset="2"/>
              <a:buChar char="§"/>
              <a:defRPr/>
            </a:pPr>
            <a:endParaRPr lang="en-GB" sz="2000" dirty="0">
              <a:solidFill>
                <a:schemeClr val="accent2"/>
              </a:solidFill>
              <a:latin typeface="Calibri" panose="020F0502020204030204" pitchFamily="34" charset="0"/>
              <a:cs typeface="Calibri" panose="020F0502020204030204" pitchFamily="34" charset="0"/>
            </a:endParaRPr>
          </a:p>
          <a:p>
            <a:pPr lvl="1">
              <a:buFont typeface="Wingdings" panose="05000000000000000000" pitchFamily="2" charset="2"/>
              <a:buChar char="§"/>
              <a:defRPr/>
            </a:pPr>
            <a:endParaRPr lang="en-GB" sz="1600" dirty="0">
              <a:solidFill>
                <a:schemeClr val="accent2"/>
              </a:solidFill>
              <a:latin typeface="Calibri" panose="020F0502020204030204" pitchFamily="34" charset="0"/>
              <a:cs typeface="Calibri" panose="020F0502020204030204" pitchFamily="34" charset="0"/>
            </a:endParaRPr>
          </a:p>
          <a:p>
            <a:pPr>
              <a:defRPr/>
            </a:pPr>
            <a:endParaRPr lang="en-GB" sz="2400" b="1" dirty="0">
              <a:solidFill>
                <a:schemeClr val="accent1"/>
              </a:solidFill>
              <a:latin typeface="Calibri" panose="020F0502020204030204" pitchFamily="34" charset="0"/>
              <a:cs typeface="Calibri" panose="020F0502020204030204" pitchFamily="34" charset="0"/>
            </a:endParaRPr>
          </a:p>
          <a:p>
            <a:pPr lvl="1">
              <a:buFont typeface="Wingdings" panose="05000000000000000000" pitchFamily="2" charset="2"/>
              <a:buChar char="§"/>
              <a:defRPr/>
            </a:pPr>
            <a:endParaRPr lang="en-GB" sz="2000" dirty="0">
              <a:solidFill>
                <a:schemeClr val="accent2"/>
              </a:solidFill>
              <a:latin typeface="Calibri" panose="020F0502020204030204" pitchFamily="34" charset="0"/>
              <a:cs typeface="Calibri" panose="020F0502020204030204" pitchFamily="34" charset="0"/>
            </a:endParaRPr>
          </a:p>
          <a:p>
            <a:pPr>
              <a:buFont typeface="Wingdings" panose="05000000000000000000" pitchFamily="2" charset="2"/>
              <a:buChar char="§"/>
              <a:defRPr/>
            </a:pPr>
            <a:endParaRPr lang="en-GB" sz="2400" dirty="0">
              <a:solidFill>
                <a:schemeClr val="accent2"/>
              </a:solidFill>
              <a:latin typeface="Calibri" panose="020F0502020204030204" pitchFamily="34" charset="0"/>
              <a:cs typeface="Calibri" panose="020F0502020204030204" pitchFamily="34" charset="0"/>
            </a:endParaRPr>
          </a:p>
          <a:p>
            <a:pPr>
              <a:defRPr/>
            </a:pPr>
            <a:endParaRPr lang="en-GB" sz="2000" dirty="0">
              <a:solidFill>
                <a:schemeClr val="accent1"/>
              </a:solidFill>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p:txBody>
          <a:bodyPr>
            <a:normAutofit/>
          </a:bodyPr>
          <a:lstStyle/>
          <a:p>
            <a:pPr algn="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Implications for university outreach</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60432"/>
            <a:ext cx="1368152" cy="724003"/>
          </a:xfrm>
          <a:prstGeom prst="rect">
            <a:avLst/>
          </a:prstGeom>
        </p:spPr>
      </p:pic>
    </p:spTree>
    <p:extLst>
      <p:ext uri="{BB962C8B-B14F-4D97-AF65-F5344CB8AC3E}">
        <p14:creationId xmlns:p14="http://schemas.microsoft.com/office/powerpoint/2010/main" val="1670000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indent="-252000">
              <a:spcBef>
                <a:spcPts val="1200"/>
              </a:spcBef>
              <a:buFont typeface="Wingdings" panose="05000000000000000000" pitchFamily="2" charset="2"/>
              <a:buChar char="§"/>
            </a:pPr>
            <a:r>
              <a:rPr lang="en-GB" sz="2000" dirty="0">
                <a:solidFill>
                  <a:schemeClr val="accent2"/>
                </a:solidFill>
                <a:latin typeface="Calibri" panose="020F0502020204030204" pitchFamily="34" charset="0"/>
              </a:rPr>
              <a:t>UK-wide professional body for the career development sector</a:t>
            </a:r>
          </a:p>
          <a:p>
            <a:pPr indent="-252000">
              <a:spcBef>
                <a:spcPts val="1200"/>
              </a:spcBef>
              <a:buFont typeface="Wingdings" panose="05000000000000000000" pitchFamily="2" charset="2"/>
              <a:buChar char="§"/>
            </a:pPr>
            <a:r>
              <a:rPr lang="en-GB" sz="2000" dirty="0">
                <a:solidFill>
                  <a:schemeClr val="accent1"/>
                </a:solidFill>
                <a:latin typeface="Calibri" panose="020F0502020204030204" pitchFamily="34" charset="0"/>
              </a:rPr>
              <a:t>Membership: over 4,250 members</a:t>
            </a:r>
          </a:p>
          <a:p>
            <a:pPr indent="-252000">
              <a:spcBef>
                <a:spcPts val="1200"/>
              </a:spcBef>
              <a:buFont typeface="Wingdings" panose="05000000000000000000" pitchFamily="2" charset="2"/>
              <a:buChar char="§"/>
            </a:pPr>
            <a:r>
              <a:rPr lang="en-GB" sz="2000" dirty="0">
                <a:solidFill>
                  <a:schemeClr val="accent2"/>
                </a:solidFill>
                <a:latin typeface="Calibri" panose="020F0502020204030204" pitchFamily="34" charset="0"/>
              </a:rPr>
              <a:t>Key aim: To support and encourage the delivery of high quality career development services, through our work to develop the careers workforce</a:t>
            </a:r>
          </a:p>
          <a:p>
            <a:pPr indent="-252000">
              <a:spcBef>
                <a:spcPts val="1200"/>
              </a:spcBef>
              <a:buFont typeface="Wingdings" panose="05000000000000000000" pitchFamily="2" charset="2"/>
              <a:buChar char="§"/>
            </a:pPr>
            <a:r>
              <a:rPr lang="en-GB" sz="2000" dirty="0">
                <a:solidFill>
                  <a:schemeClr val="accent1"/>
                </a:solidFill>
                <a:latin typeface="Calibri" panose="020F0502020204030204" pitchFamily="34" charset="0"/>
              </a:rPr>
              <a:t>Strong focus professional standards and development; custodian of the UK Register of Career Development Professionals</a:t>
            </a:r>
          </a:p>
          <a:p>
            <a:pPr marL="113760" indent="0" algn="ctr">
              <a:spcBef>
                <a:spcPts val="1200"/>
              </a:spcBef>
              <a:buNone/>
            </a:pPr>
            <a:endParaRPr lang="en-GB" sz="1600" i="1" dirty="0">
              <a:solidFill>
                <a:schemeClr val="accent2"/>
              </a:solidFill>
              <a:latin typeface="Calibri" panose="020F0502020204030204" pitchFamily="34" charset="0"/>
            </a:endParaRPr>
          </a:p>
          <a:p>
            <a:pPr marL="113760" indent="0" algn="ctr">
              <a:spcBef>
                <a:spcPts val="1200"/>
              </a:spcBef>
              <a:buNone/>
            </a:pPr>
            <a:r>
              <a:rPr lang="en-GB" sz="2200" b="1" i="1" dirty="0">
                <a:solidFill>
                  <a:schemeClr val="accent2"/>
                </a:solidFill>
                <a:latin typeface="Calibri" panose="020F0502020204030204" pitchFamily="34" charset="0"/>
              </a:rPr>
              <a:t>Lifelong career development for all: careers services that work for everyone</a:t>
            </a:r>
          </a:p>
          <a:p>
            <a:endParaRPr lang="en-GB" dirty="0">
              <a:latin typeface="Calibri" panose="020F0502020204030204" pitchFamily="34" charset="0"/>
            </a:endParaRPr>
          </a:p>
        </p:txBody>
      </p:sp>
      <p:sp>
        <p:nvSpPr>
          <p:cNvPr id="3" name="Title 2"/>
          <p:cNvSpPr>
            <a:spLocks noGrp="1"/>
          </p:cNvSpPr>
          <p:nvPr>
            <p:ph type="title"/>
          </p:nvPr>
        </p:nvSpPr>
        <p:spPr/>
        <p:txBody>
          <a:bodyPr>
            <a:normAutofit/>
          </a:bodyPr>
          <a:lstStyle/>
          <a:p>
            <a:pPr algn="r"/>
            <a:r>
              <a:rPr lang="en-GB" dirty="0">
                <a:effectLst/>
                <a:latin typeface="Calibri" panose="020F0502020204030204" pitchFamily="34" charset="0"/>
              </a:rPr>
              <a:t>	</a:t>
            </a: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Who are we and what do we do?</a:t>
            </a:r>
            <a:endParaRPr lang="en-GB" dirty="0">
              <a:solidFill>
                <a:schemeClr val="accent2"/>
              </a:solidFill>
              <a:effectLst>
                <a:outerShdw blurRad="38100" dist="38100" dir="2700000" algn="tl">
                  <a:srgbClr val="000000">
                    <a:alpha val="43137"/>
                  </a:srgbClr>
                </a:outerShdw>
              </a:effectLst>
              <a:latin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404664"/>
            <a:ext cx="1368152" cy="724003"/>
          </a:xfrm>
          <a:prstGeom prst="rect">
            <a:avLst/>
          </a:prstGeom>
        </p:spPr>
      </p:pic>
    </p:spTree>
    <p:extLst>
      <p:ext uri="{BB962C8B-B14F-4D97-AF65-F5344CB8AC3E}">
        <p14:creationId xmlns:p14="http://schemas.microsoft.com/office/powerpoint/2010/main" val="851963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568651"/>
            <a:ext cx="8109851" cy="4956693"/>
          </a:xfrm>
        </p:spPr>
        <p:txBody>
          <a:bodyPr>
            <a:normAutofit/>
          </a:bodyPr>
          <a:lstStyle/>
          <a:p>
            <a:pPr lvl="0">
              <a:lnSpc>
                <a:spcPct val="114000"/>
              </a:lnSpc>
              <a:buClr>
                <a:srgbClr val="008C82"/>
              </a:buClr>
            </a:pPr>
            <a:r>
              <a:rPr lang="en-GB" sz="1800" dirty="0">
                <a:solidFill>
                  <a:srgbClr val="008C82"/>
                </a:solidFill>
                <a:latin typeface="Calibri" panose="020F0502020204030204" pitchFamily="34" charset="0"/>
              </a:rPr>
              <a:t>Promoting professionalism:</a:t>
            </a:r>
          </a:p>
          <a:p>
            <a:pPr lvl="2">
              <a:lnSpc>
                <a:spcPct val="114000"/>
              </a:lnSpc>
              <a:buClr>
                <a:srgbClr val="051E5B"/>
              </a:buClr>
            </a:pPr>
            <a:r>
              <a:rPr lang="en-GB" sz="1350" dirty="0">
                <a:solidFill>
                  <a:srgbClr val="008C82"/>
                </a:solidFill>
                <a:latin typeface="Calibri" panose="020F0502020204030204" pitchFamily="34" charset="0"/>
              </a:rPr>
              <a:t>UK Register of Career Development Professionals (1575)</a:t>
            </a:r>
          </a:p>
          <a:p>
            <a:pPr lvl="2">
              <a:lnSpc>
                <a:spcPct val="114000"/>
              </a:lnSpc>
              <a:buClr>
                <a:srgbClr val="051E5B"/>
              </a:buClr>
            </a:pPr>
            <a:r>
              <a:rPr lang="en-GB" sz="1350" dirty="0">
                <a:solidFill>
                  <a:srgbClr val="008C82"/>
                </a:solidFill>
                <a:latin typeface="Calibri" panose="020F0502020204030204" pitchFamily="34" charset="0"/>
              </a:rPr>
              <a:t>2019 ‘Year of Undertaking and Sharing Research’</a:t>
            </a:r>
          </a:p>
          <a:p>
            <a:pPr lvl="0">
              <a:lnSpc>
                <a:spcPct val="114000"/>
              </a:lnSpc>
              <a:buClr>
                <a:srgbClr val="008C82"/>
              </a:buClr>
            </a:pPr>
            <a:r>
              <a:rPr lang="en-GB" sz="1800" dirty="0">
                <a:solidFill>
                  <a:srgbClr val="051E5B"/>
                </a:solidFill>
                <a:latin typeface="Calibri" panose="020F0502020204030204" pitchFamily="34" charset="0"/>
              </a:rPr>
              <a:t>Building political and policy influence and partnership working</a:t>
            </a:r>
          </a:p>
          <a:p>
            <a:pPr lvl="0">
              <a:lnSpc>
                <a:spcPct val="114000"/>
              </a:lnSpc>
              <a:buClr>
                <a:srgbClr val="008C82"/>
              </a:buClr>
            </a:pPr>
            <a:r>
              <a:rPr lang="en-GB" sz="1800" dirty="0">
                <a:solidFill>
                  <a:srgbClr val="008C82"/>
                </a:solidFill>
                <a:latin typeface="Calibri" panose="020F0502020204030204" pitchFamily="34" charset="0"/>
              </a:rPr>
              <a:t>Ownership of the National Occupational Standards NOS: CD</a:t>
            </a:r>
          </a:p>
          <a:p>
            <a:pPr lvl="0">
              <a:lnSpc>
                <a:spcPct val="114000"/>
              </a:lnSpc>
              <a:buClr>
                <a:srgbClr val="008C82"/>
              </a:buClr>
            </a:pPr>
            <a:r>
              <a:rPr lang="en-GB" sz="1800" dirty="0">
                <a:solidFill>
                  <a:srgbClr val="051E5B"/>
                </a:solidFill>
                <a:latin typeface="Calibri" panose="020F0502020204030204" pitchFamily="34" charset="0"/>
              </a:rPr>
              <a:t>Creating a new jobs board for the sector – </a:t>
            </a:r>
            <a:r>
              <a:rPr lang="en-GB" sz="1800" i="1" dirty="0">
                <a:solidFill>
                  <a:srgbClr val="051E5B"/>
                </a:solidFill>
                <a:latin typeface="Calibri" panose="020F0502020204030204" pitchFamily="34" charset="0"/>
              </a:rPr>
              <a:t>Careers in Careers</a:t>
            </a:r>
          </a:p>
          <a:p>
            <a:pPr lvl="0">
              <a:lnSpc>
                <a:spcPct val="114000"/>
              </a:lnSpc>
              <a:buClr>
                <a:srgbClr val="008C82"/>
              </a:buClr>
            </a:pPr>
            <a:r>
              <a:rPr lang="en-GB" sz="1800" dirty="0">
                <a:solidFill>
                  <a:srgbClr val="008C82"/>
                </a:solidFill>
                <a:latin typeface="Calibri" panose="020F0502020204030204" pitchFamily="34" charset="0"/>
              </a:rPr>
              <a:t>Establishing a Career Development Pathway for the sector</a:t>
            </a:r>
          </a:p>
          <a:p>
            <a:pPr lvl="0">
              <a:lnSpc>
                <a:spcPct val="114000"/>
              </a:lnSpc>
              <a:buClr>
                <a:srgbClr val="008C82"/>
              </a:buClr>
            </a:pPr>
            <a:r>
              <a:rPr lang="en-GB" sz="1800" dirty="0">
                <a:solidFill>
                  <a:srgbClr val="051E5B"/>
                </a:solidFill>
                <a:latin typeface="Calibri" panose="020F0502020204030204" pitchFamily="34" charset="0"/>
              </a:rPr>
              <a:t>Delivering a broad programme of CPD, including </a:t>
            </a:r>
            <a:r>
              <a:rPr lang="en-GB" sz="1800" i="1" dirty="0">
                <a:solidFill>
                  <a:srgbClr val="051E5B"/>
                </a:solidFill>
                <a:latin typeface="Calibri" panose="020F0502020204030204" pitchFamily="34" charset="0"/>
              </a:rPr>
              <a:t>free </a:t>
            </a:r>
            <a:r>
              <a:rPr lang="en-GB" sz="1800" dirty="0">
                <a:solidFill>
                  <a:srgbClr val="051E5B"/>
                </a:solidFill>
                <a:latin typeface="Calibri" panose="020F0502020204030204" pitchFamily="34" charset="0"/>
              </a:rPr>
              <a:t>webinars</a:t>
            </a:r>
          </a:p>
          <a:p>
            <a:pPr lvl="0">
              <a:lnSpc>
                <a:spcPct val="114000"/>
              </a:lnSpc>
              <a:buClr>
                <a:srgbClr val="008C82"/>
              </a:buClr>
            </a:pPr>
            <a:r>
              <a:rPr lang="en-GB" sz="1800" dirty="0">
                <a:solidFill>
                  <a:srgbClr val="008C82"/>
                </a:solidFill>
                <a:latin typeface="Calibri" panose="020F0502020204030204" pitchFamily="34" charset="0"/>
              </a:rPr>
              <a:t>Increasing member value through the website and members’ area</a:t>
            </a:r>
          </a:p>
          <a:p>
            <a:pPr lvl="0">
              <a:lnSpc>
                <a:spcPct val="114000"/>
              </a:lnSpc>
              <a:buClr>
                <a:srgbClr val="008C82"/>
              </a:buClr>
            </a:pPr>
            <a:r>
              <a:rPr lang="en-GB" sz="1800" dirty="0">
                <a:solidFill>
                  <a:srgbClr val="051E5B"/>
                </a:solidFill>
                <a:latin typeface="Calibri" panose="020F0502020204030204" pitchFamily="34" charset="0"/>
              </a:rPr>
              <a:t>Establishing the CDI Academy offering L4 – L7 qualifications</a:t>
            </a:r>
          </a:p>
          <a:p>
            <a:pPr lvl="0">
              <a:lnSpc>
                <a:spcPct val="114000"/>
              </a:lnSpc>
              <a:buClr>
                <a:srgbClr val="008C82"/>
              </a:buClr>
            </a:pPr>
            <a:r>
              <a:rPr lang="en-GB" sz="1800" dirty="0">
                <a:solidFill>
                  <a:schemeClr val="accent1"/>
                </a:solidFill>
                <a:latin typeface="Calibri" panose="020F0502020204030204" pitchFamily="34" charset="0"/>
              </a:rPr>
              <a:t>Celebrating success through the UK Career Development Awards</a:t>
            </a:r>
          </a:p>
          <a:p>
            <a:pPr lvl="0">
              <a:lnSpc>
                <a:spcPct val="114000"/>
              </a:lnSpc>
              <a:buClr>
                <a:srgbClr val="008C82"/>
              </a:buClr>
            </a:pPr>
            <a:r>
              <a:rPr lang="en-GB" sz="1800" dirty="0">
                <a:solidFill>
                  <a:schemeClr val="accent2"/>
                </a:solidFill>
                <a:latin typeface="Calibri" panose="020F0502020204030204" pitchFamily="34" charset="0"/>
              </a:rPr>
              <a:t>Trusted partnerships with the DfE; C&amp;EC; Gatsby Foundation</a:t>
            </a:r>
          </a:p>
          <a:p>
            <a:pPr marL="82296" lvl="0" indent="0">
              <a:lnSpc>
                <a:spcPct val="114000"/>
              </a:lnSpc>
              <a:buClr>
                <a:srgbClr val="008C82"/>
              </a:buClr>
              <a:buNone/>
            </a:pPr>
            <a:endParaRPr lang="en-GB" sz="1800" dirty="0">
              <a:solidFill>
                <a:srgbClr val="051E5B"/>
              </a:solidFill>
              <a:latin typeface="Calibri" panose="020F0502020204030204" pitchFamily="34" charset="0"/>
            </a:endParaRPr>
          </a:p>
          <a:p>
            <a:pPr marL="425196" indent="-342900">
              <a:lnSpc>
                <a:spcPct val="110000"/>
              </a:lnSpc>
              <a:buFont typeface="+mj-lt"/>
              <a:buAutoNum type="arabicPeriod" startAt="16"/>
              <a:defRPr/>
            </a:pPr>
            <a:endParaRPr lang="en-GB" sz="1600" dirty="0">
              <a:solidFill>
                <a:schemeClr val="tx2"/>
              </a:solidFill>
              <a:latin typeface="Calibri" panose="020F0502020204030204" pitchFamily="34" charset="0"/>
            </a:endParaRPr>
          </a:p>
          <a:p>
            <a:pPr marL="425196" indent="-342900">
              <a:lnSpc>
                <a:spcPct val="110000"/>
              </a:lnSpc>
              <a:buFont typeface="+mj-lt"/>
              <a:buAutoNum type="arabicPeriod" startAt="16"/>
              <a:defRPr/>
            </a:pPr>
            <a:endParaRPr lang="en-GB" sz="2100" dirty="0">
              <a:solidFill>
                <a:schemeClr val="tx2"/>
              </a:solidFill>
              <a:latin typeface="Calibri" panose="020F0502020204030204" pitchFamily="34" charset="0"/>
            </a:endParaRPr>
          </a:p>
          <a:p>
            <a:pPr marL="425196" indent="-342900">
              <a:lnSpc>
                <a:spcPct val="110000"/>
              </a:lnSpc>
              <a:buFont typeface="+mj-lt"/>
              <a:buAutoNum type="arabicPeriod" startAt="16"/>
              <a:defRPr/>
            </a:pPr>
            <a:endParaRPr lang="en-GB" dirty="0"/>
          </a:p>
        </p:txBody>
      </p:sp>
      <p:sp>
        <p:nvSpPr>
          <p:cNvPr id="3" name="Title 2"/>
          <p:cNvSpPr>
            <a:spLocks noGrp="1"/>
          </p:cNvSpPr>
          <p:nvPr>
            <p:ph type="title"/>
          </p:nvPr>
        </p:nvSpPr>
        <p:spPr/>
        <p:txBody>
          <a:bodyPr>
            <a:normAutofit/>
          </a:bodyPr>
          <a:lstStyle/>
          <a:p>
            <a:pPr algn="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Major achievements to date</a:t>
            </a:r>
            <a:endParaRPr lang="en-GB" sz="3600" dirty="0">
              <a:solidFill>
                <a:schemeClr val="accent2"/>
              </a:solidFill>
              <a:effectLst>
                <a:outerShdw blurRad="38100" dist="38100" dir="2700000" algn="tl">
                  <a:srgbClr val="000000">
                    <a:alpha val="43137"/>
                  </a:srgbClr>
                </a:outerShdw>
              </a:effectLst>
            </a:endParaRPr>
          </a:p>
        </p:txBody>
      </p:sp>
      <p:pic>
        <p:nvPicPr>
          <p:cNvPr id="6" name="Content Placeholder 7">
            <a:extLst>
              <a:ext uri="{FF2B5EF4-FFF2-40B4-BE49-F238E27FC236}">
                <a16:creationId xmlns:a16="http://schemas.microsoft.com/office/drawing/2014/main" id="{6DD844AB-792C-428E-9B88-C0697AAB8D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2725" y="1773195"/>
            <a:ext cx="1220675" cy="915506"/>
          </a:xfrm>
          <a:prstGeom prst="rect">
            <a:avLst/>
          </a:prstGeom>
          <a:solidFill>
            <a:schemeClr val="accent1"/>
          </a:solidFill>
          <a:ln w="9652">
            <a:solidFill>
              <a:schemeClr val="accent1"/>
            </a:solidFill>
            <a:miter lim="800000"/>
          </a:ln>
        </p:spPr>
      </p:pic>
      <p:pic>
        <p:nvPicPr>
          <p:cNvPr id="8" name="Picture 7">
            <a:extLst>
              <a:ext uri="{FF2B5EF4-FFF2-40B4-BE49-F238E27FC236}">
                <a16:creationId xmlns:a16="http://schemas.microsoft.com/office/drawing/2014/main" id="{177D073D-B644-4B79-8400-F3D76BDBBA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6512" y="3530207"/>
            <a:ext cx="1188000" cy="1178933"/>
          </a:xfrm>
          <a:prstGeom prst="rect">
            <a:avLst/>
          </a:prstGeom>
        </p:spPr>
      </p:pic>
      <p:pic>
        <p:nvPicPr>
          <p:cNvPr id="9" name="Picture 8">
            <a:extLst>
              <a:ext uri="{FF2B5EF4-FFF2-40B4-BE49-F238E27FC236}">
                <a16:creationId xmlns:a16="http://schemas.microsoft.com/office/drawing/2014/main" id="{7E9958EA-E116-409B-B3A4-DF1157D53D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45096" y="4691227"/>
            <a:ext cx="1415932" cy="968517"/>
          </a:xfrm>
          <a:prstGeom prst="rect">
            <a:avLst/>
          </a:prstGeom>
        </p:spPr>
      </p:pic>
      <p:pic>
        <p:nvPicPr>
          <p:cNvPr id="1026" name="Picture 2" descr="CinC-email-footer">
            <a:extLst>
              <a:ext uri="{FF2B5EF4-FFF2-40B4-BE49-F238E27FC236}">
                <a16:creationId xmlns:a16="http://schemas.microsoft.com/office/drawing/2014/main" id="{7C9D5C22-43CE-4415-91D0-51D6FA334C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42724" y="2708920"/>
            <a:ext cx="1220675" cy="808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A close up of a sign&#10;&#10;Description generated with very high confidence">
            <a:extLst>
              <a:ext uri="{FF2B5EF4-FFF2-40B4-BE49-F238E27FC236}">
                <a16:creationId xmlns:a16="http://schemas.microsoft.com/office/drawing/2014/main" id="{774F3CA9-1A1C-488E-8E4A-DAAD68EA21F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56512" y="5645048"/>
            <a:ext cx="1206887" cy="808288"/>
          </a:xfrm>
          <a:prstGeom prst="rect">
            <a:avLst/>
          </a:prstGeom>
          <a:noFill/>
          <a:ln>
            <a:noFill/>
          </a:ln>
        </p:spPr>
      </p:pic>
      <p:pic>
        <p:nvPicPr>
          <p:cNvPr id="11" name="Picture 10">
            <a:extLst>
              <a:ext uri="{FF2B5EF4-FFF2-40B4-BE49-F238E27FC236}">
                <a16:creationId xmlns:a16="http://schemas.microsoft.com/office/drawing/2014/main" id="{B2AD4835-7BF7-4574-893C-12624178C75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1560" y="404664"/>
            <a:ext cx="1368152" cy="724003"/>
          </a:xfrm>
          <a:prstGeom prst="rect">
            <a:avLst/>
          </a:prstGeom>
        </p:spPr>
      </p:pic>
    </p:spTree>
    <p:extLst>
      <p:ext uri="{BB962C8B-B14F-4D97-AF65-F5344CB8AC3E}">
        <p14:creationId xmlns:p14="http://schemas.microsoft.com/office/powerpoint/2010/main" val="1708119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The Gatsby Benchmarks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60432"/>
            <a:ext cx="1368152" cy="724003"/>
          </a:xfrm>
          <a:prstGeom prst="rect">
            <a:avLst/>
          </a:prstGeom>
        </p:spPr>
      </p:pic>
      <p:sp>
        <p:nvSpPr>
          <p:cNvPr id="6" name="Content Placeholder 5">
            <a:extLst>
              <a:ext uri="{FF2B5EF4-FFF2-40B4-BE49-F238E27FC236}">
                <a16:creationId xmlns:a16="http://schemas.microsoft.com/office/drawing/2014/main" id="{BA4AFDD0-EB19-4529-BEAC-27D874351DBC}"/>
              </a:ext>
            </a:extLst>
          </p:cNvPr>
          <p:cNvSpPr>
            <a:spLocks noGrp="1"/>
          </p:cNvSpPr>
          <p:nvPr>
            <p:ph idx="1"/>
          </p:nvPr>
        </p:nvSpPr>
        <p:spPr/>
        <p:txBody>
          <a:bodyPr>
            <a:normAutofit lnSpcReduction="10000"/>
          </a:bodyPr>
          <a:lstStyle/>
          <a:p>
            <a:pPr marL="109728" indent="0">
              <a:buNone/>
            </a:pPr>
            <a:r>
              <a:rPr lang="en-GB" sz="2400" i="1" dirty="0">
                <a:solidFill>
                  <a:schemeClr val="accent2"/>
                </a:solidFill>
                <a:latin typeface="Calibri" panose="020F0502020204030204" pitchFamily="34" charset="0"/>
                <a:cs typeface="Calibri" panose="020F0502020204030204" pitchFamily="34" charset="0"/>
              </a:rPr>
              <a:t>Good career guidance helps inspire students; it helps them to make informed decisions and is important for social mobility</a:t>
            </a:r>
          </a:p>
          <a:p>
            <a:pPr marL="109728" indent="0">
              <a:buNone/>
            </a:pPr>
            <a:endParaRPr lang="en-GB" sz="1400" i="1" dirty="0">
              <a:solidFill>
                <a:schemeClr val="accent2"/>
              </a:solidFill>
              <a:latin typeface="Calibri" panose="020F0502020204030204" pitchFamily="34" charset="0"/>
              <a:cs typeface="Calibri" panose="020F0502020204030204" pitchFamily="34" charset="0"/>
            </a:endParaRPr>
          </a:p>
          <a:p>
            <a:pPr>
              <a:buFont typeface="Wingdings" panose="05000000000000000000" pitchFamily="2" charset="2"/>
              <a:buChar char="§"/>
            </a:pPr>
            <a:r>
              <a:rPr lang="en-GB" sz="2400" dirty="0">
                <a:solidFill>
                  <a:schemeClr val="accent1"/>
                </a:solidFill>
                <a:latin typeface="Calibri" panose="020F0502020204030204" pitchFamily="34" charset="0"/>
                <a:cs typeface="Calibri" panose="020F0502020204030204" pitchFamily="34" charset="0"/>
              </a:rPr>
              <a:t>Career guidance in English schools was inadequate</a:t>
            </a:r>
          </a:p>
          <a:p>
            <a:pPr>
              <a:buFont typeface="Wingdings" panose="05000000000000000000" pitchFamily="2" charset="2"/>
              <a:buChar char="§"/>
            </a:pPr>
            <a:r>
              <a:rPr lang="en-GB" sz="2400" dirty="0">
                <a:solidFill>
                  <a:schemeClr val="accent1"/>
                </a:solidFill>
                <a:latin typeface="Calibri" panose="020F0502020204030204" pitchFamily="34" charset="0"/>
                <a:cs typeface="Calibri" panose="020F0502020204030204" pitchFamily="34" charset="0"/>
              </a:rPr>
              <a:t>2013 Ofsted report highlighted it as patchy and unsatisfactory in 5:6 schools</a:t>
            </a:r>
          </a:p>
          <a:p>
            <a:pPr marL="109728" indent="0">
              <a:buNone/>
            </a:pPr>
            <a:endParaRPr lang="en-GB" sz="1400" dirty="0">
              <a:solidFill>
                <a:schemeClr val="accent1"/>
              </a:solidFill>
              <a:latin typeface="Calibri" panose="020F0502020204030204" pitchFamily="34" charset="0"/>
              <a:cs typeface="Calibri" panose="020F0502020204030204" pitchFamily="34" charset="0"/>
            </a:endParaRPr>
          </a:p>
          <a:p>
            <a:pPr>
              <a:buFont typeface="Wingdings" panose="05000000000000000000" pitchFamily="2" charset="2"/>
              <a:buChar char="§"/>
            </a:pPr>
            <a:r>
              <a:rPr lang="en-GB" sz="2400" dirty="0">
                <a:solidFill>
                  <a:schemeClr val="accent2"/>
                </a:solidFill>
                <a:latin typeface="Calibri" panose="020F0502020204030204" pitchFamily="34" charset="0"/>
                <a:cs typeface="Calibri" panose="020F0502020204030204" pitchFamily="34" charset="0"/>
              </a:rPr>
              <a:t>Gatsby Charitable Foundation research – what does good career guidance look like?</a:t>
            </a:r>
          </a:p>
          <a:p>
            <a:pPr lvl="1">
              <a:buFont typeface="Wingdings" panose="05000000000000000000" pitchFamily="2" charset="2"/>
              <a:buChar char="§"/>
            </a:pPr>
            <a:r>
              <a:rPr lang="en-GB" sz="2000" dirty="0">
                <a:solidFill>
                  <a:schemeClr val="accent2"/>
                </a:solidFill>
                <a:latin typeface="Calibri" panose="020F0502020204030204" pitchFamily="34" charset="0"/>
                <a:cs typeface="Calibri" panose="020F0502020204030204" pitchFamily="34" charset="0"/>
              </a:rPr>
              <a:t>Visited 6 countries – Netherlands; Germany; Honk Kong; Finland, Canada and Ireland</a:t>
            </a:r>
          </a:p>
          <a:p>
            <a:pPr lvl="1">
              <a:buFont typeface="Wingdings" panose="05000000000000000000" pitchFamily="2" charset="2"/>
              <a:buChar char="§"/>
            </a:pPr>
            <a:r>
              <a:rPr lang="en-GB" sz="2000" dirty="0">
                <a:solidFill>
                  <a:schemeClr val="accent2"/>
                </a:solidFill>
                <a:latin typeface="Calibri" panose="020F0502020204030204" pitchFamily="34" charset="0"/>
                <a:cs typeface="Calibri" panose="020F0502020204030204" pitchFamily="34" charset="0"/>
              </a:rPr>
              <a:t>Literature research</a:t>
            </a:r>
          </a:p>
          <a:p>
            <a:pPr lvl="1">
              <a:buFont typeface="Wingdings" panose="05000000000000000000" pitchFamily="2" charset="2"/>
              <a:buChar char="§"/>
            </a:pPr>
            <a:r>
              <a:rPr lang="en-GB" sz="2000" dirty="0">
                <a:solidFill>
                  <a:schemeClr val="accent2"/>
                </a:solidFill>
                <a:latin typeface="Calibri" panose="020F0502020204030204" pitchFamily="34" charset="0"/>
                <a:cs typeface="Calibri" panose="020F0502020204030204" pitchFamily="34" charset="0"/>
              </a:rPr>
              <a:t>English school visits</a:t>
            </a:r>
          </a:p>
          <a:p>
            <a:pPr>
              <a:buFont typeface="Wingdings" panose="05000000000000000000" pitchFamily="2" charset="2"/>
              <a:buChar char="§"/>
            </a:pPr>
            <a:endParaRPr lang="en-GB" sz="2400" dirty="0">
              <a:solidFill>
                <a:schemeClr val="accent1"/>
              </a:solidFill>
              <a:latin typeface="Calibri" panose="020F0502020204030204" pitchFamily="34" charset="0"/>
              <a:cs typeface="Calibri" panose="020F0502020204030204" pitchFamily="34" charset="0"/>
            </a:endParaRPr>
          </a:p>
          <a:p>
            <a:pPr marL="109728" indent="0">
              <a:buNone/>
            </a:pPr>
            <a:endParaRPr lang="en-GB" sz="2400" i="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4610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39943E7F-C255-4DF7-8E71-3B11846E4E5F}"/>
              </a:ext>
            </a:extLst>
          </p:cNvPr>
          <p:cNvGraphicFramePr>
            <a:graphicFrameLocks noGrp="1"/>
          </p:cNvGraphicFramePr>
          <p:nvPr>
            <p:ph idx="1"/>
            <p:extLst>
              <p:ext uri="{D42A27DB-BD31-4B8C-83A1-F6EECF244321}">
                <p14:modId xmlns:p14="http://schemas.microsoft.com/office/powerpoint/2010/main" val="2725623595"/>
              </p:ext>
            </p:extLst>
          </p:nvPr>
        </p:nvGraphicFramePr>
        <p:xfrm>
          <a:off x="339477" y="1268760"/>
          <a:ext cx="7992887" cy="4824536"/>
        </p:xfrm>
        <a:graphic>
          <a:graphicData uri="http://schemas.openxmlformats.org/drawingml/2006/table">
            <a:tbl>
              <a:tblPr firstCol="1">
                <a:tableStyleId>{5C22544A-7EE6-4342-B048-85BDC9FD1C3A}</a:tableStyleId>
              </a:tblPr>
              <a:tblGrid>
                <a:gridCol w="2820465">
                  <a:extLst>
                    <a:ext uri="{9D8B030D-6E8A-4147-A177-3AD203B41FA5}">
                      <a16:colId xmlns:a16="http://schemas.microsoft.com/office/drawing/2014/main" val="2819148679"/>
                    </a:ext>
                  </a:extLst>
                </a:gridCol>
                <a:gridCol w="5172422">
                  <a:extLst>
                    <a:ext uri="{9D8B030D-6E8A-4147-A177-3AD203B41FA5}">
                      <a16:colId xmlns:a16="http://schemas.microsoft.com/office/drawing/2014/main" val="2448216300"/>
                    </a:ext>
                  </a:extLst>
                </a:gridCol>
              </a:tblGrid>
              <a:tr h="567636">
                <a:tc>
                  <a:txBody>
                    <a:bodyPr/>
                    <a:lstStyle/>
                    <a:p>
                      <a:pPr>
                        <a:lnSpc>
                          <a:spcPct val="115000"/>
                        </a:lnSpc>
                        <a:spcAft>
                          <a:spcPts val="0"/>
                        </a:spcAft>
                      </a:pPr>
                      <a:r>
                        <a:rPr lang="en-GB" sz="1200" b="1" dirty="0">
                          <a:effectLst/>
                          <a:latin typeface="Calibri" panose="020F0502020204030204" pitchFamily="34" charset="0"/>
                          <a:cs typeface="Calibri" panose="020F0502020204030204" pitchFamily="34" charset="0"/>
                        </a:rPr>
                        <a:t>1. A stable careers programme</a:t>
                      </a:r>
                      <a:endParaRPr lang="en-GB" sz="1100" b="1" dirty="0">
                        <a:effectLst/>
                        <a:latin typeface="Calibri" panose="020F0502020204030204" pitchFamily="34" charset="0"/>
                        <a:cs typeface="Calibri" panose="020F0502020204030204" pitchFamily="34" charset="0"/>
                      </a:endParaRPr>
                    </a:p>
                    <a:p>
                      <a:pPr>
                        <a:lnSpc>
                          <a:spcPct val="115000"/>
                        </a:lnSpc>
                        <a:spcAft>
                          <a:spcPts val="0"/>
                        </a:spcAft>
                      </a:pPr>
                      <a:r>
                        <a:rPr lang="en-GB" sz="1200" b="1" dirty="0">
                          <a:effectLst/>
                          <a:latin typeface="Calibri" panose="020F0502020204030204" pitchFamily="34" charset="0"/>
                          <a:cs typeface="Calibri" panose="020F0502020204030204" pitchFamily="34" charset="0"/>
                        </a:rPr>
                        <a:t> </a:t>
                      </a:r>
                      <a:endParaRPr lang="en-GB" sz="11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07000"/>
                        </a:lnSpc>
                        <a:spcAft>
                          <a:spcPts val="0"/>
                        </a:spcAft>
                      </a:pPr>
                      <a:r>
                        <a:rPr lang="en-GB" sz="1000" b="1" dirty="0">
                          <a:solidFill>
                            <a:schemeClr val="accent2"/>
                          </a:solidFill>
                          <a:effectLst/>
                          <a:latin typeface="Calibri" panose="020F0502020204030204" pitchFamily="34" charset="0"/>
                          <a:cs typeface="Calibri" panose="020F0502020204030204" pitchFamily="34" charset="0"/>
                        </a:rPr>
                        <a:t>Every school and college should have an embedded programme of career education and guidance that is known and understood by students, parents, teachers, governors and employers.</a:t>
                      </a:r>
                    </a:p>
                  </a:txBody>
                  <a:tcPr marL="68580" marR="68580" marT="0" marB="0"/>
                </a:tc>
                <a:extLst>
                  <a:ext uri="{0D108BD9-81ED-4DB2-BD59-A6C34878D82A}">
                    <a16:rowId xmlns:a16="http://schemas.microsoft.com/office/drawing/2014/main" val="2068445676"/>
                  </a:ext>
                </a:extLst>
              </a:tr>
              <a:tr h="450818">
                <a:tc>
                  <a:txBody>
                    <a:bodyPr/>
                    <a:lstStyle/>
                    <a:p>
                      <a:pPr>
                        <a:lnSpc>
                          <a:spcPct val="107000"/>
                        </a:lnSpc>
                        <a:spcAft>
                          <a:spcPts val="0"/>
                        </a:spcAft>
                      </a:pPr>
                      <a:r>
                        <a:rPr lang="en-GB" sz="1200" dirty="0">
                          <a:effectLst/>
                          <a:latin typeface="Calibri" panose="020F0502020204030204" pitchFamily="34" charset="0"/>
                          <a:cs typeface="Calibri" panose="020F0502020204030204" pitchFamily="34" charset="0"/>
                        </a:rPr>
                        <a:t>2.Learning from career and labour market information</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0"/>
                        </a:spcAft>
                      </a:pPr>
                      <a:r>
                        <a:rPr lang="en-GB" sz="1000" b="1" dirty="0">
                          <a:solidFill>
                            <a:schemeClr val="accent2"/>
                          </a:solidFill>
                          <a:effectLst/>
                          <a:latin typeface="Calibri" panose="020F0502020204030204" pitchFamily="34" charset="0"/>
                          <a:cs typeface="Calibri" panose="020F0502020204030204" pitchFamily="34" charset="0"/>
                        </a:rPr>
                        <a:t>Every student, and their parents, should have access to good quality information about future study options and labour market opportunities. </a:t>
                      </a:r>
                      <a:endParaRPr lang="en-GB" sz="11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275752805"/>
                  </a:ext>
                </a:extLst>
              </a:tr>
              <a:tr h="607124">
                <a:tc>
                  <a:txBody>
                    <a:bodyPr/>
                    <a:lstStyle/>
                    <a:p>
                      <a:pPr>
                        <a:lnSpc>
                          <a:spcPct val="107000"/>
                        </a:lnSpc>
                        <a:spcAft>
                          <a:spcPts val="0"/>
                        </a:spcAft>
                      </a:pPr>
                      <a:r>
                        <a:rPr lang="en-GB" sz="1200" dirty="0">
                          <a:effectLst/>
                          <a:latin typeface="Calibri" panose="020F0502020204030204" pitchFamily="34" charset="0"/>
                          <a:cs typeface="Calibri" panose="020F0502020204030204" pitchFamily="34" charset="0"/>
                        </a:rPr>
                        <a:t>3.Addressing the needs of each student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0"/>
                        </a:spcAft>
                      </a:pPr>
                      <a:r>
                        <a:rPr lang="en-GB" sz="1000" b="1" dirty="0">
                          <a:solidFill>
                            <a:schemeClr val="accent2"/>
                          </a:solidFill>
                          <a:effectLst/>
                          <a:latin typeface="Calibri" panose="020F0502020204030204" pitchFamily="34" charset="0"/>
                          <a:cs typeface="Calibri" panose="020F0502020204030204" pitchFamily="34" charset="0"/>
                        </a:rPr>
                        <a:t>Students have different career guidance needs at different stages. Opportunities for advice and support need to be tailored to the needs of each student. A school’s careers programme should embed equality and diversity considerations throughout.</a:t>
                      </a:r>
                      <a:endParaRPr lang="en-GB" sz="11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418265914"/>
                  </a:ext>
                </a:extLst>
              </a:tr>
              <a:tr h="400712">
                <a:tc>
                  <a:txBody>
                    <a:bodyPr/>
                    <a:lstStyle/>
                    <a:p>
                      <a:pPr>
                        <a:lnSpc>
                          <a:spcPct val="107000"/>
                        </a:lnSpc>
                        <a:spcAft>
                          <a:spcPts val="0"/>
                        </a:spcAft>
                      </a:pPr>
                      <a:r>
                        <a:rPr lang="en-GB" sz="1200">
                          <a:effectLst/>
                          <a:latin typeface="Calibri" panose="020F0502020204030204" pitchFamily="34" charset="0"/>
                          <a:cs typeface="Calibri" panose="020F0502020204030204" pitchFamily="34" charset="0"/>
                        </a:rPr>
                        <a:t>4.Linking curriculum learning to careers</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0"/>
                        </a:spcAft>
                      </a:pPr>
                      <a:r>
                        <a:rPr lang="en-GB" sz="1000" b="1" dirty="0">
                          <a:solidFill>
                            <a:schemeClr val="accent2"/>
                          </a:solidFill>
                          <a:effectLst/>
                          <a:latin typeface="Calibri" panose="020F0502020204030204" pitchFamily="34" charset="0"/>
                          <a:cs typeface="Calibri" panose="020F0502020204030204" pitchFamily="34" charset="0"/>
                        </a:rPr>
                        <a:t>All teachers should link curriculum learning with careers. STEM subject teachers should highlight the relevance of STEM subjects for a wide range of future career paths.</a:t>
                      </a:r>
                      <a:endParaRPr lang="en-GB" sz="11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167309111"/>
                  </a:ext>
                </a:extLst>
              </a:tr>
              <a:tr h="715716">
                <a:tc>
                  <a:txBody>
                    <a:bodyPr/>
                    <a:lstStyle/>
                    <a:p>
                      <a:pPr>
                        <a:lnSpc>
                          <a:spcPct val="115000"/>
                        </a:lnSpc>
                        <a:spcAft>
                          <a:spcPts val="0"/>
                        </a:spcAft>
                      </a:pPr>
                      <a:r>
                        <a:rPr lang="en-GB" sz="1200">
                          <a:effectLst/>
                          <a:latin typeface="Calibri" panose="020F0502020204030204" pitchFamily="34" charset="0"/>
                          <a:cs typeface="Calibri" panose="020F0502020204030204" pitchFamily="34" charset="0"/>
                        </a:rPr>
                        <a:t>5.Encounters with employers and employees </a:t>
                      </a:r>
                      <a:endParaRPr lang="en-GB" sz="1100">
                        <a:effectLst/>
                        <a:latin typeface="Calibri" panose="020F0502020204030204" pitchFamily="34" charset="0"/>
                        <a:cs typeface="Calibri" panose="020F0502020204030204" pitchFamily="34" charset="0"/>
                      </a:endParaRPr>
                    </a:p>
                    <a:p>
                      <a:pPr>
                        <a:lnSpc>
                          <a:spcPct val="107000"/>
                        </a:lnSpc>
                        <a:spcAft>
                          <a:spcPts val="0"/>
                        </a:spcAft>
                      </a:pPr>
                      <a:r>
                        <a:rPr lang="en-GB" sz="1200">
                          <a:effectLst/>
                          <a:latin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07000"/>
                        </a:lnSpc>
                        <a:spcAft>
                          <a:spcPts val="0"/>
                        </a:spcAft>
                      </a:pPr>
                      <a:r>
                        <a:rPr lang="en-GB" sz="1000" b="1" dirty="0">
                          <a:solidFill>
                            <a:schemeClr val="accent2"/>
                          </a:solidFill>
                          <a:effectLst/>
                          <a:latin typeface="Calibri" panose="020F0502020204030204" pitchFamily="34" charset="0"/>
                          <a:cs typeface="Calibri" panose="020F0502020204030204" pitchFamily="34" charset="0"/>
                        </a:rPr>
                        <a:t>Every student should have multiple opportunities to learn from employers about work, employment and the skills that are valued in the workplace. This can be through a range of enrichment activities including visiting speakers, mentoring and enterprise schemes.</a:t>
                      </a:r>
                      <a:endParaRPr lang="en-GB" sz="11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63946621"/>
                  </a:ext>
                </a:extLst>
              </a:tr>
              <a:tr h="607124">
                <a:tc>
                  <a:txBody>
                    <a:bodyPr/>
                    <a:lstStyle/>
                    <a:p>
                      <a:pPr>
                        <a:lnSpc>
                          <a:spcPct val="107000"/>
                        </a:lnSpc>
                        <a:spcAft>
                          <a:spcPts val="0"/>
                        </a:spcAft>
                      </a:pPr>
                      <a:r>
                        <a:rPr lang="en-GB" sz="1200">
                          <a:effectLst/>
                          <a:latin typeface="Calibri" panose="020F0502020204030204" pitchFamily="34" charset="0"/>
                          <a:cs typeface="Calibri" panose="020F0502020204030204" pitchFamily="34" charset="0"/>
                        </a:rPr>
                        <a:t>6.Experiences of workplaces</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0"/>
                        </a:spcAft>
                      </a:pPr>
                      <a:r>
                        <a:rPr lang="en-GB" sz="1000" b="1" dirty="0">
                          <a:solidFill>
                            <a:schemeClr val="accent2"/>
                          </a:solidFill>
                          <a:effectLst/>
                          <a:latin typeface="Calibri" panose="020F0502020204030204" pitchFamily="34" charset="0"/>
                          <a:cs typeface="Calibri" panose="020F0502020204030204" pitchFamily="34" charset="0"/>
                        </a:rPr>
                        <a:t>Every student should have first-hand experiences of the workplace through work visits, work shadowing and/or work experience to help their exploration of career opportunities and expand their networks.</a:t>
                      </a:r>
                      <a:endParaRPr lang="en-GB" sz="11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638657307"/>
                  </a:ext>
                </a:extLst>
              </a:tr>
              <a:tr h="715716">
                <a:tc>
                  <a:txBody>
                    <a:bodyPr/>
                    <a:lstStyle/>
                    <a:p>
                      <a:pPr>
                        <a:lnSpc>
                          <a:spcPct val="115000"/>
                        </a:lnSpc>
                        <a:spcAft>
                          <a:spcPts val="0"/>
                        </a:spcAft>
                      </a:pPr>
                      <a:r>
                        <a:rPr lang="en-GB" sz="1200">
                          <a:effectLst/>
                          <a:latin typeface="Calibri" panose="020F0502020204030204" pitchFamily="34" charset="0"/>
                          <a:cs typeface="Calibri" panose="020F0502020204030204" pitchFamily="34" charset="0"/>
                        </a:rPr>
                        <a:t>7.Encounters with further and higher education</a:t>
                      </a:r>
                      <a:endParaRPr lang="en-GB" sz="1100">
                        <a:effectLst/>
                        <a:latin typeface="Calibri" panose="020F0502020204030204" pitchFamily="34" charset="0"/>
                        <a:cs typeface="Calibri" panose="020F0502020204030204" pitchFamily="34" charset="0"/>
                      </a:endParaRPr>
                    </a:p>
                    <a:p>
                      <a:pPr>
                        <a:lnSpc>
                          <a:spcPct val="107000"/>
                        </a:lnSpc>
                        <a:spcAft>
                          <a:spcPts val="0"/>
                        </a:spcAft>
                      </a:pPr>
                      <a:r>
                        <a:rPr lang="en-GB" sz="1200">
                          <a:effectLst/>
                          <a:latin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07000"/>
                        </a:lnSpc>
                        <a:spcAft>
                          <a:spcPts val="0"/>
                        </a:spcAft>
                      </a:pPr>
                      <a:r>
                        <a:rPr lang="en-GB" sz="1000" b="1" dirty="0">
                          <a:solidFill>
                            <a:schemeClr val="accent2"/>
                          </a:solidFill>
                          <a:effectLst/>
                          <a:latin typeface="Calibri" panose="020F0502020204030204" pitchFamily="34" charset="0"/>
                          <a:cs typeface="Calibri" panose="020F0502020204030204" pitchFamily="34" charset="0"/>
                        </a:rPr>
                        <a:t>All students should understand the full range of learning opportunities that are available to them. This includes both academic and vocational routes and learning in schools, colleges, universities and in the workplace.</a:t>
                      </a:r>
                      <a:endParaRPr lang="en-GB" sz="11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064410988"/>
                  </a:ext>
                </a:extLst>
              </a:tr>
              <a:tr h="759690">
                <a:tc>
                  <a:txBody>
                    <a:bodyPr/>
                    <a:lstStyle/>
                    <a:p>
                      <a:pPr>
                        <a:lnSpc>
                          <a:spcPct val="107000"/>
                        </a:lnSpc>
                        <a:spcAft>
                          <a:spcPts val="0"/>
                        </a:spcAft>
                      </a:pPr>
                      <a:r>
                        <a:rPr lang="en-GB" sz="1200" dirty="0">
                          <a:effectLst/>
                          <a:latin typeface="Calibri" panose="020F0502020204030204" pitchFamily="34" charset="0"/>
                          <a:cs typeface="Calibri" panose="020F0502020204030204" pitchFamily="34" charset="0"/>
                        </a:rPr>
                        <a:t>8.Personal guidance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07000"/>
                        </a:lnSpc>
                        <a:spcAft>
                          <a:spcPts val="0"/>
                        </a:spcAft>
                      </a:pPr>
                      <a:r>
                        <a:rPr lang="en-GB" sz="1000" b="1" dirty="0">
                          <a:solidFill>
                            <a:schemeClr val="accent2"/>
                          </a:solidFill>
                          <a:effectLst/>
                          <a:latin typeface="Calibri" panose="020F0502020204030204" pitchFamily="34" charset="0"/>
                          <a:cs typeface="Calibri" panose="020F0502020204030204" pitchFamily="34" charset="0"/>
                        </a:rPr>
                        <a:t>Every student should have opportunities for guidance interviews with a qualified career adviser, who could be internal (a member of school staff) or external. These should be available whenever significant study or career choices are being made.</a:t>
                      </a:r>
                      <a:endParaRPr lang="en-GB" sz="1100" b="1"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539505063"/>
                  </a:ext>
                </a:extLst>
              </a:tr>
            </a:tbl>
          </a:graphicData>
        </a:graphic>
      </p:graphicFrame>
      <p:sp>
        <p:nvSpPr>
          <p:cNvPr id="3" name="Title 2"/>
          <p:cNvSpPr>
            <a:spLocks noGrp="1"/>
          </p:cNvSpPr>
          <p:nvPr>
            <p:ph type="title"/>
          </p:nvPr>
        </p:nvSpPr>
        <p:spPr/>
        <p:txBody>
          <a:bodyPr>
            <a:normAutofit/>
          </a:bodyPr>
          <a:lstStyle/>
          <a:p>
            <a:pPr algn="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The Gatsby Benchmarks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60432"/>
            <a:ext cx="1368152" cy="724003"/>
          </a:xfrm>
          <a:prstGeom prst="rect">
            <a:avLst/>
          </a:prstGeom>
        </p:spPr>
      </p:pic>
    </p:spTree>
    <p:extLst>
      <p:ext uri="{BB962C8B-B14F-4D97-AF65-F5344CB8AC3E}">
        <p14:creationId xmlns:p14="http://schemas.microsoft.com/office/powerpoint/2010/main" val="3507254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1765" y="1417688"/>
            <a:ext cx="8229600" cy="4589653"/>
          </a:xfrm>
        </p:spPr>
        <p:txBody>
          <a:bodyPr>
            <a:normAutofit fontScale="85000" lnSpcReduction="10000"/>
          </a:bodyPr>
          <a:lstStyle/>
          <a:p>
            <a:pPr marL="0" indent="0">
              <a:lnSpc>
                <a:spcPct val="120000"/>
              </a:lnSpc>
              <a:buFontTx/>
              <a:buNone/>
              <a:defRPr/>
            </a:pPr>
            <a:r>
              <a:rPr lang="en-GB" altLang="en-US" sz="2400" b="1" dirty="0">
                <a:solidFill>
                  <a:schemeClr val="accent1"/>
                </a:solidFill>
                <a:latin typeface="Calibri" panose="020F0502020204030204" pitchFamily="34" charset="0"/>
                <a:cs typeface="Calibri" panose="020F0502020204030204" pitchFamily="34" charset="0"/>
              </a:rPr>
              <a:t>from January 2018</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all schools and colleges expected to use the Gatsby benchmarks to review and improve careers provision (Compass software tool is a useful starting point)</a:t>
            </a:r>
          </a:p>
          <a:p>
            <a:pPr marL="0" indent="0">
              <a:lnSpc>
                <a:spcPct val="120000"/>
              </a:lnSpc>
              <a:buFontTx/>
              <a:buNone/>
              <a:defRPr/>
            </a:pPr>
            <a:endParaRPr lang="en-GB" altLang="en-US" sz="2400" b="1" dirty="0">
              <a:solidFill>
                <a:schemeClr val="accent1"/>
              </a:solidFill>
              <a:latin typeface="Calibri" panose="020F0502020204030204" pitchFamily="34" charset="0"/>
              <a:cs typeface="Calibri" panose="020F0502020204030204" pitchFamily="34" charset="0"/>
            </a:endParaRPr>
          </a:p>
          <a:p>
            <a:pPr marL="0" indent="0">
              <a:lnSpc>
                <a:spcPct val="120000"/>
              </a:lnSpc>
              <a:buFontTx/>
              <a:buNone/>
              <a:defRPr/>
            </a:pPr>
            <a:r>
              <a:rPr lang="en-GB" altLang="en-US" sz="2400" b="1" dirty="0">
                <a:solidFill>
                  <a:schemeClr val="accent1"/>
                </a:solidFill>
                <a:latin typeface="Calibri" panose="020F0502020204030204" pitchFamily="34" charset="0"/>
                <a:cs typeface="Calibri" panose="020F0502020204030204" pitchFamily="34" charset="0"/>
              </a:rPr>
              <a:t>by September 2018</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schools and colleges expected to publish details of their careers programmes to young people and their parents</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every school and college should have a named careers leader </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C&amp;EC to co-ordinate support for schools and colleges across all eight benchmarks</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investment fund of £5m, to support the most disadvantaged pupils</a:t>
            </a:r>
            <a:br>
              <a:rPr lang="en-GB" altLang="en-US" sz="2000" dirty="0">
                <a:solidFill>
                  <a:schemeClr val="tx2"/>
                </a:solidFill>
                <a:latin typeface="Calibri" panose="020F0502020204030204" pitchFamily="34" charset="0"/>
                <a:cs typeface="Calibri" panose="020F0502020204030204" pitchFamily="34" charset="0"/>
              </a:rPr>
            </a:br>
            <a:r>
              <a:rPr lang="en-GB" altLang="en-US" sz="2000" dirty="0">
                <a:solidFill>
                  <a:schemeClr val="tx2"/>
                </a:solidFill>
                <a:latin typeface="Calibri" panose="020F0502020204030204" pitchFamily="34" charset="0"/>
                <a:cs typeface="Calibri" panose="020F0502020204030204" pitchFamily="34" charset="0"/>
              </a:rPr>
              <a:t>(£2.5m support personal career guidance)</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20 ‘Careers Hubs’ across the country, each supported by a Gatsby Co-ordinator from the CEC. (Another 20 Career Hubs announced in 2018.)</a:t>
            </a:r>
          </a:p>
          <a:p>
            <a:pPr marL="109728" indent="0">
              <a:buNone/>
            </a:pPr>
            <a:endParaRPr lang="en-GB" sz="2000" dirty="0">
              <a:solidFill>
                <a:schemeClr val="accent1"/>
              </a:solidFill>
              <a:latin typeface="Calibri" panose="020F0502020204030204" pitchFamily="34" charset="0"/>
            </a:endParaRPr>
          </a:p>
        </p:txBody>
      </p:sp>
      <p:sp>
        <p:nvSpPr>
          <p:cNvPr id="3" name="Title 2"/>
          <p:cNvSpPr>
            <a:spLocks noGrp="1"/>
          </p:cNvSpPr>
          <p:nvPr>
            <p:ph type="title"/>
          </p:nvPr>
        </p:nvSpPr>
        <p:spPr/>
        <p:txBody>
          <a:bodyPr>
            <a:normAutofit fontScale="90000"/>
          </a:bodyPr>
          <a:lstStyle/>
          <a:p>
            <a:pPr algn="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DfE Careers Strategy – </a:t>
            </a:r>
            <a:b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b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December 2017</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60432"/>
            <a:ext cx="1368152" cy="724003"/>
          </a:xfrm>
          <a:prstGeom prst="rect">
            <a:avLst/>
          </a:prstGeom>
        </p:spPr>
      </p:pic>
    </p:spTree>
    <p:extLst>
      <p:ext uri="{BB962C8B-B14F-4D97-AF65-F5344CB8AC3E}">
        <p14:creationId xmlns:p14="http://schemas.microsoft.com/office/powerpoint/2010/main" val="296776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1765" y="1417688"/>
            <a:ext cx="8229600" cy="4589653"/>
          </a:xfrm>
        </p:spPr>
        <p:txBody>
          <a:bodyPr>
            <a:normAutofit fontScale="77500" lnSpcReduction="20000"/>
          </a:bodyPr>
          <a:lstStyle/>
          <a:p>
            <a:pPr marL="0" indent="0">
              <a:lnSpc>
                <a:spcPct val="120000"/>
              </a:lnSpc>
              <a:buFontTx/>
              <a:buNone/>
              <a:defRPr/>
            </a:pPr>
            <a:r>
              <a:rPr lang="en-GB" altLang="en-US" sz="2400" b="1" dirty="0">
                <a:solidFill>
                  <a:schemeClr val="accent1"/>
                </a:solidFill>
                <a:latin typeface="Calibri" panose="020F0502020204030204" pitchFamily="34" charset="0"/>
                <a:cs typeface="Calibri" panose="020F0502020204030204" pitchFamily="34" charset="0"/>
              </a:rPr>
              <a:t>during 2018 and 2019</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training for careers leaders available and funded for initially 500, and now 1400 schools and colleges</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improved destination data to be made available</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new approaches to careers provision to be tested:</a:t>
            </a:r>
          </a:p>
          <a:p>
            <a:pPr lvl="1">
              <a:lnSpc>
                <a:spcPct val="120000"/>
              </a:lnSpc>
              <a:buFont typeface="Wingdings" panose="05000000000000000000" pitchFamily="2" charset="2"/>
              <a:buChar char="§"/>
              <a:defRPr/>
            </a:pPr>
            <a:r>
              <a:rPr lang="en-GB" altLang="en-US" sz="1800" dirty="0">
                <a:solidFill>
                  <a:schemeClr val="tx2"/>
                </a:solidFill>
                <a:latin typeface="Calibri" panose="020F0502020204030204" pitchFamily="34" charset="0"/>
                <a:cs typeface="Calibri" panose="020F0502020204030204" pitchFamily="34" charset="0"/>
              </a:rPr>
              <a:t>for encouraging young people, especially girls, to consider STEM jobs</a:t>
            </a:r>
          </a:p>
          <a:p>
            <a:pPr lvl="1">
              <a:lnSpc>
                <a:spcPct val="120000"/>
              </a:lnSpc>
              <a:buFont typeface="Wingdings" panose="05000000000000000000" pitchFamily="2" charset="2"/>
              <a:buChar char="§"/>
              <a:defRPr/>
            </a:pPr>
            <a:r>
              <a:rPr lang="en-GB" altLang="en-US" sz="1800" dirty="0">
                <a:solidFill>
                  <a:schemeClr val="tx2"/>
                </a:solidFill>
                <a:latin typeface="Calibri" panose="020F0502020204030204" pitchFamily="34" charset="0"/>
                <a:cs typeface="Calibri" panose="020F0502020204030204" pitchFamily="34" charset="0"/>
              </a:rPr>
              <a:t>in primary schools</a:t>
            </a:r>
          </a:p>
          <a:p>
            <a:pPr lvl="1">
              <a:lnSpc>
                <a:spcPct val="120000"/>
              </a:lnSpc>
              <a:buFont typeface="Wingdings" panose="05000000000000000000" pitchFamily="2" charset="2"/>
              <a:buChar char="§"/>
              <a:defRPr/>
            </a:pPr>
            <a:r>
              <a:rPr lang="en-GB" altLang="en-US" sz="1800" dirty="0">
                <a:solidFill>
                  <a:schemeClr val="tx2"/>
                </a:solidFill>
                <a:latin typeface="Calibri" panose="020F0502020204030204" pitchFamily="34" charset="0"/>
                <a:cs typeface="Calibri" panose="020F0502020204030204" pitchFamily="34" charset="0"/>
              </a:rPr>
              <a:t>for young people who are disadvantaged or vulnerable, e.g. with SEND</a:t>
            </a:r>
          </a:p>
          <a:p>
            <a:pPr lvl="1">
              <a:lnSpc>
                <a:spcPct val="120000"/>
              </a:lnSpc>
              <a:buFont typeface="Wingdings" panose="05000000000000000000" pitchFamily="2" charset="2"/>
              <a:buChar char="§"/>
              <a:defRPr/>
            </a:pPr>
            <a:r>
              <a:rPr lang="en-GB" altLang="en-US" sz="1800" dirty="0">
                <a:solidFill>
                  <a:schemeClr val="tx2"/>
                </a:solidFill>
                <a:latin typeface="Calibri" panose="020F0502020204030204" pitchFamily="34" charset="0"/>
                <a:cs typeface="Calibri" panose="020F0502020204030204" pitchFamily="34" charset="0"/>
              </a:rPr>
              <a:t>£2.5M Personal Guidance Fund</a:t>
            </a:r>
          </a:p>
          <a:p>
            <a:pPr lvl="1">
              <a:lnSpc>
                <a:spcPct val="120000"/>
              </a:lnSpc>
              <a:buFont typeface="Wingdings" panose="05000000000000000000" pitchFamily="2" charset="2"/>
              <a:buChar char="§"/>
              <a:defRPr/>
            </a:pPr>
            <a:endParaRPr lang="en-GB" altLang="en-US" sz="1400" dirty="0">
              <a:solidFill>
                <a:schemeClr val="accent1"/>
              </a:solidFill>
              <a:latin typeface="Calibri" panose="020F0502020204030204" pitchFamily="34" charset="0"/>
              <a:cs typeface="Calibri" panose="020F0502020204030204" pitchFamily="34" charset="0"/>
            </a:endParaRPr>
          </a:p>
          <a:p>
            <a:pPr marL="0" indent="0">
              <a:lnSpc>
                <a:spcPct val="120000"/>
              </a:lnSpc>
              <a:buFontTx/>
              <a:buNone/>
              <a:defRPr/>
            </a:pPr>
            <a:r>
              <a:rPr lang="en-GB" altLang="en-US" sz="2400" b="1" dirty="0">
                <a:solidFill>
                  <a:schemeClr val="accent1"/>
                </a:solidFill>
                <a:latin typeface="Calibri" panose="020F0502020204030204" pitchFamily="34" charset="0"/>
                <a:cs typeface="Calibri" panose="020F0502020204030204" pitchFamily="34" charset="0"/>
              </a:rPr>
              <a:t>by the end of 2020</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schools should offer every young person seven encounters with employers – at least one a year from Y7 to Y13</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colleges should offer every learner at least two meaningful encounters with an employer each year – at least one should be related to their field of study </a:t>
            </a:r>
          </a:p>
          <a:p>
            <a:pPr>
              <a:lnSpc>
                <a:spcPct val="120000"/>
              </a:lnSpc>
              <a:defRPr/>
            </a:pPr>
            <a:r>
              <a:rPr lang="en-GB" altLang="en-US" sz="2000" dirty="0">
                <a:solidFill>
                  <a:schemeClr val="tx2"/>
                </a:solidFill>
                <a:latin typeface="Calibri" panose="020F0502020204030204" pitchFamily="34" charset="0"/>
                <a:cs typeface="Calibri" panose="020F0502020204030204" pitchFamily="34" charset="0"/>
              </a:rPr>
              <a:t>There will be a new, improved NCS website </a:t>
            </a:r>
          </a:p>
          <a:p>
            <a:pPr marL="109728" indent="0">
              <a:buNone/>
            </a:pPr>
            <a:endParaRPr lang="en-GB" sz="2000" dirty="0">
              <a:solidFill>
                <a:schemeClr val="accent1"/>
              </a:solidFill>
              <a:latin typeface="Calibri" panose="020F0502020204030204" pitchFamily="34" charset="0"/>
            </a:endParaRPr>
          </a:p>
        </p:txBody>
      </p:sp>
      <p:sp>
        <p:nvSpPr>
          <p:cNvPr id="3" name="Title 2"/>
          <p:cNvSpPr>
            <a:spLocks noGrp="1"/>
          </p:cNvSpPr>
          <p:nvPr>
            <p:ph type="title"/>
          </p:nvPr>
        </p:nvSpPr>
        <p:spPr/>
        <p:txBody>
          <a:bodyPr>
            <a:normAutofit fontScale="90000"/>
          </a:bodyPr>
          <a:lstStyle/>
          <a:p>
            <a:pPr algn="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DfE Careers Strategy – </a:t>
            </a:r>
            <a:b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b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December 2017</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60432"/>
            <a:ext cx="1368152" cy="724003"/>
          </a:xfrm>
          <a:prstGeom prst="rect">
            <a:avLst/>
          </a:prstGeom>
        </p:spPr>
      </p:pic>
    </p:spTree>
    <p:extLst>
      <p:ext uri="{BB962C8B-B14F-4D97-AF65-F5344CB8AC3E}">
        <p14:creationId xmlns:p14="http://schemas.microsoft.com/office/powerpoint/2010/main" val="53304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3" y="1417688"/>
            <a:ext cx="7416825" cy="4589653"/>
          </a:xfrm>
        </p:spPr>
        <p:txBody>
          <a:bodyPr>
            <a:normAutofit/>
          </a:bodyPr>
          <a:lstStyle/>
          <a:p>
            <a:pPr marL="0" indent="0">
              <a:buFont typeface="Wingdings" pitchFamily="2" charset="2"/>
              <a:buNone/>
              <a:defRPr/>
            </a:pPr>
            <a:endParaRPr lang="en-GB" sz="2400" dirty="0">
              <a:solidFill>
                <a:schemeClr val="tx2"/>
              </a:solidFill>
            </a:endParaRPr>
          </a:p>
          <a:p>
            <a:pPr marL="0" indent="0">
              <a:buFont typeface="Wingdings" pitchFamily="2" charset="2"/>
              <a:buNone/>
              <a:defRPr/>
            </a:pPr>
            <a:r>
              <a:rPr lang="en-GB" sz="2400" dirty="0">
                <a:solidFill>
                  <a:schemeClr val="tx2"/>
                </a:solidFill>
                <a:latin typeface="Calibri" panose="020F0502020204030204" pitchFamily="34" charset="0"/>
                <a:cs typeface="Calibri" panose="020F0502020204030204" pitchFamily="34" charset="0"/>
              </a:rPr>
              <a:t>Schools must ensure that there is an opportunity for a range of education and training providers to talk to pupils from Y8 to Y13 about approved technical education qualifications and apprenticeships.</a:t>
            </a:r>
          </a:p>
          <a:p>
            <a:pPr marL="0" indent="0">
              <a:buFont typeface="Wingdings" pitchFamily="2" charset="2"/>
              <a:buNone/>
              <a:defRPr/>
            </a:pPr>
            <a:endParaRPr lang="en-GB" sz="1400" dirty="0">
              <a:solidFill>
                <a:schemeClr val="tx2"/>
              </a:solidFill>
              <a:latin typeface="Calibri" panose="020F0502020204030204" pitchFamily="34" charset="0"/>
              <a:cs typeface="Calibri" panose="020F0502020204030204" pitchFamily="34" charset="0"/>
            </a:endParaRPr>
          </a:p>
          <a:p>
            <a:pPr marL="0" indent="0" algn="r">
              <a:buFont typeface="Wingdings" pitchFamily="2" charset="2"/>
              <a:buNone/>
              <a:defRPr/>
            </a:pPr>
            <a:r>
              <a:rPr lang="en-GB" sz="2400" dirty="0">
                <a:solidFill>
                  <a:schemeClr val="tx2"/>
                </a:solidFill>
                <a:latin typeface="Calibri" panose="020F0502020204030204" pitchFamily="34" charset="0"/>
                <a:cs typeface="Calibri" panose="020F0502020204030204" pitchFamily="34" charset="0"/>
              </a:rPr>
              <a:t>[</a:t>
            </a:r>
            <a:r>
              <a:rPr lang="en-GB" sz="2400" i="1" dirty="0">
                <a:solidFill>
                  <a:schemeClr val="tx2"/>
                </a:solidFill>
                <a:latin typeface="Calibri" panose="020F0502020204030204" pitchFamily="34" charset="0"/>
                <a:cs typeface="Calibri" panose="020F0502020204030204" pitchFamily="34" charset="0"/>
              </a:rPr>
              <a:t>effective from January 2018</a:t>
            </a:r>
            <a:r>
              <a:rPr lang="en-GB" sz="2400" dirty="0">
                <a:solidFill>
                  <a:schemeClr val="tx2"/>
                </a:solidFill>
                <a:latin typeface="Calibri" panose="020F0502020204030204" pitchFamily="34" charset="0"/>
                <a:cs typeface="Calibri" panose="020F0502020204030204" pitchFamily="34" charset="0"/>
              </a:rPr>
              <a:t>]</a:t>
            </a:r>
          </a:p>
          <a:p>
            <a:pPr marL="109728" indent="0">
              <a:buNone/>
            </a:pPr>
            <a:endParaRPr lang="en-GB" sz="2000" dirty="0">
              <a:solidFill>
                <a:schemeClr val="accent1"/>
              </a:solidFill>
              <a:latin typeface="Calibri" panose="020F0502020204030204" pitchFamily="34" charset="0"/>
            </a:endParaRPr>
          </a:p>
        </p:txBody>
      </p:sp>
      <p:sp>
        <p:nvSpPr>
          <p:cNvPr id="3" name="Title 2"/>
          <p:cNvSpPr>
            <a:spLocks noGrp="1"/>
          </p:cNvSpPr>
          <p:nvPr>
            <p:ph type="title"/>
          </p:nvPr>
        </p:nvSpPr>
        <p:spPr/>
        <p:txBody>
          <a:bodyPr>
            <a:normAutofit fontScale="90000"/>
          </a:bodyPr>
          <a:lstStyle/>
          <a:p>
            <a:pPr algn="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Technical and Further </a:t>
            </a:r>
            <a:b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br>
            <a:r>
              <a:rPr lang="en-GB" sz="3600" dirty="0">
                <a:solidFill>
                  <a:schemeClr val="accent2"/>
                </a:solidFill>
                <a:effectLst>
                  <a:outerShdw blurRad="38100" dist="38100" dir="2700000" algn="tl">
                    <a:srgbClr val="000000">
                      <a:alpha val="43137"/>
                    </a:srgbClr>
                  </a:outerShdw>
                </a:effectLst>
                <a:latin typeface="Calibri" panose="020F0502020204030204" pitchFamily="34" charset="0"/>
              </a:rPr>
              <a:t>Education Act 2017</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60432"/>
            <a:ext cx="1368152" cy="724003"/>
          </a:xfrm>
          <a:prstGeom prst="rect">
            <a:avLst/>
          </a:prstGeom>
        </p:spPr>
      </p:pic>
    </p:spTree>
    <p:extLst>
      <p:ext uri="{BB962C8B-B14F-4D97-AF65-F5344CB8AC3E}">
        <p14:creationId xmlns:p14="http://schemas.microsoft.com/office/powerpoint/2010/main" val="162779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6041" y="2410244"/>
            <a:ext cx="7931224" cy="4306483"/>
          </a:xfrm>
        </p:spPr>
        <p:txBody>
          <a:bodyPr>
            <a:normAutofit/>
          </a:bodyPr>
          <a:lstStyle/>
          <a:p>
            <a:pPr>
              <a:defRPr/>
            </a:pPr>
            <a:endParaRPr lang="en-GB" altLang="en-US" sz="2400" dirty="0">
              <a:solidFill>
                <a:schemeClr val="tx2"/>
              </a:solidFill>
            </a:endParaRPr>
          </a:p>
          <a:p>
            <a:endParaRPr lang="en-GB" dirty="0"/>
          </a:p>
        </p:txBody>
      </p:sp>
      <p:sp>
        <p:nvSpPr>
          <p:cNvPr id="3" name="Title 2"/>
          <p:cNvSpPr>
            <a:spLocks noGrp="1"/>
          </p:cNvSpPr>
          <p:nvPr>
            <p:ph type="title"/>
          </p:nvPr>
        </p:nvSpPr>
        <p:spPr>
          <a:xfrm>
            <a:off x="539552" y="412217"/>
            <a:ext cx="8229600" cy="1143000"/>
          </a:xfrm>
        </p:spPr>
        <p:txBody>
          <a:bodyPr>
            <a:normAutofit/>
          </a:bodyPr>
          <a:lstStyle/>
          <a:p>
            <a:pPr algn="r"/>
            <a:r>
              <a:rPr lang="en-GB" dirty="0"/>
              <a:t>			</a:t>
            </a:r>
            <a:endParaRPr lang="en-GB" sz="4000" dirty="0"/>
          </a:p>
        </p:txBody>
      </p:sp>
      <p:graphicFrame>
        <p:nvGraphicFramePr>
          <p:cNvPr id="5" name="Table 4"/>
          <p:cNvGraphicFramePr>
            <a:graphicFrameLocks noGrp="1"/>
          </p:cNvGraphicFramePr>
          <p:nvPr>
            <p:extLst>
              <p:ext uri="{D42A27DB-BD31-4B8C-83A1-F6EECF244321}">
                <p14:modId xmlns:p14="http://schemas.microsoft.com/office/powerpoint/2010/main" val="1318844493"/>
              </p:ext>
            </p:extLst>
          </p:nvPr>
        </p:nvGraphicFramePr>
        <p:xfrm>
          <a:off x="1691680" y="1958340"/>
          <a:ext cx="6096000" cy="29413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GB" dirty="0">
                          <a:latin typeface="Calibri" panose="020F0502020204030204" pitchFamily="34" charset="0"/>
                          <a:cs typeface="Calibri" panose="020F0502020204030204" pitchFamily="34" charset="0"/>
                        </a:rPr>
                        <a:t>Before Gatsby</a:t>
                      </a:r>
                    </a:p>
                  </a:txBody>
                  <a:tcPr/>
                </a:tc>
                <a:tc>
                  <a:txBody>
                    <a:bodyPr/>
                    <a:lstStyle/>
                    <a:p>
                      <a:r>
                        <a:rPr lang="en-GB" dirty="0">
                          <a:latin typeface="Calibri" panose="020F0502020204030204" pitchFamily="34" charset="0"/>
                          <a:cs typeface="Calibri" panose="020F0502020204030204" pitchFamily="34" charset="0"/>
                        </a:rPr>
                        <a:t>After Gatsby</a:t>
                      </a:r>
                    </a:p>
                  </a:txBody>
                  <a:tcPr/>
                </a:tc>
                <a:extLst>
                  <a:ext uri="{0D108BD9-81ED-4DB2-BD59-A6C34878D82A}">
                    <a16:rowId xmlns:a16="http://schemas.microsoft.com/office/drawing/2014/main" val="10000"/>
                  </a:ext>
                </a:extLst>
              </a:tr>
              <a:tr h="370840">
                <a:tc>
                  <a:txBody>
                    <a:bodyPr/>
                    <a:lstStyle/>
                    <a:p>
                      <a:r>
                        <a:rPr lang="en-GB" dirty="0">
                          <a:latin typeface="Calibri" panose="020F0502020204030204" pitchFamily="34" charset="0"/>
                          <a:cs typeface="Calibri" panose="020F0502020204030204" pitchFamily="34" charset="0"/>
                        </a:rPr>
                        <a:t>Careers co-ordinator</a:t>
                      </a:r>
                    </a:p>
                  </a:txBody>
                  <a:tcPr/>
                </a:tc>
                <a:tc>
                  <a:txBody>
                    <a:bodyPr/>
                    <a:lstStyle/>
                    <a:p>
                      <a:r>
                        <a:rPr lang="en-GB" dirty="0">
                          <a:latin typeface="Calibri" panose="020F0502020204030204" pitchFamily="34" charset="0"/>
                          <a:cs typeface="Calibri" panose="020F0502020204030204" pitchFamily="34" charset="0"/>
                        </a:rPr>
                        <a:t>Careers leader</a:t>
                      </a:r>
                    </a:p>
                  </a:txBody>
                  <a:tcPr/>
                </a:tc>
                <a:extLst>
                  <a:ext uri="{0D108BD9-81ED-4DB2-BD59-A6C34878D82A}">
                    <a16:rowId xmlns:a16="http://schemas.microsoft.com/office/drawing/2014/main" val="10001"/>
                  </a:ext>
                </a:extLst>
              </a:tr>
              <a:tr h="370840">
                <a:tc>
                  <a:txBody>
                    <a:bodyPr/>
                    <a:lstStyle/>
                    <a:p>
                      <a:r>
                        <a:rPr lang="en-GB" dirty="0">
                          <a:latin typeface="Calibri" panose="020F0502020204030204" pitchFamily="34" charset="0"/>
                          <a:cs typeface="Calibri" panose="020F0502020204030204" pitchFamily="34" charset="0"/>
                        </a:rPr>
                        <a:t>Careers education, information, advice and guidance (CEIAG)</a:t>
                      </a:r>
                    </a:p>
                  </a:txBody>
                  <a:tcPr/>
                </a:tc>
                <a:tc>
                  <a:txBody>
                    <a:bodyPr/>
                    <a:lstStyle/>
                    <a:p>
                      <a:r>
                        <a:rPr lang="en-GB" dirty="0">
                          <a:latin typeface="Calibri" panose="020F0502020204030204" pitchFamily="34" charset="0"/>
                          <a:cs typeface="Calibri" panose="020F0502020204030204" pitchFamily="34" charset="0"/>
                        </a:rPr>
                        <a:t>Career guidance</a:t>
                      </a:r>
                    </a:p>
                  </a:txBody>
                  <a:tcPr/>
                </a:tc>
                <a:extLst>
                  <a:ext uri="{0D108BD9-81ED-4DB2-BD59-A6C34878D82A}">
                    <a16:rowId xmlns:a16="http://schemas.microsoft.com/office/drawing/2014/main" val="10002"/>
                  </a:ext>
                </a:extLst>
              </a:tr>
              <a:tr h="370840">
                <a:tc>
                  <a:txBody>
                    <a:bodyPr/>
                    <a:lstStyle/>
                    <a:p>
                      <a:r>
                        <a:rPr lang="en-GB" dirty="0">
                          <a:latin typeface="Calibri" panose="020F0502020204030204" pitchFamily="34" charset="0"/>
                          <a:cs typeface="Calibri" panose="020F0502020204030204" pitchFamily="34" charset="0"/>
                        </a:rPr>
                        <a:t>Career(s)</a:t>
                      </a:r>
                      <a:r>
                        <a:rPr lang="en-GB" baseline="0" dirty="0">
                          <a:latin typeface="Calibri" panose="020F0502020204030204" pitchFamily="34" charset="0"/>
                          <a:cs typeface="Calibri" panose="020F0502020204030204" pitchFamily="34" charset="0"/>
                        </a:rPr>
                        <a:t> guidance</a:t>
                      </a:r>
                      <a:endParaRPr lang="en-GB" dirty="0">
                        <a:latin typeface="Calibri" panose="020F0502020204030204" pitchFamily="34" charset="0"/>
                        <a:cs typeface="Calibri" panose="020F0502020204030204" pitchFamily="34" charset="0"/>
                      </a:endParaRPr>
                    </a:p>
                  </a:txBody>
                  <a:tcPr/>
                </a:tc>
                <a:tc>
                  <a:txBody>
                    <a:bodyPr/>
                    <a:lstStyle/>
                    <a:p>
                      <a:r>
                        <a:rPr lang="en-GB" dirty="0">
                          <a:latin typeface="Calibri" panose="020F0502020204030204" pitchFamily="34" charset="0"/>
                          <a:cs typeface="Calibri" panose="020F0502020204030204" pitchFamily="34" charset="0"/>
                        </a:rPr>
                        <a:t>Personal guidance</a:t>
                      </a:r>
                    </a:p>
                  </a:txBody>
                  <a:tcPr/>
                </a:tc>
                <a:extLst>
                  <a:ext uri="{0D108BD9-81ED-4DB2-BD59-A6C34878D82A}">
                    <a16:rowId xmlns:a16="http://schemas.microsoft.com/office/drawing/2014/main" val="10003"/>
                  </a:ext>
                </a:extLst>
              </a:tr>
              <a:tr h="370840">
                <a:tc>
                  <a:txBody>
                    <a:bodyPr/>
                    <a:lstStyle/>
                    <a:p>
                      <a:r>
                        <a:rPr lang="en-GB" dirty="0">
                          <a:latin typeface="Calibri" panose="020F0502020204030204" pitchFamily="34" charset="0"/>
                          <a:cs typeface="Calibri" panose="020F0502020204030204" pitchFamily="34" charset="0"/>
                        </a:rPr>
                        <a:t>Career(s) education</a:t>
                      </a:r>
                    </a:p>
                  </a:txBody>
                  <a:tcPr/>
                </a:tc>
                <a:tc>
                  <a:txBody>
                    <a:bodyPr/>
                    <a:lstStyle/>
                    <a:p>
                      <a:r>
                        <a:rPr lang="en-GB" dirty="0">
                          <a:latin typeface="Calibri" panose="020F0502020204030204" pitchFamily="34" charset="0"/>
                          <a:cs typeface="Calibri" panose="020F0502020204030204" pitchFamily="34" charset="0"/>
                        </a:rPr>
                        <a:t>career education?</a:t>
                      </a:r>
                    </a:p>
                    <a:p>
                      <a:r>
                        <a:rPr lang="en-GB" dirty="0">
                          <a:latin typeface="Calibri" panose="020F0502020204030204" pitchFamily="34" charset="0"/>
                          <a:cs typeface="Calibri" panose="020F0502020204030204" pitchFamily="34" charset="0"/>
                        </a:rPr>
                        <a:t>career learning?</a:t>
                      </a:r>
                    </a:p>
                    <a:p>
                      <a:r>
                        <a:rPr lang="en-GB" dirty="0">
                          <a:latin typeface="Calibri" panose="020F0502020204030204" pitchFamily="34" charset="0"/>
                          <a:cs typeface="Calibri" panose="020F0502020204030204" pitchFamily="34" charset="0"/>
                        </a:rPr>
                        <a:t>career development?</a:t>
                      </a:r>
                    </a:p>
                  </a:txBody>
                  <a:tcPr/>
                </a:tc>
                <a:extLst>
                  <a:ext uri="{0D108BD9-81ED-4DB2-BD59-A6C34878D82A}">
                    <a16:rowId xmlns:a16="http://schemas.microsoft.com/office/drawing/2014/main" val="10004"/>
                  </a:ext>
                </a:extLst>
              </a:tr>
            </a:tbl>
          </a:graphicData>
        </a:graphic>
      </p:graphicFrame>
      <p:sp>
        <p:nvSpPr>
          <p:cNvPr id="7" name="Rectangle 6">
            <a:extLst>
              <a:ext uri="{FF2B5EF4-FFF2-40B4-BE49-F238E27FC236}">
                <a16:creationId xmlns:a16="http://schemas.microsoft.com/office/drawing/2014/main" id="{83F76C08-16E0-40F5-8D1B-61579CEEE32D}"/>
              </a:ext>
            </a:extLst>
          </p:cNvPr>
          <p:cNvSpPr/>
          <p:nvPr/>
        </p:nvSpPr>
        <p:spPr>
          <a:xfrm>
            <a:off x="827584" y="397313"/>
            <a:ext cx="7272808" cy="1077218"/>
          </a:xfrm>
          <a:prstGeom prst="rect">
            <a:avLst/>
          </a:prstGeom>
        </p:spPr>
        <p:txBody>
          <a:bodyPr wrap="square">
            <a:spAutoFit/>
          </a:bodyPr>
          <a:lstStyle/>
          <a:p>
            <a:pPr algn="r"/>
            <a:r>
              <a:rPr lang="en-GB" sz="3200" b="1" dirty="0">
                <a:solidFill>
                  <a:schemeClr val="accent2"/>
                </a:solidFill>
                <a:effectLst>
                  <a:outerShdw blurRad="38100" dist="38100" dir="2700000" algn="tl">
                    <a:srgbClr val="000000">
                      <a:alpha val="43137"/>
                    </a:srgbClr>
                  </a:outerShdw>
                </a:effectLst>
                <a:latin typeface="Calibri" panose="020F0502020204030204" pitchFamily="34" charset="0"/>
              </a:rPr>
              <a:t>Summary: Implications for roles</a:t>
            </a:r>
            <a:br>
              <a:rPr lang="en-GB" sz="3200" b="1" dirty="0">
                <a:solidFill>
                  <a:schemeClr val="accent2"/>
                </a:solidFill>
                <a:effectLst>
                  <a:outerShdw blurRad="38100" dist="38100" dir="2700000" algn="tl">
                    <a:srgbClr val="000000">
                      <a:alpha val="43137"/>
                    </a:srgbClr>
                  </a:outerShdw>
                </a:effectLst>
                <a:latin typeface="Calibri" panose="020F0502020204030204" pitchFamily="34" charset="0"/>
              </a:rPr>
            </a:br>
            <a:r>
              <a:rPr lang="en-GB" sz="3200" b="1" dirty="0">
                <a:solidFill>
                  <a:schemeClr val="accent2"/>
                </a:solidFill>
                <a:effectLst>
                  <a:outerShdw blurRad="38100" dist="38100" dir="2700000" algn="tl">
                    <a:srgbClr val="000000">
                      <a:alpha val="43137"/>
                    </a:srgbClr>
                  </a:outerShdw>
                </a:effectLst>
                <a:latin typeface="Calibri" panose="020F0502020204030204" pitchFamily="34" charset="0"/>
              </a:rPr>
              <a:t>and labels</a:t>
            </a:r>
            <a:endParaRPr lang="en-GB" sz="3200" b="1" dirty="0">
              <a:solidFill>
                <a:schemeClr val="accent2"/>
              </a:solidFill>
            </a:endParaRPr>
          </a:p>
        </p:txBody>
      </p:sp>
      <p:pic>
        <p:nvPicPr>
          <p:cNvPr id="8" name="Picture 7">
            <a:extLst>
              <a:ext uri="{FF2B5EF4-FFF2-40B4-BE49-F238E27FC236}">
                <a16:creationId xmlns:a16="http://schemas.microsoft.com/office/drawing/2014/main" id="{2B639363-12A6-4A97-B376-EB95A1D6DE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8376" y="397313"/>
            <a:ext cx="1368152" cy="724003"/>
          </a:xfrm>
          <a:prstGeom prst="rect">
            <a:avLst/>
          </a:prstGeom>
        </p:spPr>
      </p:pic>
    </p:spTree>
    <p:extLst>
      <p:ext uri="{BB962C8B-B14F-4D97-AF65-F5344CB8AC3E}">
        <p14:creationId xmlns:p14="http://schemas.microsoft.com/office/powerpoint/2010/main" val="13643404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DI">
      <a:dk1>
        <a:sysClr val="windowText" lastClr="000000"/>
      </a:dk1>
      <a:lt1>
        <a:sysClr val="window" lastClr="FFFFFF"/>
      </a:lt1>
      <a:dk2>
        <a:srgbClr val="1F497D"/>
      </a:dk2>
      <a:lt2>
        <a:srgbClr val="EEECE1"/>
      </a:lt2>
      <a:accent1>
        <a:srgbClr val="008C82"/>
      </a:accent1>
      <a:accent2>
        <a:srgbClr val="051E5B"/>
      </a:accent2>
      <a:accent3>
        <a:srgbClr val="9BBB59"/>
      </a:accent3>
      <a:accent4>
        <a:srgbClr val="8064A2"/>
      </a:accent4>
      <a:accent5>
        <a:srgbClr val="4BACC6"/>
      </a:accent5>
      <a:accent6>
        <a:srgbClr val="FF7A1A"/>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992</Words>
  <Application>Microsoft Office PowerPoint</Application>
  <PresentationFormat>On-screen Show (4:3)</PresentationFormat>
  <Paragraphs>126</Paragraphs>
  <Slides>10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Calibri</vt:lpstr>
      <vt:lpstr>Lucida Sans Unicode</vt:lpstr>
      <vt:lpstr>Verdana</vt:lpstr>
      <vt:lpstr>Wingdings</vt:lpstr>
      <vt:lpstr>Wingdings 2</vt:lpstr>
      <vt:lpstr>Wingdings 3</vt:lpstr>
      <vt:lpstr>Concourse</vt:lpstr>
      <vt:lpstr> </vt:lpstr>
      <vt:lpstr> Who are we and what do we do?</vt:lpstr>
      <vt:lpstr>Major achievements to date</vt:lpstr>
      <vt:lpstr>The Gatsby Benchmarks</vt:lpstr>
      <vt:lpstr>The Gatsby Benchmarks</vt:lpstr>
      <vt:lpstr>DfE Careers Strategy –  December 2017</vt:lpstr>
      <vt:lpstr>DfE Careers Strategy –  December 2017</vt:lpstr>
      <vt:lpstr>Technical and Further  Education Act 2017</vt:lpstr>
      <vt:lpstr>   </vt:lpstr>
      <vt:lpstr>Implications for university outreach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Inspiration and support for career development professionals</dc:title>
  <dc:creator>J.Ellis</dc:creator>
  <cp:lastModifiedBy>Christopher.Nock</cp:lastModifiedBy>
  <cp:revision>170</cp:revision>
  <cp:lastPrinted>2019-01-13T17:52:42Z</cp:lastPrinted>
  <dcterms:created xsi:type="dcterms:W3CDTF">2013-08-28T10:06:33Z</dcterms:created>
  <dcterms:modified xsi:type="dcterms:W3CDTF">2019-08-01T09:37:19Z</dcterms:modified>
</cp:coreProperties>
</file>