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0"/>
  </p:notesMasterIdLst>
  <p:handoutMasterIdLst>
    <p:handoutMasterId r:id="rId31"/>
  </p:handoutMasterIdLst>
  <p:sldIdLst>
    <p:sldId id="256" r:id="rId2"/>
    <p:sldId id="259" r:id="rId3"/>
    <p:sldId id="272" r:id="rId4"/>
    <p:sldId id="300" r:id="rId5"/>
    <p:sldId id="301" r:id="rId6"/>
    <p:sldId id="299" r:id="rId7"/>
    <p:sldId id="266" r:id="rId8"/>
    <p:sldId id="275" r:id="rId9"/>
    <p:sldId id="288" r:id="rId10"/>
    <p:sldId id="277" r:id="rId11"/>
    <p:sldId id="297" r:id="rId12"/>
    <p:sldId id="298" r:id="rId13"/>
    <p:sldId id="278" r:id="rId14"/>
    <p:sldId id="276" r:id="rId15"/>
    <p:sldId id="280" r:id="rId16"/>
    <p:sldId id="291" r:id="rId17"/>
    <p:sldId id="290" r:id="rId18"/>
    <p:sldId id="281" r:id="rId19"/>
    <p:sldId id="282" r:id="rId20"/>
    <p:sldId id="287" r:id="rId21"/>
    <p:sldId id="283" r:id="rId22"/>
    <p:sldId id="273" r:id="rId23"/>
    <p:sldId id="274" r:id="rId24"/>
    <p:sldId id="292" r:id="rId25"/>
    <p:sldId id="293" r:id="rId26"/>
    <p:sldId id="294" r:id="rId27"/>
    <p:sldId id="295" r:id="rId28"/>
    <p:sldId id="296" r:id="rId29"/>
  </p:sldIdLst>
  <p:sldSz cx="9144000" cy="6858000" type="screen4x3"/>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9857A7-F430-4EE6-B994-F510B0AE8F4E}">
          <p14:sldIdLst>
            <p14:sldId id="256"/>
            <p14:sldId id="259"/>
            <p14:sldId id="272"/>
            <p14:sldId id="300"/>
            <p14:sldId id="301"/>
            <p14:sldId id="299"/>
            <p14:sldId id="266"/>
            <p14:sldId id="275"/>
            <p14:sldId id="288"/>
            <p14:sldId id="277"/>
            <p14:sldId id="297"/>
            <p14:sldId id="298"/>
            <p14:sldId id="278"/>
            <p14:sldId id="276"/>
            <p14:sldId id="280"/>
            <p14:sldId id="291"/>
            <p14:sldId id="290"/>
            <p14:sldId id="281"/>
            <p14:sldId id="282"/>
            <p14:sldId id="287"/>
            <p14:sldId id="283"/>
            <p14:sldId id="273"/>
            <p14:sldId id="274"/>
            <p14:sldId id="292"/>
            <p14:sldId id="293"/>
            <p14:sldId id="294"/>
            <p14:sldId id="295"/>
            <p14:sldId id="296"/>
          </p14:sldIdLst>
        </p14:section>
      </p14:sectionLst>
    </p:ext>
    <p:ext uri="{EFAFB233-063F-42B5-8137-9DF3F51BA10A}">
      <p15:sldGuideLst xmlns:p15="http://schemas.microsoft.com/office/powerpoint/2012/main">
        <p15:guide id="1" orient="horz" pos="2157">
          <p15:clr>
            <a:srgbClr val="A4A3A4"/>
          </p15:clr>
        </p15:guide>
        <p15:guide id="2" orient="horz" pos="4230">
          <p15:clr>
            <a:srgbClr val="A4A3A4"/>
          </p15:clr>
        </p15:guide>
        <p15:guide id="3" pos="3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4B4B4B"/>
    <a:srgbClr val="3273AF"/>
    <a:srgbClr val="783C2D"/>
    <a:srgbClr val="DC7D28"/>
    <a:srgbClr val="6464A0"/>
    <a:srgbClr val="325F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36" autoAdjust="0"/>
    <p:restoredTop sz="94532" autoAdjust="0"/>
  </p:normalViewPr>
  <p:slideViewPr>
    <p:cSldViewPr snapToGrid="0" snapToObjects="1" showGuides="1">
      <p:cViewPr>
        <p:scale>
          <a:sx n="66" d="100"/>
          <a:sy n="66" d="100"/>
        </p:scale>
        <p:origin x="-1853" y="-658"/>
      </p:cViewPr>
      <p:guideLst>
        <p:guide orient="horz" pos="2157"/>
        <p:guide orient="horz" pos="4230"/>
        <p:guide pos="34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C6BF98-3DF3-433F-9776-7E5FB27A026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GB"/>
        </a:p>
      </dgm:t>
    </dgm:pt>
    <dgm:pt modelId="{CF5C5A25-F7F4-43B6-BE88-9BF95FB56033}">
      <dgm:prSet phldrT="[Text]" custT="1"/>
      <dgm:spPr/>
      <dgm:t>
        <a:bodyPr/>
        <a:lstStyle/>
        <a:p>
          <a:r>
            <a:rPr lang="en-GB" sz="2400" dirty="0" smtClean="0"/>
            <a:t>independent research </a:t>
          </a:r>
          <a:endParaRPr lang="en-GB" sz="2400" dirty="0"/>
        </a:p>
      </dgm:t>
    </dgm:pt>
    <dgm:pt modelId="{1018AF5C-4797-418D-8EBC-BDDA1B12B6CB}" type="parTrans" cxnId="{76B1DD08-7DA0-47D2-8FF6-2A793652853A}">
      <dgm:prSet/>
      <dgm:spPr/>
      <dgm:t>
        <a:bodyPr/>
        <a:lstStyle/>
        <a:p>
          <a:endParaRPr lang="en-GB"/>
        </a:p>
      </dgm:t>
    </dgm:pt>
    <dgm:pt modelId="{3605D238-72A5-496E-A93F-F39AD6438862}" type="sibTrans" cxnId="{76B1DD08-7DA0-47D2-8FF6-2A793652853A}">
      <dgm:prSet/>
      <dgm:spPr/>
      <dgm:t>
        <a:bodyPr/>
        <a:lstStyle/>
        <a:p>
          <a:endParaRPr lang="en-GB"/>
        </a:p>
      </dgm:t>
    </dgm:pt>
    <dgm:pt modelId="{86671367-971E-4260-9A3F-9BB4FC0BEF67}">
      <dgm:prSet phldrT="[Text]" custT="1"/>
      <dgm:spPr/>
      <dgm:t>
        <a:bodyPr/>
        <a:lstStyle/>
        <a:p>
          <a:r>
            <a:rPr lang="en-GB" sz="2400" dirty="0" smtClean="0"/>
            <a:t>production log</a:t>
          </a:r>
          <a:endParaRPr lang="en-GB" sz="2400" dirty="0"/>
        </a:p>
      </dgm:t>
    </dgm:pt>
    <dgm:pt modelId="{8908D1A6-8E51-4237-986C-89762990387C}" type="parTrans" cxnId="{2882972C-A899-4CC1-807F-60CB6AFB779A}">
      <dgm:prSet/>
      <dgm:spPr/>
      <dgm:t>
        <a:bodyPr/>
        <a:lstStyle/>
        <a:p>
          <a:endParaRPr lang="en-GB"/>
        </a:p>
      </dgm:t>
    </dgm:pt>
    <dgm:pt modelId="{B602363A-B13C-45B9-8E93-3CD835DDAD16}" type="sibTrans" cxnId="{2882972C-A899-4CC1-807F-60CB6AFB779A}">
      <dgm:prSet/>
      <dgm:spPr/>
      <dgm:t>
        <a:bodyPr/>
        <a:lstStyle/>
        <a:p>
          <a:endParaRPr lang="en-GB"/>
        </a:p>
      </dgm:t>
    </dgm:pt>
    <dgm:pt modelId="{92603F7B-7225-4B6C-B8B1-2041EF12BB46}">
      <dgm:prSet phldrT="[Text]"/>
      <dgm:spPr/>
      <dgm:t>
        <a:bodyPr/>
        <a:lstStyle/>
        <a:p>
          <a:r>
            <a:rPr lang="en-GB" dirty="0" smtClean="0"/>
            <a:t>presentation</a:t>
          </a:r>
          <a:endParaRPr lang="en-GB" dirty="0"/>
        </a:p>
      </dgm:t>
    </dgm:pt>
    <dgm:pt modelId="{E9F9C18F-2D86-4480-B8E9-A5DEE3B3887E}" type="parTrans" cxnId="{E68CD4C9-F333-414B-882A-34FF6C6B94B6}">
      <dgm:prSet/>
      <dgm:spPr/>
      <dgm:t>
        <a:bodyPr/>
        <a:lstStyle/>
        <a:p>
          <a:endParaRPr lang="en-GB"/>
        </a:p>
      </dgm:t>
    </dgm:pt>
    <dgm:pt modelId="{E97FE99D-B0CA-411B-9092-A1014B696709}" type="sibTrans" cxnId="{E68CD4C9-F333-414B-882A-34FF6C6B94B6}">
      <dgm:prSet/>
      <dgm:spPr/>
      <dgm:t>
        <a:bodyPr/>
        <a:lstStyle/>
        <a:p>
          <a:endParaRPr lang="en-GB"/>
        </a:p>
      </dgm:t>
    </dgm:pt>
    <dgm:pt modelId="{27F77D43-B565-4C73-8444-365A3E537376}">
      <dgm:prSet phldrT="[Text]" custT="1"/>
      <dgm:spPr/>
      <dgm:t>
        <a:bodyPr/>
        <a:lstStyle/>
        <a:p>
          <a:r>
            <a:rPr lang="en-GB" sz="2400" dirty="0" smtClean="0"/>
            <a:t>project product</a:t>
          </a:r>
          <a:endParaRPr lang="en-GB" sz="2400" dirty="0"/>
        </a:p>
      </dgm:t>
    </dgm:pt>
    <dgm:pt modelId="{EE6F8322-0DAF-48C4-80F9-89C2673F0A33}" type="parTrans" cxnId="{38D03F15-02D4-4ACC-BFE5-76909B84AD07}">
      <dgm:prSet/>
      <dgm:spPr/>
      <dgm:t>
        <a:bodyPr/>
        <a:lstStyle/>
        <a:p>
          <a:endParaRPr lang="en-GB"/>
        </a:p>
      </dgm:t>
    </dgm:pt>
    <dgm:pt modelId="{D8738A01-F628-4E3B-891E-5FBB9B2478CD}" type="sibTrans" cxnId="{38D03F15-02D4-4ACC-BFE5-76909B84AD07}">
      <dgm:prSet/>
      <dgm:spPr/>
      <dgm:t>
        <a:bodyPr/>
        <a:lstStyle/>
        <a:p>
          <a:endParaRPr lang="en-GB"/>
        </a:p>
      </dgm:t>
    </dgm:pt>
    <dgm:pt modelId="{79AC84BE-F6D8-4858-ABB5-E72A6B54A4A8}" type="pres">
      <dgm:prSet presAssocID="{8BC6BF98-3DF3-433F-9776-7E5FB27A0268}" presName="Name0" presStyleCnt="0">
        <dgm:presLayoutVars>
          <dgm:chMax val="1"/>
          <dgm:chPref val="1"/>
          <dgm:dir/>
          <dgm:animOne val="branch"/>
          <dgm:animLvl val="lvl"/>
        </dgm:presLayoutVars>
      </dgm:prSet>
      <dgm:spPr/>
      <dgm:t>
        <a:bodyPr/>
        <a:lstStyle/>
        <a:p>
          <a:endParaRPr lang="en-GB"/>
        </a:p>
      </dgm:t>
    </dgm:pt>
    <dgm:pt modelId="{ABF789F5-EE61-4FA3-A09E-01A96EE5256C}" type="pres">
      <dgm:prSet presAssocID="{CF5C5A25-F7F4-43B6-BE88-9BF95FB56033}" presName="singleCycle" presStyleCnt="0"/>
      <dgm:spPr/>
    </dgm:pt>
    <dgm:pt modelId="{599D3DF6-81A0-4D74-A25B-3287DE5E1D2D}" type="pres">
      <dgm:prSet presAssocID="{CF5C5A25-F7F4-43B6-BE88-9BF95FB56033}" presName="singleCenter" presStyleLbl="node1" presStyleIdx="0" presStyleCnt="4" custScaleX="162766" custScaleY="145345">
        <dgm:presLayoutVars>
          <dgm:chMax val="7"/>
          <dgm:chPref val="7"/>
        </dgm:presLayoutVars>
      </dgm:prSet>
      <dgm:spPr/>
      <dgm:t>
        <a:bodyPr/>
        <a:lstStyle/>
        <a:p>
          <a:endParaRPr lang="en-GB"/>
        </a:p>
      </dgm:t>
    </dgm:pt>
    <dgm:pt modelId="{DB560E01-ED47-483D-A339-A9345EB6B9F9}" type="pres">
      <dgm:prSet presAssocID="{8908D1A6-8E51-4237-986C-89762990387C}" presName="Name56" presStyleLbl="parChTrans1D2" presStyleIdx="0" presStyleCnt="3"/>
      <dgm:spPr/>
      <dgm:t>
        <a:bodyPr/>
        <a:lstStyle/>
        <a:p>
          <a:endParaRPr lang="en-GB"/>
        </a:p>
      </dgm:t>
    </dgm:pt>
    <dgm:pt modelId="{9BAF86CF-188F-40CA-83AE-7688ED48D378}" type="pres">
      <dgm:prSet presAssocID="{86671367-971E-4260-9A3F-9BB4FC0BEF67}" presName="text0" presStyleLbl="node1" presStyleIdx="1" presStyleCnt="4" custScaleX="206536" custScaleY="149354" custRadScaleRad="150540" custRadScaleInc="-149577">
        <dgm:presLayoutVars>
          <dgm:bulletEnabled val="1"/>
        </dgm:presLayoutVars>
      </dgm:prSet>
      <dgm:spPr/>
      <dgm:t>
        <a:bodyPr/>
        <a:lstStyle/>
        <a:p>
          <a:endParaRPr lang="en-GB"/>
        </a:p>
      </dgm:t>
    </dgm:pt>
    <dgm:pt modelId="{CEAF8503-34CB-4F36-9583-78CBF49493D9}" type="pres">
      <dgm:prSet presAssocID="{E9F9C18F-2D86-4480-B8E9-A5DEE3B3887E}" presName="Name56" presStyleLbl="parChTrans1D2" presStyleIdx="1" presStyleCnt="3"/>
      <dgm:spPr/>
      <dgm:t>
        <a:bodyPr/>
        <a:lstStyle/>
        <a:p>
          <a:endParaRPr lang="en-GB"/>
        </a:p>
      </dgm:t>
    </dgm:pt>
    <dgm:pt modelId="{BFA494A5-7C7E-4028-A036-D2E26CA27C76}" type="pres">
      <dgm:prSet presAssocID="{92603F7B-7225-4B6C-B8B1-2041EF12BB46}" presName="text0" presStyleLbl="node1" presStyleIdx="2" presStyleCnt="4" custScaleX="224335" custScaleY="155257" custRadScaleRad="149470" custRadScaleInc="-48509">
        <dgm:presLayoutVars>
          <dgm:bulletEnabled val="1"/>
        </dgm:presLayoutVars>
      </dgm:prSet>
      <dgm:spPr/>
      <dgm:t>
        <a:bodyPr/>
        <a:lstStyle/>
        <a:p>
          <a:endParaRPr lang="en-GB"/>
        </a:p>
      </dgm:t>
    </dgm:pt>
    <dgm:pt modelId="{2AF5CB27-513F-4E93-AF1A-85B4BAD3F37A}" type="pres">
      <dgm:prSet presAssocID="{EE6F8322-0DAF-48C4-80F9-89C2673F0A33}" presName="Name56" presStyleLbl="parChTrans1D2" presStyleIdx="2" presStyleCnt="3"/>
      <dgm:spPr/>
      <dgm:t>
        <a:bodyPr/>
        <a:lstStyle/>
        <a:p>
          <a:endParaRPr lang="en-GB"/>
        </a:p>
      </dgm:t>
    </dgm:pt>
    <dgm:pt modelId="{EADB52F5-0A07-4B65-B952-692B09B12698}" type="pres">
      <dgm:prSet presAssocID="{27F77D43-B565-4C73-8444-365A3E537376}" presName="text0" presStyleLbl="node1" presStyleIdx="3" presStyleCnt="4" custScaleX="213191" custScaleY="150632" custRadScaleRad="92109" custRadScaleInc="199703">
        <dgm:presLayoutVars>
          <dgm:bulletEnabled val="1"/>
        </dgm:presLayoutVars>
      </dgm:prSet>
      <dgm:spPr/>
      <dgm:t>
        <a:bodyPr/>
        <a:lstStyle/>
        <a:p>
          <a:endParaRPr lang="en-GB"/>
        </a:p>
      </dgm:t>
    </dgm:pt>
  </dgm:ptLst>
  <dgm:cxnLst>
    <dgm:cxn modelId="{E68CD4C9-F333-414B-882A-34FF6C6B94B6}" srcId="{CF5C5A25-F7F4-43B6-BE88-9BF95FB56033}" destId="{92603F7B-7225-4B6C-B8B1-2041EF12BB46}" srcOrd="1" destOrd="0" parTransId="{E9F9C18F-2D86-4480-B8E9-A5DEE3B3887E}" sibTransId="{E97FE99D-B0CA-411B-9092-A1014B696709}"/>
    <dgm:cxn modelId="{02537C40-C246-4A14-944F-FEB39446F0B3}" type="presOf" srcId="{92603F7B-7225-4B6C-B8B1-2041EF12BB46}" destId="{BFA494A5-7C7E-4028-A036-D2E26CA27C76}" srcOrd="0" destOrd="0" presId="urn:microsoft.com/office/officeart/2008/layout/RadialCluster"/>
    <dgm:cxn modelId="{D4E9C5E1-C812-4CF3-94A2-227FC19D101A}" type="presOf" srcId="{EE6F8322-0DAF-48C4-80F9-89C2673F0A33}" destId="{2AF5CB27-513F-4E93-AF1A-85B4BAD3F37A}" srcOrd="0" destOrd="0" presId="urn:microsoft.com/office/officeart/2008/layout/RadialCluster"/>
    <dgm:cxn modelId="{76B1DD08-7DA0-47D2-8FF6-2A793652853A}" srcId="{8BC6BF98-3DF3-433F-9776-7E5FB27A0268}" destId="{CF5C5A25-F7F4-43B6-BE88-9BF95FB56033}" srcOrd="0" destOrd="0" parTransId="{1018AF5C-4797-418D-8EBC-BDDA1B12B6CB}" sibTransId="{3605D238-72A5-496E-A93F-F39AD6438862}"/>
    <dgm:cxn modelId="{89B0625B-32F9-42B8-B18D-A149608A964B}" type="presOf" srcId="{CF5C5A25-F7F4-43B6-BE88-9BF95FB56033}" destId="{599D3DF6-81A0-4D74-A25B-3287DE5E1D2D}" srcOrd="0" destOrd="0" presId="urn:microsoft.com/office/officeart/2008/layout/RadialCluster"/>
    <dgm:cxn modelId="{38D03F15-02D4-4ACC-BFE5-76909B84AD07}" srcId="{CF5C5A25-F7F4-43B6-BE88-9BF95FB56033}" destId="{27F77D43-B565-4C73-8444-365A3E537376}" srcOrd="2" destOrd="0" parTransId="{EE6F8322-0DAF-48C4-80F9-89C2673F0A33}" sibTransId="{D8738A01-F628-4E3B-891E-5FBB9B2478CD}"/>
    <dgm:cxn modelId="{231E8970-FE3C-41D9-B01F-D1C8B541D420}" type="presOf" srcId="{8BC6BF98-3DF3-433F-9776-7E5FB27A0268}" destId="{79AC84BE-F6D8-4858-ABB5-E72A6B54A4A8}" srcOrd="0" destOrd="0" presId="urn:microsoft.com/office/officeart/2008/layout/RadialCluster"/>
    <dgm:cxn modelId="{9BD445A6-8EEE-40E8-B7E1-3EE6F8B4FD15}" type="presOf" srcId="{E9F9C18F-2D86-4480-B8E9-A5DEE3B3887E}" destId="{CEAF8503-34CB-4F36-9583-78CBF49493D9}" srcOrd="0" destOrd="0" presId="urn:microsoft.com/office/officeart/2008/layout/RadialCluster"/>
    <dgm:cxn modelId="{2882972C-A899-4CC1-807F-60CB6AFB779A}" srcId="{CF5C5A25-F7F4-43B6-BE88-9BF95FB56033}" destId="{86671367-971E-4260-9A3F-9BB4FC0BEF67}" srcOrd="0" destOrd="0" parTransId="{8908D1A6-8E51-4237-986C-89762990387C}" sibTransId="{B602363A-B13C-45B9-8E93-3CD835DDAD16}"/>
    <dgm:cxn modelId="{C3AD91F2-0817-4728-AADE-E76F815D862C}" type="presOf" srcId="{8908D1A6-8E51-4237-986C-89762990387C}" destId="{DB560E01-ED47-483D-A339-A9345EB6B9F9}" srcOrd="0" destOrd="0" presId="urn:microsoft.com/office/officeart/2008/layout/RadialCluster"/>
    <dgm:cxn modelId="{6BBDE31B-7004-4CC5-8B15-571E097A116A}" type="presOf" srcId="{86671367-971E-4260-9A3F-9BB4FC0BEF67}" destId="{9BAF86CF-188F-40CA-83AE-7688ED48D378}" srcOrd="0" destOrd="0" presId="urn:microsoft.com/office/officeart/2008/layout/RadialCluster"/>
    <dgm:cxn modelId="{5C490FFD-4427-46B6-A53B-E89E0978FA72}" type="presOf" srcId="{27F77D43-B565-4C73-8444-365A3E537376}" destId="{EADB52F5-0A07-4B65-B952-692B09B12698}" srcOrd="0" destOrd="0" presId="urn:microsoft.com/office/officeart/2008/layout/RadialCluster"/>
    <dgm:cxn modelId="{D1D16256-CBA4-4FC5-B906-DDD6C3A178B5}" type="presParOf" srcId="{79AC84BE-F6D8-4858-ABB5-E72A6B54A4A8}" destId="{ABF789F5-EE61-4FA3-A09E-01A96EE5256C}" srcOrd="0" destOrd="0" presId="urn:microsoft.com/office/officeart/2008/layout/RadialCluster"/>
    <dgm:cxn modelId="{703F2C04-1EC6-4E48-8A89-816CA2AD6B55}" type="presParOf" srcId="{ABF789F5-EE61-4FA3-A09E-01A96EE5256C}" destId="{599D3DF6-81A0-4D74-A25B-3287DE5E1D2D}" srcOrd="0" destOrd="0" presId="urn:microsoft.com/office/officeart/2008/layout/RadialCluster"/>
    <dgm:cxn modelId="{08533CAA-3621-4E77-BF1D-85A9CF7AAB57}" type="presParOf" srcId="{ABF789F5-EE61-4FA3-A09E-01A96EE5256C}" destId="{DB560E01-ED47-483D-A339-A9345EB6B9F9}" srcOrd="1" destOrd="0" presId="urn:microsoft.com/office/officeart/2008/layout/RadialCluster"/>
    <dgm:cxn modelId="{5AE57487-B3D4-4192-BE82-F62726F277A1}" type="presParOf" srcId="{ABF789F5-EE61-4FA3-A09E-01A96EE5256C}" destId="{9BAF86CF-188F-40CA-83AE-7688ED48D378}" srcOrd="2" destOrd="0" presId="urn:microsoft.com/office/officeart/2008/layout/RadialCluster"/>
    <dgm:cxn modelId="{444A176C-713D-4FEE-8636-40964FCB8F9D}" type="presParOf" srcId="{ABF789F5-EE61-4FA3-A09E-01A96EE5256C}" destId="{CEAF8503-34CB-4F36-9583-78CBF49493D9}" srcOrd="3" destOrd="0" presId="urn:microsoft.com/office/officeart/2008/layout/RadialCluster"/>
    <dgm:cxn modelId="{6273F3BE-E96F-442C-8DE9-E1E532A48F51}" type="presParOf" srcId="{ABF789F5-EE61-4FA3-A09E-01A96EE5256C}" destId="{BFA494A5-7C7E-4028-A036-D2E26CA27C76}" srcOrd="4" destOrd="0" presId="urn:microsoft.com/office/officeart/2008/layout/RadialCluster"/>
    <dgm:cxn modelId="{719F487E-578E-42F7-A887-D1B54E4A2B7F}" type="presParOf" srcId="{ABF789F5-EE61-4FA3-A09E-01A96EE5256C}" destId="{2AF5CB27-513F-4E93-AF1A-85B4BAD3F37A}" srcOrd="5" destOrd="0" presId="urn:microsoft.com/office/officeart/2008/layout/RadialCluster"/>
    <dgm:cxn modelId="{517BEFA6-F583-44F0-B649-D375B7256D19}" type="presParOf" srcId="{ABF789F5-EE61-4FA3-A09E-01A96EE5256C}" destId="{EADB52F5-0A07-4B65-B952-692B09B12698}"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D3DF6-81A0-4D74-A25B-3287DE5E1D2D}">
      <dsp:nvSpPr>
        <dsp:cNvPr id="0" name=""/>
        <dsp:cNvSpPr/>
      </dsp:nvSpPr>
      <dsp:spPr>
        <a:xfrm>
          <a:off x="2922106" y="1737423"/>
          <a:ext cx="2151880" cy="1921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GB" sz="2400" kern="1200" dirty="0" smtClean="0"/>
            <a:t>independent research </a:t>
          </a:r>
          <a:endParaRPr lang="en-GB" sz="2400" kern="1200" dirty="0"/>
        </a:p>
      </dsp:txBody>
      <dsp:txXfrm>
        <a:off x="3015909" y="1831226"/>
        <a:ext cx="1964274" cy="1733956"/>
      </dsp:txXfrm>
    </dsp:sp>
    <dsp:sp modelId="{DB560E01-ED47-483D-A339-A9345EB6B9F9}">
      <dsp:nvSpPr>
        <dsp:cNvPr id="0" name=""/>
        <dsp:cNvSpPr/>
      </dsp:nvSpPr>
      <dsp:spPr>
        <a:xfrm rot="10815228">
          <a:off x="1854878" y="2691074"/>
          <a:ext cx="1067233" cy="0"/>
        </a:xfrm>
        <a:custGeom>
          <a:avLst/>
          <a:gdLst/>
          <a:ahLst/>
          <a:cxnLst/>
          <a:rect l="0" t="0" r="0" b="0"/>
          <a:pathLst>
            <a:path>
              <a:moveTo>
                <a:pt x="0" y="0"/>
              </a:moveTo>
              <a:lnTo>
                <a:pt x="106723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AF86CF-188F-40CA-83AE-7688ED48D378}">
      <dsp:nvSpPr>
        <dsp:cNvPr id="0" name=""/>
        <dsp:cNvSpPr/>
      </dsp:nvSpPr>
      <dsp:spPr>
        <a:xfrm>
          <a:off x="25415" y="2023179"/>
          <a:ext cx="1829468" cy="13229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GB" sz="2400" kern="1200" dirty="0" smtClean="0"/>
            <a:t>production log</a:t>
          </a:r>
          <a:endParaRPr lang="en-GB" sz="2400" kern="1200" dirty="0"/>
        </a:p>
      </dsp:txBody>
      <dsp:txXfrm>
        <a:off x="89996" y="2087760"/>
        <a:ext cx="1700306" cy="1193796"/>
      </dsp:txXfrm>
    </dsp:sp>
    <dsp:sp modelId="{CEAF8503-34CB-4F36-9583-78CBF49493D9}">
      <dsp:nvSpPr>
        <dsp:cNvPr id="0" name=""/>
        <dsp:cNvSpPr/>
      </dsp:nvSpPr>
      <dsp:spPr>
        <a:xfrm rot="53676">
          <a:off x="5073928" y="2722549"/>
          <a:ext cx="966434" cy="0"/>
        </a:xfrm>
        <a:custGeom>
          <a:avLst/>
          <a:gdLst/>
          <a:ahLst/>
          <a:cxnLst/>
          <a:rect l="0" t="0" r="0" b="0"/>
          <a:pathLst>
            <a:path>
              <a:moveTo>
                <a:pt x="0" y="0"/>
              </a:moveTo>
              <a:lnTo>
                <a:pt x="96643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A494A5-7C7E-4028-A036-D2E26CA27C76}">
      <dsp:nvSpPr>
        <dsp:cNvPr id="0" name=""/>
        <dsp:cNvSpPr/>
      </dsp:nvSpPr>
      <dsp:spPr>
        <a:xfrm>
          <a:off x="6040304" y="2057985"/>
          <a:ext cx="1987130" cy="13752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GB" sz="2400" kern="1200" dirty="0" smtClean="0"/>
            <a:t>presentation</a:t>
          </a:r>
          <a:endParaRPr lang="en-GB" sz="2400" kern="1200" dirty="0"/>
        </a:p>
      </dsp:txBody>
      <dsp:txXfrm>
        <a:off x="6107438" y="2125119"/>
        <a:ext cx="1852862" cy="1240978"/>
      </dsp:txXfrm>
    </dsp:sp>
    <dsp:sp modelId="{2AF5CB27-513F-4E93-AF1A-85B4BAD3F37A}">
      <dsp:nvSpPr>
        <dsp:cNvPr id="0" name=""/>
        <dsp:cNvSpPr/>
      </dsp:nvSpPr>
      <dsp:spPr>
        <a:xfrm rot="16189308">
          <a:off x="3873137" y="1615880"/>
          <a:ext cx="243086" cy="0"/>
        </a:xfrm>
        <a:custGeom>
          <a:avLst/>
          <a:gdLst/>
          <a:ahLst/>
          <a:cxnLst/>
          <a:rect l="0" t="0" r="0" b="0"/>
          <a:pathLst>
            <a:path>
              <a:moveTo>
                <a:pt x="0" y="0"/>
              </a:moveTo>
              <a:lnTo>
                <a:pt x="24308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DB52F5-0A07-4B65-B952-692B09B12698}">
      <dsp:nvSpPr>
        <dsp:cNvPr id="0" name=""/>
        <dsp:cNvSpPr/>
      </dsp:nvSpPr>
      <dsp:spPr>
        <a:xfrm>
          <a:off x="3048018" y="160059"/>
          <a:ext cx="1888417" cy="13342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GB" sz="2400" kern="1200" dirty="0" smtClean="0"/>
            <a:t>project product</a:t>
          </a:r>
          <a:endParaRPr lang="en-GB" sz="2400" kern="1200" dirty="0"/>
        </a:p>
      </dsp:txBody>
      <dsp:txXfrm>
        <a:off x="3113152" y="225193"/>
        <a:ext cx="1758149" cy="120401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9099" cy="4972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40" y="1"/>
            <a:ext cx="2949099" cy="497205"/>
          </a:xfrm>
          <a:prstGeom prst="rect">
            <a:avLst/>
          </a:prstGeom>
        </p:spPr>
        <p:txBody>
          <a:bodyPr vert="horz" lIns="91440" tIns="45720" rIns="91440" bIns="45720" rtlCol="0"/>
          <a:lstStyle>
            <a:lvl1pPr algn="r">
              <a:defRPr sz="1200"/>
            </a:lvl1pPr>
          </a:lstStyle>
          <a:p>
            <a:fld id="{ADA457E0-B7E6-E24E-BA12-0ABEC3185120}" type="datetimeFigureOut">
              <a:rPr lang="en-US" smtClean="0"/>
              <a:t>12/11/2018</a:t>
            </a:fld>
            <a:endParaRPr lang="en-US"/>
          </a:p>
        </p:txBody>
      </p:sp>
      <p:sp>
        <p:nvSpPr>
          <p:cNvPr id="4" name="Footer Placeholder 3"/>
          <p:cNvSpPr>
            <a:spLocks noGrp="1"/>
          </p:cNvSpPr>
          <p:nvPr>
            <p:ph type="ftr" sz="quarter" idx="2"/>
          </p:nvPr>
        </p:nvSpPr>
        <p:spPr>
          <a:xfrm>
            <a:off x="2" y="9445171"/>
            <a:ext cx="2949099" cy="49720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40" y="9445171"/>
            <a:ext cx="2949099" cy="497205"/>
          </a:xfrm>
          <a:prstGeom prst="rect">
            <a:avLst/>
          </a:prstGeom>
        </p:spPr>
        <p:txBody>
          <a:bodyPr vert="horz" lIns="91440" tIns="45720" rIns="91440" bIns="45720" rtlCol="0" anchor="b"/>
          <a:lstStyle>
            <a:lvl1pPr algn="r">
              <a:defRPr sz="1200"/>
            </a:lvl1pPr>
          </a:lstStyle>
          <a:p>
            <a:fld id="{E188A59E-FE67-3043-A00A-EF9E0FCBDE40}" type="slidenum">
              <a:rPr lang="en-US" smtClean="0"/>
              <a:t>‹#›</a:t>
            </a:fld>
            <a:endParaRPr lang="en-US"/>
          </a:p>
        </p:txBody>
      </p:sp>
    </p:spTree>
    <p:extLst>
      <p:ext uri="{BB962C8B-B14F-4D97-AF65-F5344CB8AC3E}">
        <p14:creationId xmlns:p14="http://schemas.microsoft.com/office/powerpoint/2010/main" val="74887225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9099" cy="4972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40" y="1"/>
            <a:ext cx="2949099" cy="497205"/>
          </a:xfrm>
          <a:prstGeom prst="rect">
            <a:avLst/>
          </a:prstGeom>
        </p:spPr>
        <p:txBody>
          <a:bodyPr vert="horz" lIns="91440" tIns="45720" rIns="91440" bIns="45720" rtlCol="0"/>
          <a:lstStyle>
            <a:lvl1pPr algn="r">
              <a:defRPr sz="1200"/>
            </a:lvl1pPr>
          </a:lstStyle>
          <a:p>
            <a:fld id="{538A8347-8DF1-B348-8F41-6E1345D82D34}" type="datetimeFigureOut">
              <a:rPr lang="en-US" smtClean="0"/>
              <a:t>12/11/2018</a:t>
            </a:fld>
            <a:endParaRPr lang="en-US"/>
          </a:p>
        </p:txBody>
      </p:sp>
      <p:sp>
        <p:nvSpPr>
          <p:cNvPr id="4" name="Slide Image Placeholder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9445171"/>
            <a:ext cx="2949099" cy="49720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40" y="9445171"/>
            <a:ext cx="2949099" cy="497205"/>
          </a:xfrm>
          <a:prstGeom prst="rect">
            <a:avLst/>
          </a:prstGeom>
        </p:spPr>
        <p:txBody>
          <a:bodyPr vert="horz" lIns="91440" tIns="45720" rIns="91440" bIns="45720" rtlCol="0" anchor="b"/>
          <a:lstStyle>
            <a:lvl1pPr algn="r">
              <a:defRPr sz="1200"/>
            </a:lvl1pPr>
          </a:lstStyle>
          <a:p>
            <a:fld id="{D3A5C70C-4F3D-A24C-BE6B-90E4410CB343}" type="slidenum">
              <a:rPr lang="en-US" smtClean="0"/>
              <a:t>‹#›</a:t>
            </a:fld>
            <a:endParaRPr lang="en-US"/>
          </a:p>
        </p:txBody>
      </p:sp>
    </p:spTree>
    <p:extLst>
      <p:ext uri="{BB962C8B-B14F-4D97-AF65-F5344CB8AC3E}">
        <p14:creationId xmlns:p14="http://schemas.microsoft.com/office/powerpoint/2010/main" val="3260845997"/>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and How = possibilities</a:t>
            </a:r>
          </a:p>
          <a:p>
            <a:r>
              <a:rPr lang="en-GB" dirty="0" smtClean="0"/>
              <a:t>Why = potential</a:t>
            </a:r>
          </a:p>
          <a:p>
            <a:r>
              <a:rPr lang="en-GB" dirty="0" smtClean="0"/>
              <a:t>Questions </a:t>
            </a:r>
            <a:endParaRPr lang="en-GB"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56A00F51-D9CF-45F5-B314-C16B24E8213A}" type="datetime1">
              <a:rPr lang="en-US" smtClean="0"/>
              <a:t>12/11/2018</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D3A5C70C-4F3D-A24C-BE6B-90E4410CB343}" type="slidenum">
              <a:rPr lang="en-US" smtClean="0"/>
              <a:t>2</a:t>
            </a:fld>
            <a:endParaRPr lang="en-US" dirty="0"/>
          </a:p>
        </p:txBody>
      </p:sp>
    </p:spTree>
    <p:extLst>
      <p:ext uri="{BB962C8B-B14F-4D97-AF65-F5344CB8AC3E}">
        <p14:creationId xmlns:p14="http://schemas.microsoft.com/office/powerpoint/2010/main" val="2022336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pPr/>
              <a:t>12</a:t>
            </a:fld>
            <a:endParaRPr lang="en-US" dirty="0"/>
          </a:p>
        </p:txBody>
      </p:sp>
    </p:spTree>
    <p:extLst>
      <p:ext uri="{BB962C8B-B14F-4D97-AF65-F5344CB8AC3E}">
        <p14:creationId xmlns:p14="http://schemas.microsoft.com/office/powerpoint/2010/main" val="2005398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40000" y="1426720"/>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0" y="27056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cxnSp>
        <p:nvCxnSpPr>
          <p:cNvPr id="10" name="Straight Connector 9"/>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10"/>
          <p:cNvSpPr>
            <a:spLocks noGrp="1"/>
          </p:cNvSpPr>
          <p:nvPr>
            <p:ph sz="quarter" idx="12" hasCustomPrompt="1"/>
          </p:nvPr>
        </p:nvSpPr>
        <p:spPr>
          <a:xfrm>
            <a:off x="539750" y="3152188"/>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cxnSp>
        <p:nvCxnSpPr>
          <p:cNvPr id="20" name="Straight Connector 19"/>
          <p:cNvCxnSpPr/>
          <p:nvPr userDrawn="1"/>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24"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9752075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4"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Contents</a:t>
            </a:r>
            <a:endParaRPr lang="en-US" dirty="0"/>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2050"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18358767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Contents</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1"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Section title</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lvl1pPr>
              <a:defRPr>
                <a:solidFill>
                  <a:srgbClr val="4B4B4B"/>
                </a:solidFill>
              </a:defRPr>
            </a:lvl1p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2" name="Content Placeholder 11"/>
          <p:cNvSpPr>
            <a:spLocks noGrp="1"/>
          </p:cNvSpPr>
          <p:nvPr>
            <p:ph sz="quarter" idx="11"/>
          </p:nvPr>
        </p:nvSpPr>
        <p:spPr>
          <a:xfrm>
            <a:off x="539999" y="1731712"/>
            <a:ext cx="8045201" cy="440680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904625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t>Copyright © AQA and its licensors. All rights reserved.</a:t>
            </a:r>
            <a:endParaRPr lang="en-US" dirty="0"/>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marL="1149750" indent="-285750">
              <a:buFont typeface="Arial" pitchFamily="34" charset="0"/>
              <a:buChar cha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1799465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idx="1" hasCustomPrompt="1"/>
          </p:nvPr>
        </p:nvSpPr>
        <p:spPr/>
        <p:txBody>
          <a:bodyPr/>
          <a:lstStyle/>
          <a:p>
            <a:pPr lvl="0"/>
            <a:r>
              <a:rPr lang="en-US" dirty="0" smtClean="0"/>
              <a:t>Insert video</a:t>
            </a:r>
            <a:endParaRPr lang="en-US" dirty="0"/>
          </a:p>
        </p:txBody>
      </p:sp>
      <p:sp>
        <p:nvSpPr>
          <p:cNvPr id="5" name="Footer Placeholder 4"/>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1183467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Insert image or graphic</a:t>
            </a:r>
            <a:endParaRPr lang="en-US" dirty="0"/>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smtClean="0"/>
              <a:t>Copyright © AQA and its licensors. All rights reserved.</a:t>
            </a:r>
            <a:endParaRPr lang="en-US" dirty="0"/>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8" name="Content Placeholder 6"/>
          <p:cNvSpPr>
            <a:spLocks noGrp="1"/>
          </p:cNvSpPr>
          <p:nvPr>
            <p:ph sz="quarter" idx="12"/>
          </p:nvPr>
        </p:nvSpPr>
        <p:spPr>
          <a:xfrm>
            <a:off x="540000" y="1731600"/>
            <a:ext cx="4500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marL="1149750" indent="-285750">
              <a:buFont typeface="Arial" pitchFamily="34" charset="0"/>
              <a:buChar cha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44520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GB" dirty="0"/>
          </a:p>
        </p:txBody>
      </p:sp>
      <p:sp>
        <p:nvSpPr>
          <p:cNvPr id="3" name="Slide Number Placeholder 2"/>
          <p:cNvSpPr>
            <a:spLocks noGrp="1"/>
          </p:cNvSpPr>
          <p:nvPr>
            <p:ph type="sldNum" sz="quarter" idx="10"/>
          </p:nvPr>
        </p:nvSpPr>
        <p:spPr/>
        <p:txBody>
          <a:bodyPr/>
          <a:lstStyle/>
          <a:p>
            <a:fld id="{9D4704D4-DAEA-4D4A-A9DC-4373E3AC7101}" type="slidenum">
              <a:rPr lang="en-GB" smtClean="0"/>
              <a:pPr/>
              <a:t>‹#›</a:t>
            </a:fld>
            <a:endParaRPr lang="en-GB" dirty="0"/>
          </a:p>
        </p:txBody>
      </p:sp>
      <p:sp>
        <p:nvSpPr>
          <p:cNvPr id="4" name="Footer Placeholder 3"/>
          <p:cNvSpPr>
            <a:spLocks noGrp="1"/>
          </p:cNvSpPr>
          <p:nvPr>
            <p:ph type="ftr" sz="quarter" idx="11"/>
          </p:nvPr>
        </p:nvSpPr>
        <p:spPr/>
        <p:txBody>
          <a:bodyPr/>
          <a:lstStyle/>
          <a:p>
            <a:r>
              <a:rPr lang="en-US" smtClean="0"/>
              <a:t>Copyright © AQA and its licensors. All rights reserved.</a:t>
            </a:r>
            <a:endParaRPr lang="en-US" dirty="0"/>
          </a:p>
        </p:txBody>
      </p:sp>
      <p:sp>
        <p:nvSpPr>
          <p:cNvPr id="6" name="Picture Placeholder 5"/>
          <p:cNvSpPr>
            <a:spLocks noGrp="1"/>
          </p:cNvSpPr>
          <p:nvPr>
            <p:ph type="pic" sz="quarter" idx="12"/>
          </p:nvPr>
        </p:nvSpPr>
        <p:spPr>
          <a:xfrm>
            <a:off x="0" y="974785"/>
            <a:ext cx="9144000" cy="5364000"/>
          </a:xfrm>
        </p:spPr>
        <p:txBody>
          <a:bodyPr/>
          <a:lstStyle>
            <a:lvl1pPr marL="0" indent="0">
              <a:buNone/>
              <a:defRPr/>
            </a:lvl1pPr>
          </a:lstStyle>
          <a:p>
            <a:r>
              <a:rPr lang="en-US" smtClean="0"/>
              <a:t>Click icon to add picture</a:t>
            </a:r>
            <a:endParaRPr lang="en-GB" dirty="0"/>
          </a:p>
        </p:txBody>
      </p:sp>
      <p:pic>
        <p:nvPicPr>
          <p:cNvPr id="7"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9544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540000" y="1436294"/>
            <a:ext cx="4028825" cy="97295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spTree>
    <p:extLst>
      <p:ext uri="{BB962C8B-B14F-4D97-AF65-F5344CB8AC3E}">
        <p14:creationId xmlns:p14="http://schemas.microsoft.com/office/powerpoint/2010/main" val="23454167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smtClean="0"/>
              <a:t>Presentation title</a:t>
            </a:r>
            <a:endParaRPr lang="en-US" dirty="0"/>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2"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80" r:id="rId4"/>
    <p:sldLayoutId id="2147483667" r:id="rId5"/>
    <p:sldLayoutId id="2147483662" r:id="rId6"/>
    <p:sldLayoutId id="2147483664" r:id="rId7"/>
    <p:sldLayoutId id="2147483681" r:id="rId8"/>
    <p:sldLayoutId id="2147483665" r:id="rId9"/>
    <p:sldLayoutId id="2147483678" r:id="rId10"/>
    <p:sldLayoutId id="2147483669" r:id="rId11"/>
    <p:sldLayoutId id="2147483670" r:id="rId12"/>
    <p:sldLayoutId id="2147483671" r:id="rId13"/>
    <p:sldLayoutId id="2147483672" r:id="rId14"/>
    <p:sldLayoutId id="2147483674" r:id="rId15"/>
    <p:sldLayoutId id="2147483673" r:id="rId16"/>
    <p:sldLayoutId id="2147483675" r:id="rId17"/>
    <p:sldLayoutId id="2147483676" r:id="rId18"/>
  </p:sldLayoutIdLst>
  <p:timing>
    <p:tnLst>
      <p:par>
        <p:cTn id="1" dur="indefinite" restart="never" nodeType="tmRoot"/>
      </p:par>
    </p:tnLst>
  </p:timing>
  <p:hf hdr="0" dt="0"/>
  <p:txStyles>
    <p:title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p:titleStyle>
    <p:bodyStyle>
      <a:lvl1pPr marL="288000" indent="-288000" algn="l" defTabSz="457200" rtl="0" eaLnBrk="1" latinLnBrk="0" hangingPunct="1">
        <a:lnSpc>
          <a:spcPct val="100000"/>
        </a:lnSpc>
        <a:spcBef>
          <a:spcPts val="400"/>
        </a:spcBef>
        <a:buClr>
          <a:srgbClr val="4B4B4B"/>
        </a:buClr>
        <a:buFont typeface="Arial"/>
        <a:buChar char="•"/>
        <a:defRPr sz="1800" kern="1200">
          <a:solidFill>
            <a:srgbClr val="4B4B4B"/>
          </a:solidFill>
          <a:latin typeface="+mn-lt"/>
          <a:ea typeface="+mn-ea"/>
          <a:cs typeface="+mn-cs"/>
        </a:defRPr>
      </a:lvl1pPr>
      <a:lvl2pPr marL="576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2pPr>
      <a:lvl3pPr marL="864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3pPr>
      <a:lvl4pPr marL="1152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4pPr>
      <a:lvl5pPr marL="1440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projects@aqa.org.uk"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cambridgeassessment.org.uk/Images/375447-an-analysis-of-the-effect-of-taking-the-epq-on-performance-in-other-level-3-qualifications.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Extended </a:t>
            </a:r>
            <a:r>
              <a:rPr lang="en-GB" b="1" dirty="0"/>
              <a:t>P</a:t>
            </a:r>
            <a:r>
              <a:rPr lang="en-GB" b="1" dirty="0" smtClean="0"/>
              <a:t>roject Qualification</a:t>
            </a:r>
            <a:r>
              <a:rPr lang="en-GB" dirty="0"/>
              <a:t/>
            </a:r>
            <a:br>
              <a:rPr lang="en-GB" dirty="0"/>
            </a:br>
            <a:endParaRPr lang="en-GB" dirty="0"/>
          </a:p>
        </p:txBody>
      </p:sp>
      <p:sp>
        <p:nvSpPr>
          <p:cNvPr id="3" name="Subtitle 2"/>
          <p:cNvSpPr>
            <a:spLocks noGrp="1"/>
          </p:cNvSpPr>
          <p:nvPr>
            <p:ph type="subTitle" idx="1"/>
          </p:nvPr>
        </p:nvSpPr>
        <p:spPr/>
        <p:txBody>
          <a:bodyPr/>
          <a:lstStyle/>
          <a:p>
            <a:r>
              <a:rPr lang="en-GB" dirty="0" smtClean="0"/>
              <a:t>Jennifer Obaditch</a:t>
            </a:r>
            <a:endParaRPr lang="en-GB" dirty="0"/>
          </a:p>
        </p:txBody>
      </p:sp>
      <p:sp>
        <p:nvSpPr>
          <p:cNvPr id="4" name="Content Placeholder 3"/>
          <p:cNvSpPr>
            <a:spLocks noGrp="1"/>
          </p:cNvSpPr>
          <p:nvPr>
            <p:ph sz="quarter" idx="12"/>
          </p:nvPr>
        </p:nvSpPr>
        <p:spPr>
          <a:xfrm>
            <a:off x="539750" y="3152187"/>
            <a:ext cx="7933690" cy="1605007"/>
          </a:xfrm>
        </p:spPr>
        <p:txBody>
          <a:bodyPr/>
          <a:lstStyle/>
          <a:p>
            <a:r>
              <a:rPr lang="en-US" dirty="0" smtClean="0"/>
              <a:t>Head of Curriculum Projects at AQA</a:t>
            </a:r>
          </a:p>
          <a:p>
            <a:endParaRPr lang="en-GB" dirty="0" smtClean="0"/>
          </a:p>
          <a:p>
            <a:r>
              <a:rPr lang="en-GB" dirty="0" smtClean="0"/>
              <a:t>HELOA North </a:t>
            </a:r>
            <a:r>
              <a:rPr lang="en-GB" dirty="0"/>
              <a:t>East, Yorkshire &amp; the </a:t>
            </a:r>
            <a:r>
              <a:rPr lang="en-GB" dirty="0" smtClean="0"/>
              <a:t>Humber </a:t>
            </a:r>
          </a:p>
          <a:p>
            <a:r>
              <a:rPr lang="en-GB" dirty="0" smtClean="0"/>
              <a:t>10 December 2018</a:t>
            </a:r>
            <a:endParaRPr lang="en-US" dirty="0" smtClean="0"/>
          </a:p>
          <a:p>
            <a:endParaRPr lang="en-US" dirty="0" smtClean="0"/>
          </a:p>
        </p:txBody>
      </p:sp>
    </p:spTree>
    <p:extLst>
      <p:ext uri="{BB962C8B-B14F-4D97-AF65-F5344CB8AC3E}">
        <p14:creationId xmlns:p14="http://schemas.microsoft.com/office/powerpoint/2010/main" val="3152331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makes an EPQ?</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39129529"/>
              </p:ext>
            </p:extLst>
          </p:nvPr>
        </p:nvGraphicFramePr>
        <p:xfrm>
          <a:off x="540000" y="1164696"/>
          <a:ext cx="8045450"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
          </p:nvPr>
        </p:nvSpPr>
        <p:spPr/>
        <p:txBody>
          <a:bodyPr/>
          <a:lstStyle/>
          <a:p>
            <a:fld id="{9D4704D4-DAEA-4D4A-A9DC-4373E3AC7101}" type="slidenum">
              <a:rPr lang="en-GB" smtClean="0"/>
              <a:pPr/>
              <a:t>10</a:t>
            </a:fld>
            <a:endParaRPr lang="en-GB" dirty="0"/>
          </a:p>
        </p:txBody>
      </p:sp>
      <p:sp>
        <p:nvSpPr>
          <p:cNvPr id="5" name="Footer Placeholder 4"/>
          <p:cNvSpPr>
            <a:spLocks noGrp="1"/>
          </p:cNvSpPr>
          <p:nvPr>
            <p:ph type="ftr" sz="quarter" idx="3"/>
          </p:nvPr>
        </p:nvSpPr>
        <p:spPr/>
        <p:txBody>
          <a:bodyPr/>
          <a:lstStyle/>
          <a:p>
            <a:r>
              <a:rPr lang="en-US" dirty="0" smtClean="0"/>
              <a:t>Copyright © AQA and its licensors. All rights reserved.</a:t>
            </a:r>
            <a:endParaRPr lang="en-US" dirty="0"/>
          </a:p>
        </p:txBody>
      </p:sp>
      <p:sp>
        <p:nvSpPr>
          <p:cNvPr id="3" name="Rounded Rectangle 2"/>
          <p:cNvSpPr/>
          <p:nvPr/>
        </p:nvSpPr>
        <p:spPr>
          <a:xfrm>
            <a:off x="540000" y="5105400"/>
            <a:ext cx="8045200" cy="11176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sz="2400" dirty="0"/>
              <a:t>t</a:t>
            </a:r>
            <a:r>
              <a:rPr lang="en-GB" sz="2400" dirty="0" smtClean="0"/>
              <a:t>aught </a:t>
            </a:r>
            <a:r>
              <a:rPr lang="en-GB" sz="2400" dirty="0"/>
              <a:t>s</a:t>
            </a:r>
            <a:r>
              <a:rPr lang="en-GB" sz="2400" dirty="0" smtClean="0"/>
              <a:t>kills programme</a:t>
            </a:r>
            <a:endParaRPr lang="en-GB" sz="2400" dirty="0"/>
          </a:p>
        </p:txBody>
      </p:sp>
    </p:spTree>
    <p:extLst>
      <p:ext uri="{BB962C8B-B14F-4D97-AF65-F5344CB8AC3E}">
        <p14:creationId xmlns:p14="http://schemas.microsoft.com/office/powerpoint/2010/main" val="1082827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Taught Skills Programme</a:t>
            </a:r>
            <a:endParaRPr lang="en-GB" dirty="0"/>
          </a:p>
        </p:txBody>
      </p:sp>
      <p:sp>
        <p:nvSpPr>
          <p:cNvPr id="3" name="Content Placeholder 2"/>
          <p:cNvSpPr>
            <a:spLocks noGrp="1"/>
          </p:cNvSpPr>
          <p:nvPr>
            <p:ph idx="1"/>
          </p:nvPr>
        </p:nvSpPr>
        <p:spPr/>
        <p:txBody>
          <a:bodyPr/>
          <a:lstStyle/>
          <a:p>
            <a:r>
              <a:rPr lang="en-GB" dirty="0" smtClean="0"/>
              <a:t>30 hours (of a total of 120 hours for EPQ)</a:t>
            </a:r>
          </a:p>
          <a:p>
            <a:r>
              <a:rPr lang="en-GB" dirty="0" smtClean="0"/>
              <a:t>Flexible based on the needs of the students</a:t>
            </a:r>
          </a:p>
          <a:p>
            <a:pPr marL="0" indent="0">
              <a:buNone/>
            </a:pPr>
            <a:r>
              <a:rPr lang="en-GB" dirty="0"/>
              <a:t> </a:t>
            </a:r>
            <a:r>
              <a:rPr lang="en-GB" dirty="0" smtClean="0"/>
              <a:t>    </a:t>
            </a:r>
          </a:p>
          <a:p>
            <a:pPr marL="0" indent="0">
              <a:buNone/>
            </a:pPr>
            <a:r>
              <a:rPr lang="en-GB" dirty="0" smtClean="0"/>
              <a:t>Schools deliver taught skills in a variety of ways:</a:t>
            </a:r>
          </a:p>
          <a:p>
            <a:endParaRPr lang="en-GB" dirty="0"/>
          </a:p>
          <a:p>
            <a:r>
              <a:rPr lang="en-GB" dirty="0" smtClean="0"/>
              <a:t>Traditional classroom lessons</a:t>
            </a:r>
          </a:p>
          <a:p>
            <a:r>
              <a:rPr lang="en-GB" dirty="0" smtClean="0"/>
              <a:t>Using librarians and libraries</a:t>
            </a:r>
          </a:p>
          <a:p>
            <a:r>
              <a:rPr lang="en-GB" dirty="0" smtClean="0"/>
              <a:t>Using online courses and </a:t>
            </a:r>
            <a:r>
              <a:rPr lang="en-GB" smtClean="0"/>
              <a:t>MOOCs (Future </a:t>
            </a:r>
            <a:r>
              <a:rPr lang="en-GB" dirty="0" smtClean="0"/>
              <a:t>Learn etc.)</a:t>
            </a:r>
          </a:p>
          <a:p>
            <a:r>
              <a:rPr lang="en-GB" dirty="0" smtClean="0"/>
              <a:t>Self study guides</a:t>
            </a:r>
          </a:p>
          <a:p>
            <a:r>
              <a:rPr lang="en-GB" dirty="0" smtClean="0"/>
              <a:t>Using university outreach programme: visits from universities; visit to universities; online materials</a:t>
            </a:r>
          </a:p>
          <a:p>
            <a:endParaRPr lang="en-GB" dirty="0" smtClean="0"/>
          </a:p>
          <a:p>
            <a:endParaRPr lang="en-GB" dirty="0" smtClean="0"/>
          </a:p>
          <a:p>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11</a:t>
            </a:fld>
            <a:endParaRPr lang="en-GB" dirty="0"/>
          </a:p>
        </p:txBody>
      </p:sp>
      <p:sp>
        <p:nvSpPr>
          <p:cNvPr id="5" name="Footer Placeholder 4"/>
          <p:cNvSpPr>
            <a:spLocks noGrp="1"/>
          </p:cNvSpPr>
          <p:nvPr>
            <p:ph type="ftr" sz="quarter" idx="3"/>
          </p:nvPr>
        </p:nvSpPr>
        <p:spPr/>
        <p:txBody>
          <a:bodyPr/>
          <a:lstStyle/>
          <a:p>
            <a:r>
              <a:rPr lang="en-US" smtClean="0"/>
              <a:t>Copyright © AQA and its licensors. All rights reserved.</a:t>
            </a:r>
            <a:endParaRPr lang="en-US" dirty="0"/>
          </a:p>
        </p:txBody>
      </p:sp>
    </p:spTree>
    <p:extLst>
      <p:ext uri="{BB962C8B-B14F-4D97-AF65-F5344CB8AC3E}">
        <p14:creationId xmlns:p14="http://schemas.microsoft.com/office/powerpoint/2010/main" val="33318644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Typical taught skills topics</a:t>
            </a:r>
            <a:endParaRPr lang="en-GB" dirty="0"/>
          </a:p>
        </p:txBody>
      </p:sp>
      <p:sp>
        <p:nvSpPr>
          <p:cNvPr id="17" name="Rounded Rectangle 16"/>
          <p:cNvSpPr/>
          <p:nvPr/>
        </p:nvSpPr>
        <p:spPr>
          <a:xfrm>
            <a:off x="1670278" y="3842133"/>
            <a:ext cx="5570220" cy="1737360"/>
          </a:xfrm>
          <a:prstGeom prst="roundRect">
            <a:avLst/>
          </a:prstGeom>
          <a:solidFill>
            <a:srgbClr val="7030A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t>Crucial to do well</a:t>
            </a:r>
          </a:p>
          <a:p>
            <a:pPr algn="ctr"/>
            <a:r>
              <a:rPr lang="en-GB" dirty="0" smtClean="0"/>
              <a:t>Students must understand the project process, AOs, paperwork and outcomes</a:t>
            </a:r>
            <a:endParaRPr lang="en-GB" dirty="0"/>
          </a:p>
        </p:txBody>
      </p:sp>
      <p:sp>
        <p:nvSpPr>
          <p:cNvPr id="15" name="Pentagon 14"/>
          <p:cNvSpPr/>
          <p:nvPr/>
        </p:nvSpPr>
        <p:spPr>
          <a:xfrm>
            <a:off x="38100" y="1499524"/>
            <a:ext cx="2331720" cy="1553831"/>
          </a:xfrm>
          <a:prstGeom prst="homePlate">
            <a:avLst/>
          </a:prstGeom>
        </p:spPr>
        <p:style>
          <a:lnRef idx="3">
            <a:schemeClr val="lt1"/>
          </a:lnRef>
          <a:fillRef idx="1">
            <a:schemeClr val="accent1"/>
          </a:fillRef>
          <a:effectRef idx="1">
            <a:schemeClr val="accent1"/>
          </a:effectRef>
          <a:fontRef idx="minor">
            <a:schemeClr val="lt1"/>
          </a:fontRef>
        </p:style>
        <p:txBody>
          <a:bodyPr rtlCol="0" anchor="ctr"/>
          <a:lstStyle/>
          <a:p>
            <a:r>
              <a:rPr lang="en-GB" sz="800" b="1" dirty="0" smtClean="0"/>
              <a:t>Understand</a:t>
            </a:r>
          </a:p>
          <a:p>
            <a:r>
              <a:rPr lang="en-GB" sz="800" b="1" dirty="0" smtClean="0"/>
              <a:t>the EPQ</a:t>
            </a:r>
            <a:endParaRPr lang="en-GB" sz="800" b="1" dirty="0"/>
          </a:p>
        </p:txBody>
      </p:sp>
      <p:sp>
        <p:nvSpPr>
          <p:cNvPr id="25" name="Chevron 24"/>
          <p:cNvSpPr/>
          <p:nvPr/>
        </p:nvSpPr>
        <p:spPr>
          <a:xfrm>
            <a:off x="70024" y="1507144"/>
            <a:ext cx="2399419" cy="1553940"/>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r>
              <a:rPr lang="en-GB" sz="800" b="1" dirty="0" smtClean="0">
                <a:solidFill>
                  <a:schemeClr val="bg1"/>
                </a:solidFill>
              </a:rPr>
              <a:t>Developing titles</a:t>
            </a:r>
          </a:p>
          <a:p>
            <a:r>
              <a:rPr lang="en-GB" sz="800" b="1" dirty="0">
                <a:solidFill>
                  <a:schemeClr val="bg1"/>
                </a:solidFill>
              </a:rPr>
              <a:t>q</a:t>
            </a:r>
            <a:r>
              <a:rPr lang="en-GB" sz="800" b="1" dirty="0" smtClean="0">
                <a:solidFill>
                  <a:schemeClr val="bg1"/>
                </a:solidFill>
              </a:rPr>
              <a:t>uestions</a:t>
            </a:r>
          </a:p>
          <a:p>
            <a:r>
              <a:rPr lang="en-GB" sz="800" b="1" dirty="0" smtClean="0">
                <a:solidFill>
                  <a:schemeClr val="bg1"/>
                </a:solidFill>
              </a:rPr>
              <a:t>proposals</a:t>
            </a:r>
            <a:endParaRPr lang="en-GB" sz="800" b="1" dirty="0">
              <a:solidFill>
                <a:schemeClr val="bg1"/>
              </a:solidFill>
            </a:endParaRPr>
          </a:p>
        </p:txBody>
      </p:sp>
      <p:sp>
        <p:nvSpPr>
          <p:cNvPr id="6" name="Chevron 5"/>
          <p:cNvSpPr/>
          <p:nvPr/>
        </p:nvSpPr>
        <p:spPr>
          <a:xfrm>
            <a:off x="963969" y="1507035"/>
            <a:ext cx="2399419" cy="1553940"/>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r>
              <a:rPr lang="en-GB" sz="800" b="1" dirty="0" smtClean="0">
                <a:solidFill>
                  <a:schemeClr val="bg1"/>
                </a:solidFill>
              </a:rPr>
              <a:t>Project management</a:t>
            </a:r>
            <a:endParaRPr lang="en-GB" sz="800" b="1" dirty="0">
              <a:solidFill>
                <a:schemeClr val="bg1"/>
              </a:solidFill>
            </a:endParaRPr>
          </a:p>
        </p:txBody>
      </p:sp>
      <p:sp>
        <p:nvSpPr>
          <p:cNvPr id="7" name="Chevron 6"/>
          <p:cNvSpPr/>
          <p:nvPr/>
        </p:nvSpPr>
        <p:spPr>
          <a:xfrm>
            <a:off x="1868424" y="1507142"/>
            <a:ext cx="2481857" cy="1553833"/>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r>
              <a:rPr lang="en-GB" sz="800" b="1" dirty="0" smtClean="0">
                <a:solidFill>
                  <a:schemeClr val="bg1"/>
                </a:solidFill>
              </a:rPr>
              <a:t>Research methods: facilities</a:t>
            </a:r>
          </a:p>
        </p:txBody>
      </p:sp>
      <p:sp>
        <p:nvSpPr>
          <p:cNvPr id="8" name="Chevron 7"/>
          <p:cNvSpPr/>
          <p:nvPr/>
        </p:nvSpPr>
        <p:spPr>
          <a:xfrm>
            <a:off x="2618624" y="1507142"/>
            <a:ext cx="2392288" cy="1553833"/>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r>
              <a:rPr lang="en-GB" sz="800" b="1" dirty="0">
                <a:solidFill>
                  <a:schemeClr val="bg1"/>
                </a:solidFill>
              </a:rPr>
              <a:t>R</a:t>
            </a:r>
            <a:r>
              <a:rPr lang="en-GB" sz="800" b="1" dirty="0" smtClean="0">
                <a:solidFill>
                  <a:schemeClr val="bg1"/>
                </a:solidFill>
              </a:rPr>
              <a:t>esearch methods: critical engagement</a:t>
            </a:r>
            <a:endParaRPr lang="en-GB" sz="800" b="1" dirty="0">
              <a:solidFill>
                <a:schemeClr val="bg1"/>
              </a:solidFill>
            </a:endParaRPr>
          </a:p>
        </p:txBody>
      </p:sp>
      <p:sp>
        <p:nvSpPr>
          <p:cNvPr id="10" name="Chevron 9"/>
          <p:cNvSpPr/>
          <p:nvPr/>
        </p:nvSpPr>
        <p:spPr>
          <a:xfrm>
            <a:off x="3627905" y="1507142"/>
            <a:ext cx="2315396" cy="1553833"/>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r>
              <a:rPr lang="en-GB" sz="800" b="1" dirty="0" smtClean="0">
                <a:solidFill>
                  <a:schemeClr val="bg1"/>
                </a:solidFill>
              </a:rPr>
              <a:t>Conducting primary research</a:t>
            </a:r>
            <a:endParaRPr lang="en-GB" sz="800" b="1" dirty="0">
              <a:solidFill>
                <a:schemeClr val="bg1"/>
              </a:solidFill>
            </a:endParaRPr>
          </a:p>
        </p:txBody>
      </p:sp>
      <p:sp>
        <p:nvSpPr>
          <p:cNvPr id="9" name="Chevron 8"/>
          <p:cNvSpPr/>
          <p:nvPr/>
        </p:nvSpPr>
        <p:spPr>
          <a:xfrm>
            <a:off x="4485868" y="1507144"/>
            <a:ext cx="2364511" cy="1553831"/>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r>
              <a:rPr lang="en-GB" sz="800" b="1" dirty="0" smtClean="0">
                <a:solidFill>
                  <a:schemeClr val="bg1"/>
                </a:solidFill>
              </a:rPr>
              <a:t>Referencing and plagiarism</a:t>
            </a:r>
            <a:endParaRPr lang="en-GB" sz="800" b="1" dirty="0">
              <a:solidFill>
                <a:schemeClr val="bg1"/>
              </a:solidFill>
            </a:endParaRPr>
          </a:p>
        </p:txBody>
      </p:sp>
      <p:sp>
        <p:nvSpPr>
          <p:cNvPr id="12" name="Chevron 11"/>
          <p:cNvSpPr/>
          <p:nvPr/>
        </p:nvSpPr>
        <p:spPr>
          <a:xfrm>
            <a:off x="5369204" y="1507144"/>
            <a:ext cx="2155569" cy="1553831"/>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r>
              <a:rPr lang="en-GB" sz="800" b="1" dirty="0" smtClean="0">
                <a:solidFill>
                  <a:schemeClr val="bg1"/>
                </a:solidFill>
              </a:rPr>
              <a:t>Report writing</a:t>
            </a:r>
            <a:endParaRPr lang="en-GB" sz="800" b="1" dirty="0">
              <a:solidFill>
                <a:schemeClr val="bg1"/>
              </a:solidFill>
            </a:endParaRPr>
          </a:p>
        </p:txBody>
      </p:sp>
      <p:sp>
        <p:nvSpPr>
          <p:cNvPr id="11" name="Chevron 10"/>
          <p:cNvSpPr/>
          <p:nvPr/>
        </p:nvSpPr>
        <p:spPr>
          <a:xfrm>
            <a:off x="5982925" y="1507144"/>
            <a:ext cx="2383835" cy="1553831"/>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r>
              <a:rPr lang="en-GB" sz="800" b="1" dirty="0" smtClean="0">
                <a:solidFill>
                  <a:schemeClr val="bg1"/>
                </a:solidFill>
              </a:rPr>
              <a:t>Presentation skills</a:t>
            </a:r>
            <a:endParaRPr lang="en-GB" sz="800" b="1" dirty="0">
              <a:solidFill>
                <a:schemeClr val="bg1"/>
              </a:solidFill>
            </a:endParaRPr>
          </a:p>
        </p:txBody>
      </p:sp>
      <p:sp>
        <p:nvSpPr>
          <p:cNvPr id="14" name="Chevron 13"/>
          <p:cNvSpPr/>
          <p:nvPr/>
        </p:nvSpPr>
        <p:spPr>
          <a:xfrm>
            <a:off x="6832200" y="1507253"/>
            <a:ext cx="2212740" cy="1553831"/>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r>
              <a:rPr lang="en-GB" sz="800" b="1" dirty="0" smtClean="0">
                <a:solidFill>
                  <a:schemeClr val="bg1"/>
                </a:solidFill>
              </a:rPr>
              <a:t>Reflect and evaluate</a:t>
            </a:r>
            <a:endParaRPr lang="en-GB" sz="800" b="1" dirty="0">
              <a:solidFill>
                <a:schemeClr val="bg1"/>
              </a:solidFill>
            </a:endParaRPr>
          </a:p>
        </p:txBody>
      </p:sp>
      <p:sp>
        <p:nvSpPr>
          <p:cNvPr id="23" name="Rounded Rectangle 22"/>
          <p:cNvSpPr/>
          <p:nvPr/>
        </p:nvSpPr>
        <p:spPr>
          <a:xfrm>
            <a:off x="1670278" y="3842133"/>
            <a:ext cx="5570220" cy="1737360"/>
          </a:xfrm>
          <a:prstGeom prst="roundRect">
            <a:avLst/>
          </a:prstGeom>
          <a:solidFill>
            <a:srgbClr val="7030A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t>Question words, ambiguity, narrowing focus, suitability for EPQ</a:t>
            </a:r>
            <a:endParaRPr lang="en-GB" dirty="0"/>
          </a:p>
        </p:txBody>
      </p:sp>
      <p:sp>
        <p:nvSpPr>
          <p:cNvPr id="24" name="Rounded Rectangle 23"/>
          <p:cNvSpPr/>
          <p:nvPr/>
        </p:nvSpPr>
        <p:spPr>
          <a:xfrm>
            <a:off x="1670278" y="3842133"/>
            <a:ext cx="5570220" cy="1737360"/>
          </a:xfrm>
          <a:prstGeom prst="roundRect">
            <a:avLst/>
          </a:prstGeom>
          <a:solidFill>
            <a:srgbClr val="7030A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t>Time management, project planning techniques and software, setting aims and objectives </a:t>
            </a:r>
            <a:endParaRPr lang="en-GB" dirty="0"/>
          </a:p>
        </p:txBody>
      </p:sp>
      <p:sp>
        <p:nvSpPr>
          <p:cNvPr id="22" name="Rounded Rectangle 21"/>
          <p:cNvSpPr/>
          <p:nvPr/>
        </p:nvSpPr>
        <p:spPr>
          <a:xfrm>
            <a:off x="1670278" y="3842133"/>
            <a:ext cx="5570220" cy="1737360"/>
          </a:xfrm>
          <a:prstGeom prst="roundRect">
            <a:avLst/>
          </a:prstGeom>
          <a:solidFill>
            <a:srgbClr val="7030A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t>Use of IT, internet, JSTOR etc.,</a:t>
            </a:r>
            <a:endParaRPr lang="en-GB" dirty="0"/>
          </a:p>
          <a:p>
            <a:pPr algn="ctr"/>
            <a:r>
              <a:rPr lang="en-GB" dirty="0" smtClean="0"/>
              <a:t>libraries, museums, galleries, other media</a:t>
            </a:r>
            <a:endParaRPr lang="en-GB" dirty="0"/>
          </a:p>
        </p:txBody>
      </p:sp>
      <p:sp>
        <p:nvSpPr>
          <p:cNvPr id="21" name="Rounded Rectangle 20"/>
          <p:cNvSpPr/>
          <p:nvPr/>
        </p:nvSpPr>
        <p:spPr>
          <a:xfrm>
            <a:off x="1670278" y="3842133"/>
            <a:ext cx="5570220" cy="1737360"/>
          </a:xfrm>
          <a:prstGeom prst="roundRect">
            <a:avLst/>
          </a:prstGeom>
          <a:solidFill>
            <a:srgbClr val="7030A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t>Analysis and evaluation, awareness of bias and reliability, synthesising key information </a:t>
            </a:r>
            <a:endParaRPr lang="en-GB" dirty="0"/>
          </a:p>
        </p:txBody>
      </p:sp>
      <p:sp>
        <p:nvSpPr>
          <p:cNvPr id="20" name="Rounded Rectangle 19"/>
          <p:cNvSpPr/>
          <p:nvPr/>
        </p:nvSpPr>
        <p:spPr>
          <a:xfrm>
            <a:off x="1670278" y="3842133"/>
            <a:ext cx="5570220" cy="1737360"/>
          </a:xfrm>
          <a:prstGeom prst="roundRect">
            <a:avLst/>
          </a:prstGeom>
          <a:solidFill>
            <a:srgbClr val="7030A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t>Research ethics, risk assessment, data collection techniques, qualitative vs quantitative</a:t>
            </a:r>
            <a:endParaRPr lang="en-GB" dirty="0"/>
          </a:p>
        </p:txBody>
      </p:sp>
      <p:sp>
        <p:nvSpPr>
          <p:cNvPr id="19" name="Rounded Rectangle 18"/>
          <p:cNvSpPr/>
          <p:nvPr/>
        </p:nvSpPr>
        <p:spPr>
          <a:xfrm>
            <a:off x="1670278" y="3842133"/>
            <a:ext cx="5570220" cy="1737360"/>
          </a:xfrm>
          <a:prstGeom prst="roundRect">
            <a:avLst/>
          </a:prstGeom>
          <a:solidFill>
            <a:srgbClr val="7030A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t>What is plagiarism? What is referencing? Harvard and other forms of referencing, use of referencing software tools </a:t>
            </a:r>
            <a:endParaRPr lang="en-GB" dirty="0"/>
          </a:p>
        </p:txBody>
      </p:sp>
      <p:sp>
        <p:nvSpPr>
          <p:cNvPr id="18" name="Rounded Rectangle 17"/>
          <p:cNvSpPr/>
          <p:nvPr/>
        </p:nvSpPr>
        <p:spPr>
          <a:xfrm>
            <a:off x="1680197" y="3842133"/>
            <a:ext cx="5570220" cy="1737360"/>
          </a:xfrm>
          <a:prstGeom prst="roundRect">
            <a:avLst/>
          </a:prstGeom>
          <a:solidFill>
            <a:srgbClr val="7030A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t>Report structure, developing arguments, using research materials, logical structures, proof reading, editing, conclusions</a:t>
            </a:r>
            <a:endParaRPr lang="en-GB" dirty="0"/>
          </a:p>
        </p:txBody>
      </p:sp>
      <p:sp>
        <p:nvSpPr>
          <p:cNvPr id="27" name="Rounded Rectangle 26"/>
          <p:cNvSpPr/>
          <p:nvPr/>
        </p:nvSpPr>
        <p:spPr>
          <a:xfrm>
            <a:off x="1670278" y="3842133"/>
            <a:ext cx="5570220" cy="1737360"/>
          </a:xfrm>
          <a:prstGeom prst="roundRect">
            <a:avLst/>
          </a:prstGeom>
          <a:solidFill>
            <a:srgbClr val="7030A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t>What to include, presentation media, public speaking skills and practice</a:t>
            </a:r>
            <a:endParaRPr lang="en-GB" dirty="0"/>
          </a:p>
        </p:txBody>
      </p:sp>
      <p:sp>
        <p:nvSpPr>
          <p:cNvPr id="26" name="Rounded Rectangle 25"/>
          <p:cNvSpPr/>
          <p:nvPr/>
        </p:nvSpPr>
        <p:spPr>
          <a:xfrm>
            <a:off x="1670278" y="3842133"/>
            <a:ext cx="5570220" cy="1737360"/>
          </a:xfrm>
          <a:prstGeom prst="roundRect">
            <a:avLst/>
          </a:prstGeom>
          <a:solidFill>
            <a:srgbClr val="7030A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t>Reflective learning, what an evaluation includes</a:t>
            </a:r>
            <a:endParaRPr lang="en-GB" dirty="0"/>
          </a:p>
        </p:txBody>
      </p:sp>
    </p:spTree>
    <p:extLst>
      <p:ext uri="{BB962C8B-B14F-4D97-AF65-F5344CB8AC3E}">
        <p14:creationId xmlns:p14="http://schemas.microsoft.com/office/powerpoint/2010/main" val="110048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P spid="25" grpId="0" animBg="1"/>
      <p:bldP spid="6" grpId="0" animBg="1"/>
      <p:bldP spid="7" grpId="0" animBg="1"/>
      <p:bldP spid="8" grpId="0" animBg="1"/>
      <p:bldP spid="10" grpId="0" animBg="1"/>
      <p:bldP spid="9" grpId="0" animBg="1"/>
      <p:bldP spid="12" grpId="0" animBg="1"/>
      <p:bldP spid="11" grpId="0" animBg="1"/>
      <p:bldP spid="14" grpId="0" animBg="1"/>
      <p:bldP spid="23" grpId="0" animBg="1"/>
      <p:bldP spid="24" grpId="0" animBg="1"/>
      <p:bldP spid="22" grpId="0" animBg="1"/>
      <p:bldP spid="21" grpId="0" animBg="1"/>
      <p:bldP spid="20" grpId="0" animBg="1"/>
      <p:bldP spid="19" grpId="0" animBg="1"/>
      <p:bldP spid="18" grpId="0" animBg="1"/>
      <p:bldP spid="27"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Independent research</a:t>
            </a:r>
            <a:endParaRPr lang="en-GB" dirty="0"/>
          </a:p>
        </p:txBody>
      </p:sp>
      <p:sp>
        <p:nvSpPr>
          <p:cNvPr id="3" name="Content Placeholder 2"/>
          <p:cNvSpPr>
            <a:spLocks noGrp="1"/>
          </p:cNvSpPr>
          <p:nvPr>
            <p:ph idx="1"/>
          </p:nvPr>
        </p:nvSpPr>
        <p:spPr/>
        <p:txBody>
          <a:bodyPr/>
          <a:lstStyle/>
          <a:p>
            <a:r>
              <a:rPr lang="en-GB" dirty="0" smtClean="0"/>
              <a:t>Detailed research</a:t>
            </a:r>
          </a:p>
          <a:p>
            <a:r>
              <a:rPr lang="en-GB" dirty="0" smtClean="0"/>
              <a:t>A wide range of </a:t>
            </a:r>
            <a:r>
              <a:rPr lang="en-GB" b="1" dirty="0" smtClean="0"/>
              <a:t>relevant</a:t>
            </a:r>
            <a:r>
              <a:rPr lang="en-GB" dirty="0" smtClean="0"/>
              <a:t> resources </a:t>
            </a:r>
          </a:p>
          <a:p>
            <a:r>
              <a:rPr lang="en-GB" dirty="0" smtClean="0"/>
              <a:t>Selecting and evaluating resources </a:t>
            </a:r>
          </a:p>
          <a:p>
            <a:r>
              <a:rPr lang="en-GB" dirty="0" smtClean="0"/>
              <a:t>Critical analysis of resources</a:t>
            </a:r>
          </a:p>
          <a:p>
            <a:r>
              <a:rPr lang="en-GB" dirty="0" smtClean="0"/>
              <a:t>Synthesis of sources creating clear links to theories and concepts </a:t>
            </a:r>
          </a:p>
        </p:txBody>
      </p:sp>
      <p:sp>
        <p:nvSpPr>
          <p:cNvPr id="4" name="Slide Number Placeholder 3"/>
          <p:cNvSpPr>
            <a:spLocks noGrp="1"/>
          </p:cNvSpPr>
          <p:nvPr>
            <p:ph type="sldNum" sz="quarter" idx="4"/>
          </p:nvPr>
        </p:nvSpPr>
        <p:spPr/>
        <p:txBody>
          <a:bodyPr/>
          <a:lstStyle/>
          <a:p>
            <a:fld id="{9D4704D4-DAEA-4D4A-A9DC-4373E3AC7101}" type="slidenum">
              <a:rPr lang="en-GB" smtClean="0"/>
              <a:pPr/>
              <a:t>13</a:t>
            </a:fld>
            <a:endParaRPr lang="en-GB" dirty="0"/>
          </a:p>
        </p:txBody>
      </p:sp>
      <p:sp>
        <p:nvSpPr>
          <p:cNvPr id="5" name="Footer Placeholder 4"/>
          <p:cNvSpPr>
            <a:spLocks noGrp="1"/>
          </p:cNvSpPr>
          <p:nvPr>
            <p:ph type="ftr" sz="quarter" idx="3"/>
          </p:nvPr>
        </p:nvSpPr>
        <p:spPr/>
        <p:txBody>
          <a:body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3329689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639" t="12889" r="30694" b="8667"/>
          <a:stretch/>
        </p:blipFill>
        <p:spPr bwMode="auto">
          <a:xfrm rot="673201">
            <a:off x="4674011" y="902397"/>
            <a:ext cx="3770063" cy="50410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GB" dirty="0" smtClean="0"/>
              <a:t>Production Log</a:t>
            </a:r>
            <a:endParaRPr lang="en-GB" dirty="0"/>
          </a:p>
        </p:txBody>
      </p:sp>
      <p:sp>
        <p:nvSpPr>
          <p:cNvPr id="3" name="Content Placeholder 2"/>
          <p:cNvSpPr>
            <a:spLocks noGrp="1"/>
          </p:cNvSpPr>
          <p:nvPr>
            <p:ph idx="1"/>
          </p:nvPr>
        </p:nvSpPr>
        <p:spPr>
          <a:xfrm>
            <a:off x="540000" y="1731713"/>
            <a:ext cx="3972734" cy="4406804"/>
          </a:xfrm>
        </p:spPr>
        <p:txBody>
          <a:bodyPr/>
          <a:lstStyle/>
          <a:p>
            <a:r>
              <a:rPr lang="en-US" dirty="0"/>
              <a:t>The project qualifications are process-based </a:t>
            </a:r>
            <a:r>
              <a:rPr lang="en-US" dirty="0" smtClean="0"/>
              <a:t>qualifications</a:t>
            </a:r>
            <a:endParaRPr lang="en-US" dirty="0"/>
          </a:p>
          <a:p>
            <a:r>
              <a:rPr lang="en-US" dirty="0" smtClean="0"/>
              <a:t>Used </a:t>
            </a:r>
            <a:r>
              <a:rPr lang="en-US" dirty="0"/>
              <a:t>to record a student’s journey through the project </a:t>
            </a:r>
            <a:r>
              <a:rPr lang="en-US" dirty="0" smtClean="0"/>
              <a:t>process</a:t>
            </a:r>
          </a:p>
          <a:p>
            <a:r>
              <a:rPr lang="en-US" dirty="0"/>
              <a:t>N</a:t>
            </a:r>
            <a:r>
              <a:rPr lang="en-US" dirty="0" smtClean="0"/>
              <a:t>ot </a:t>
            </a:r>
            <a:r>
              <a:rPr lang="en-US" dirty="0"/>
              <a:t>an admin document </a:t>
            </a:r>
            <a:endParaRPr lang="en-US" dirty="0" smtClean="0"/>
          </a:p>
          <a:p>
            <a:r>
              <a:rPr lang="en-US" dirty="0"/>
              <a:t>P</a:t>
            </a:r>
            <a:r>
              <a:rPr lang="en-US" dirty="0" smtClean="0"/>
              <a:t>rovides </a:t>
            </a:r>
            <a:r>
              <a:rPr lang="en-US" dirty="0"/>
              <a:t>the student with the backbone of their </a:t>
            </a:r>
            <a:r>
              <a:rPr lang="en-US" dirty="0" smtClean="0"/>
              <a:t>project</a:t>
            </a:r>
            <a:endParaRPr lang="en-GB" dirty="0"/>
          </a:p>
          <a:p>
            <a:r>
              <a:rPr lang="en-US" dirty="0" smtClean="0"/>
              <a:t>It </a:t>
            </a:r>
            <a:r>
              <a:rPr lang="en-US" dirty="0"/>
              <a:t>charts the student’s progress from initial ideas, through their research to their final outcome and </a:t>
            </a:r>
            <a:r>
              <a:rPr lang="en-US" dirty="0" smtClean="0"/>
              <a:t>evaluation</a:t>
            </a:r>
            <a:endParaRPr lang="en-GB" dirty="0"/>
          </a:p>
          <a:p>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14</a:t>
            </a:fld>
            <a:endParaRPr lang="en-GB" dirty="0"/>
          </a:p>
        </p:txBody>
      </p:sp>
      <p:sp>
        <p:nvSpPr>
          <p:cNvPr id="5" name="Footer Placeholder 4"/>
          <p:cNvSpPr>
            <a:spLocks noGrp="1"/>
          </p:cNvSpPr>
          <p:nvPr>
            <p:ph type="ftr" sz="quarter" idx="3"/>
          </p:nvPr>
        </p:nvSpPr>
        <p:spPr/>
        <p:txBody>
          <a:body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2459724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Product</a:t>
            </a:r>
            <a:endParaRPr lang="en-GB" dirty="0"/>
          </a:p>
        </p:txBody>
      </p:sp>
      <p:sp>
        <p:nvSpPr>
          <p:cNvPr id="3" name="Content Placeholder 2"/>
          <p:cNvSpPr>
            <a:spLocks noGrp="1"/>
          </p:cNvSpPr>
          <p:nvPr>
            <p:ph idx="1"/>
          </p:nvPr>
        </p:nvSpPr>
        <p:spPr/>
        <p:txBody>
          <a:bodyPr/>
          <a:lstStyle/>
          <a:p>
            <a:r>
              <a:rPr lang="en-GB" dirty="0" smtClean="0"/>
              <a:t>The </a:t>
            </a:r>
            <a:r>
              <a:rPr lang="en-GB" b="1" dirty="0" smtClean="0"/>
              <a:t>outcome</a:t>
            </a:r>
            <a:r>
              <a:rPr lang="en-GB" dirty="0" smtClean="0"/>
              <a:t> of the research process</a:t>
            </a:r>
          </a:p>
          <a:p>
            <a:r>
              <a:rPr lang="en-GB" dirty="0" smtClean="0"/>
              <a:t>5000 word research based written report OR</a:t>
            </a:r>
          </a:p>
          <a:p>
            <a:r>
              <a:rPr lang="en-GB" dirty="0" smtClean="0"/>
              <a:t>1000 word research based written report AND </a:t>
            </a:r>
            <a:r>
              <a:rPr lang="en-GB" b="1" dirty="0" smtClean="0"/>
              <a:t>artefact</a:t>
            </a:r>
            <a:r>
              <a:rPr lang="en-GB" dirty="0" smtClean="0"/>
              <a:t> as an outcome of the research</a:t>
            </a:r>
          </a:p>
          <a:p>
            <a:pPr marL="0" indent="0">
              <a:buNone/>
            </a:pPr>
            <a:endParaRPr lang="en-GB" dirty="0" smtClean="0"/>
          </a:p>
          <a:p>
            <a:endParaRPr lang="en-GB" dirty="0" smtClean="0"/>
          </a:p>
        </p:txBody>
      </p:sp>
      <p:sp>
        <p:nvSpPr>
          <p:cNvPr id="4" name="Slide Number Placeholder 3"/>
          <p:cNvSpPr>
            <a:spLocks noGrp="1"/>
          </p:cNvSpPr>
          <p:nvPr>
            <p:ph type="sldNum" sz="quarter" idx="4"/>
          </p:nvPr>
        </p:nvSpPr>
        <p:spPr/>
        <p:txBody>
          <a:bodyPr/>
          <a:lstStyle/>
          <a:p>
            <a:fld id="{9D4704D4-DAEA-4D4A-A9DC-4373E3AC7101}" type="slidenum">
              <a:rPr lang="en-GB" smtClean="0"/>
              <a:pPr/>
              <a:t>15</a:t>
            </a:fld>
            <a:endParaRPr lang="en-GB" dirty="0"/>
          </a:p>
        </p:txBody>
      </p:sp>
      <p:sp>
        <p:nvSpPr>
          <p:cNvPr id="5" name="Footer Placeholder 4"/>
          <p:cNvSpPr>
            <a:spLocks noGrp="1"/>
          </p:cNvSpPr>
          <p:nvPr>
            <p:ph type="ftr" sz="quarter" idx="3"/>
          </p:nvPr>
        </p:nvSpPr>
        <p:spPr/>
        <p:txBody>
          <a:bodyPr/>
          <a:lstStyle/>
          <a:p>
            <a:r>
              <a:rPr lang="en-US" dirty="0" smtClean="0"/>
              <a:t>Copyright © AQA and its licensors. All rights reserved.</a:t>
            </a:r>
            <a:endParaRPr lang="en-US" dirty="0"/>
          </a:p>
        </p:txBody>
      </p:sp>
      <p:sp>
        <p:nvSpPr>
          <p:cNvPr id="7" name="Rounded Rectangular Callout 6"/>
          <p:cNvSpPr/>
          <p:nvPr/>
        </p:nvSpPr>
        <p:spPr>
          <a:xfrm>
            <a:off x="3644898" y="3606801"/>
            <a:ext cx="4897967" cy="2641600"/>
          </a:xfrm>
          <a:prstGeom prst="wedgeRoundRectCallout">
            <a:avLst>
              <a:gd name="adj1" fmla="val -5354"/>
              <a:gd name="adj2" fmla="val -85363"/>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An </a:t>
            </a:r>
            <a:r>
              <a:rPr lang="en-US" b="1" dirty="0"/>
              <a:t>artefact</a:t>
            </a:r>
            <a:r>
              <a:rPr lang="en-US" dirty="0"/>
              <a:t> can be a physical outcome such as a book or </a:t>
            </a:r>
            <a:r>
              <a:rPr lang="en-US" dirty="0" smtClean="0"/>
              <a:t>piece of art work, or </a:t>
            </a:r>
            <a:r>
              <a:rPr lang="en-US" dirty="0"/>
              <a:t>it can be a presentation to a specific </a:t>
            </a:r>
            <a:r>
              <a:rPr lang="en-US" dirty="0" smtClean="0"/>
              <a:t>audience such as a play</a:t>
            </a:r>
            <a:r>
              <a:rPr lang="en-US" dirty="0"/>
              <a:t>, </a:t>
            </a:r>
            <a:r>
              <a:rPr lang="en-US" dirty="0" smtClean="0"/>
              <a:t>fashion </a:t>
            </a:r>
            <a:r>
              <a:rPr lang="en-US" dirty="0"/>
              <a:t>show or a musical evening. In fact there is almost no limit to what can constitute an artefact, as long as it has research at its core.</a:t>
            </a:r>
            <a:endParaRPr lang="en-GB" dirty="0"/>
          </a:p>
          <a:p>
            <a:pPr algn="ctr"/>
            <a:endParaRPr lang="en-GB" dirty="0"/>
          </a:p>
        </p:txBody>
      </p:sp>
    </p:spTree>
    <p:extLst>
      <p:ext uri="{BB962C8B-B14F-4D97-AF65-F5344CB8AC3E}">
        <p14:creationId xmlns:p14="http://schemas.microsoft.com/office/powerpoint/2010/main" val="1297824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projects </a:t>
            </a:r>
            <a:endParaRPr lang="en-GB" dirty="0"/>
          </a:p>
        </p:txBody>
      </p:sp>
      <p:sp>
        <p:nvSpPr>
          <p:cNvPr id="3" name="Content Placeholder 2"/>
          <p:cNvSpPr>
            <a:spLocks noGrp="1"/>
          </p:cNvSpPr>
          <p:nvPr>
            <p:ph idx="1"/>
          </p:nvPr>
        </p:nvSpPr>
        <p:spPr/>
        <p:txBody>
          <a:bodyPr/>
          <a:lstStyle/>
          <a:p>
            <a:pPr marL="0" indent="0">
              <a:buNone/>
            </a:pPr>
            <a:endParaRPr lang="en-GB" dirty="0" smtClean="0"/>
          </a:p>
          <a:p>
            <a:r>
              <a:rPr lang="en-GB" dirty="0" smtClean="0"/>
              <a:t>Time to look at some projects</a:t>
            </a:r>
          </a:p>
          <a:p>
            <a:r>
              <a:rPr lang="en-GB" dirty="0" smtClean="0"/>
              <a:t>artefacts video</a:t>
            </a:r>
          </a:p>
          <a:p>
            <a:r>
              <a:rPr lang="en-GB" dirty="0" smtClean="0"/>
              <a:t>See how students and teachers complete the Production Log</a:t>
            </a:r>
          </a:p>
          <a:p>
            <a:endParaRPr lang="en-GB" dirty="0"/>
          </a:p>
          <a:p>
            <a:r>
              <a:rPr lang="en-GB" dirty="0" smtClean="0"/>
              <a:t>What was the initial title of the project?</a:t>
            </a:r>
          </a:p>
          <a:p>
            <a:r>
              <a:rPr lang="en-GB" dirty="0" smtClean="0"/>
              <a:t>What is the final title of the project? How did this develop?</a:t>
            </a:r>
          </a:p>
          <a:p>
            <a:r>
              <a:rPr lang="en-GB" dirty="0" smtClean="0"/>
              <a:t>At planning review and mid project review, what key ways did the student develop their project?</a:t>
            </a:r>
          </a:p>
          <a:p>
            <a:r>
              <a:rPr lang="en-GB" dirty="0" smtClean="0"/>
              <a:t>What did the student learn from taking an EPQ?</a:t>
            </a:r>
          </a:p>
          <a:p>
            <a:endParaRPr lang="en-GB" dirty="0" smtClean="0"/>
          </a:p>
          <a:p>
            <a:pPr marL="0" indent="0">
              <a:buNone/>
            </a:pPr>
            <a:endParaRPr lang="en-GB" dirty="0" smtClean="0"/>
          </a:p>
          <a:p>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16</a:t>
            </a:fld>
            <a:endParaRPr lang="en-GB" dirty="0"/>
          </a:p>
        </p:txBody>
      </p:sp>
      <p:sp>
        <p:nvSpPr>
          <p:cNvPr id="5" name="Footer Placeholder 4"/>
          <p:cNvSpPr>
            <a:spLocks noGrp="1"/>
          </p:cNvSpPr>
          <p:nvPr>
            <p:ph type="ftr" sz="quarter" idx="3"/>
          </p:nvPr>
        </p:nvSpPr>
        <p:spPr/>
        <p:txBody>
          <a:body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3733362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Exemplar Project Titles </a:t>
            </a:r>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17</a:t>
            </a:fld>
            <a:endParaRPr lang="en-GB" dirty="0"/>
          </a:p>
        </p:txBody>
      </p:sp>
      <p:sp>
        <p:nvSpPr>
          <p:cNvPr id="5" name="Footer Placeholder 4"/>
          <p:cNvSpPr>
            <a:spLocks noGrp="1"/>
          </p:cNvSpPr>
          <p:nvPr>
            <p:ph type="ftr" sz="quarter" idx="3"/>
          </p:nvPr>
        </p:nvSpPr>
        <p:spPr/>
        <p:txBody>
          <a:bodyPr/>
          <a:lstStyle/>
          <a:p>
            <a:r>
              <a:rPr lang="en-US" dirty="0" smtClean="0"/>
              <a:t>Copyright © AQA and its licensors. All rights reserved.</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899141702"/>
              </p:ext>
            </p:extLst>
          </p:nvPr>
        </p:nvGraphicFramePr>
        <p:xfrm>
          <a:off x="660399" y="1397000"/>
          <a:ext cx="7984068" cy="4607560"/>
        </p:xfrm>
        <a:graphic>
          <a:graphicData uri="http://schemas.openxmlformats.org/drawingml/2006/table">
            <a:tbl>
              <a:tblPr firstRow="1" bandRow="1">
                <a:tableStyleId>{5C22544A-7EE6-4342-B048-85BDC9FD1C3A}</a:tableStyleId>
              </a:tblPr>
              <a:tblGrid>
                <a:gridCol w="3877734">
                  <a:extLst>
                    <a:ext uri="{9D8B030D-6E8A-4147-A177-3AD203B41FA5}">
                      <a16:colId xmlns:a16="http://schemas.microsoft.com/office/drawing/2014/main" val="20000"/>
                    </a:ext>
                  </a:extLst>
                </a:gridCol>
                <a:gridCol w="4106334">
                  <a:extLst>
                    <a:ext uri="{9D8B030D-6E8A-4147-A177-3AD203B41FA5}">
                      <a16:colId xmlns:a16="http://schemas.microsoft.com/office/drawing/2014/main" val="20001"/>
                    </a:ext>
                  </a:extLst>
                </a:gridCol>
              </a:tblGrid>
              <a:tr h="370840">
                <a:tc>
                  <a:txBody>
                    <a:bodyPr/>
                    <a:lstStyle/>
                    <a:p>
                      <a:r>
                        <a:rPr lang="en-GB" sz="1400" dirty="0" smtClean="0"/>
                        <a:t>5000 word reports</a:t>
                      </a:r>
                      <a:endParaRPr lang="en-GB" sz="1400" dirty="0"/>
                    </a:p>
                  </a:txBody>
                  <a:tcPr/>
                </a:tc>
                <a:tc>
                  <a:txBody>
                    <a:bodyPr/>
                    <a:lstStyle/>
                    <a:p>
                      <a:r>
                        <a:rPr lang="en-GB" sz="1400" dirty="0" smtClean="0"/>
                        <a:t>Artefacts and 1000 word report</a:t>
                      </a:r>
                      <a:endParaRPr lang="en-GB" sz="1400" dirty="0"/>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i="0" dirty="0" smtClean="0"/>
                        <a:t>Why has the USA not gone decimal?</a:t>
                      </a:r>
                    </a:p>
                    <a:p>
                      <a:endParaRPr lang="en-GB" sz="1000" i="0" dirty="0"/>
                    </a:p>
                  </a:txBody>
                  <a:tcPr/>
                </a:tc>
                <a:tc>
                  <a:txBody>
                    <a:bodyPr/>
                    <a:lstStyle/>
                    <a:p>
                      <a:r>
                        <a:rPr lang="en-GB" sz="1000" i="0" dirty="0" smtClean="0"/>
                        <a:t>Can I paint a picture of my cat?</a:t>
                      </a:r>
                      <a:endParaRPr lang="en-GB" sz="1000" i="0" dirty="0"/>
                    </a:p>
                  </a:txBody>
                  <a:tcPr/>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i="0" dirty="0" smtClean="0"/>
                        <a:t>An evaluation of the economic and ethical issues of ‘tax havens’ </a:t>
                      </a:r>
                    </a:p>
                    <a:p>
                      <a:endParaRPr lang="en-GB" sz="1000" i="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i="0" dirty="0" smtClean="0"/>
                        <a:t>“</a:t>
                      </a:r>
                      <a:r>
                        <a:rPr lang="en-US" sz="1000" i="0" dirty="0" err="1" smtClean="0"/>
                        <a:t>Cucina</a:t>
                      </a:r>
                      <a:r>
                        <a:rPr lang="en-US" sz="1000" i="0" dirty="0" smtClean="0"/>
                        <a:t> </a:t>
                      </a:r>
                      <a:r>
                        <a:rPr lang="en-US" sz="1000" i="0" dirty="0" err="1" smtClean="0"/>
                        <a:t>Povera</a:t>
                      </a:r>
                      <a:r>
                        <a:rPr lang="en-US" sz="1000" i="0" dirty="0" smtClean="0"/>
                        <a:t>” a cookery book based on old economical recipes from the student's Italian family</a:t>
                      </a:r>
                    </a:p>
                  </a:txBody>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i="0" dirty="0" smtClean="0"/>
                        <a:t>Why do female domestic violence victims stay with their abusers?</a:t>
                      </a:r>
                    </a:p>
                    <a:p>
                      <a:endParaRPr lang="en-GB" sz="1000" i="0" dirty="0"/>
                    </a:p>
                  </a:txBody>
                  <a:tcPr/>
                </a:tc>
                <a:tc>
                  <a:txBody>
                    <a:bodyPr/>
                    <a:lstStyle/>
                    <a:p>
                      <a:r>
                        <a:rPr lang="en-US" sz="1000" i="0" kern="1200" dirty="0" smtClean="0">
                          <a:solidFill>
                            <a:schemeClr val="dk1"/>
                          </a:solidFill>
                          <a:effectLst/>
                          <a:latin typeface="+mn-lt"/>
                          <a:ea typeface="+mn-ea"/>
                          <a:cs typeface="+mn-cs"/>
                        </a:rPr>
                        <a:t>“Branding Hector” </a:t>
                      </a:r>
                    </a:p>
                    <a:p>
                      <a:r>
                        <a:rPr lang="en-US" sz="1000" i="0" kern="1200" dirty="0" smtClean="0">
                          <a:solidFill>
                            <a:schemeClr val="dk1"/>
                          </a:solidFill>
                          <a:effectLst/>
                          <a:latin typeface="+mn-lt"/>
                          <a:ea typeface="+mn-ea"/>
                          <a:cs typeface="+mn-cs"/>
                        </a:rPr>
                        <a:t>Hector was a classic Citroen van owned by the school and converted into a mobile coffee bar. The student took on the task of rebranding the van to try and improve business.  </a:t>
                      </a:r>
                      <a:endParaRPr lang="en-GB" sz="1000" i="0" kern="1200" dirty="0">
                        <a:solidFill>
                          <a:schemeClr val="dk1"/>
                        </a:solidFill>
                        <a:effectLst/>
                        <a:latin typeface="+mn-lt"/>
                        <a:ea typeface="+mn-ea"/>
                        <a:cs typeface="+mn-cs"/>
                      </a:endParaRPr>
                    </a:p>
                  </a:txBody>
                  <a:tcPr/>
                </a:tc>
                <a:extLst>
                  <a:ext uri="{0D108BD9-81ED-4DB2-BD59-A6C34878D82A}">
                    <a16:rowId xmlns:a16="http://schemas.microsoft.com/office/drawing/2014/main" val="10003"/>
                  </a:ext>
                </a:extLst>
              </a:tr>
              <a:tr h="370840">
                <a:tc>
                  <a:txBody>
                    <a:bodyPr/>
                    <a:lstStyle/>
                    <a:p>
                      <a:r>
                        <a:rPr lang="en-US" sz="1000" i="0" kern="1200" dirty="0" smtClean="0">
                          <a:solidFill>
                            <a:schemeClr val="dk1"/>
                          </a:solidFill>
                          <a:effectLst/>
                          <a:latin typeface="+mn-lt"/>
                          <a:ea typeface="+mn-ea"/>
                          <a:cs typeface="+mn-cs"/>
                        </a:rPr>
                        <a:t>The Government’s decision to increase university fees has not influenced students when they are making choices regarding higher education. Is this true?</a:t>
                      </a:r>
                      <a:endParaRPr lang="en-GB" sz="1000" i="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i="0" kern="1200" dirty="0" smtClean="0">
                          <a:solidFill>
                            <a:schemeClr val="dk1"/>
                          </a:solidFill>
                          <a:effectLst/>
                          <a:latin typeface="+mn-lt"/>
                          <a:ea typeface="+mn-ea"/>
                          <a:cs typeface="+mn-cs"/>
                        </a:rPr>
                        <a:t>Underwater timing display - a visual aid for swimmers </a:t>
                      </a:r>
                      <a:endParaRPr lang="en-GB" sz="1000" i="0" dirty="0" smtClean="0"/>
                    </a:p>
                    <a:p>
                      <a:endParaRPr lang="en-GB" sz="1000" i="0" dirty="0"/>
                    </a:p>
                  </a:txBody>
                  <a:tcPr/>
                </a:tc>
                <a:extLst>
                  <a:ext uri="{0D108BD9-81ED-4DB2-BD59-A6C34878D82A}">
                    <a16:rowId xmlns:a16="http://schemas.microsoft.com/office/drawing/2014/main" val="1000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i="0" kern="1200" dirty="0" smtClean="0">
                          <a:solidFill>
                            <a:schemeClr val="dk1"/>
                          </a:solidFill>
                          <a:effectLst/>
                          <a:latin typeface="+mn-lt"/>
                          <a:ea typeface="+mn-ea"/>
                          <a:cs typeface="+mn-cs"/>
                        </a:rPr>
                        <a:t>To what extent has migration been responsible for the similarities found in Northern Folk Music? </a:t>
                      </a:r>
                      <a:endParaRPr lang="en-GB" sz="1000" i="0" kern="1200" dirty="0" smtClean="0">
                        <a:solidFill>
                          <a:schemeClr val="dk1"/>
                        </a:solidFill>
                        <a:effectLst/>
                        <a:latin typeface="+mn-lt"/>
                        <a:ea typeface="+mn-ea"/>
                        <a:cs typeface="+mn-cs"/>
                      </a:endParaRPr>
                    </a:p>
                    <a:p>
                      <a:endParaRPr lang="en-GB" sz="1000" i="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i="0" kern="1200" dirty="0" smtClean="0">
                          <a:solidFill>
                            <a:schemeClr val="dk1"/>
                          </a:solidFill>
                          <a:effectLst/>
                          <a:latin typeface="+mn-lt"/>
                          <a:ea typeface="+mn-ea"/>
                          <a:cs typeface="+mn-cs"/>
                        </a:rPr>
                        <a:t>Recreating an accurate and representative WW1 trench for the set of 'Journey's End'</a:t>
                      </a:r>
                      <a:endParaRPr lang="en-GB" sz="1000" i="0" dirty="0" smtClean="0"/>
                    </a:p>
                    <a:p>
                      <a:endParaRPr lang="en-GB" sz="1000" i="0" dirty="0"/>
                    </a:p>
                  </a:txBody>
                  <a:tcPr/>
                </a:tc>
                <a:extLst>
                  <a:ext uri="{0D108BD9-81ED-4DB2-BD59-A6C34878D82A}">
                    <a16:rowId xmlns:a16="http://schemas.microsoft.com/office/drawing/2014/main" val="10005"/>
                  </a:ext>
                </a:extLst>
              </a:tr>
              <a:tr h="370840">
                <a:tc>
                  <a:txBody>
                    <a:bodyPr/>
                    <a:lstStyle/>
                    <a:p>
                      <a:r>
                        <a:rPr lang="en-US" sz="1000" i="0" kern="1200" dirty="0" smtClean="0">
                          <a:solidFill>
                            <a:schemeClr val="dk1"/>
                          </a:solidFill>
                          <a:effectLst/>
                          <a:latin typeface="+mn-lt"/>
                          <a:ea typeface="+mn-ea"/>
                          <a:cs typeface="+mn-cs"/>
                        </a:rPr>
                        <a:t>How has the study of epigenetics changed ideas about the human genome?</a:t>
                      </a:r>
                      <a:endParaRPr lang="en-GB" sz="1000" i="0" kern="1200" dirty="0" smtClean="0">
                        <a:solidFill>
                          <a:schemeClr val="dk1"/>
                        </a:solidFill>
                        <a:effectLst/>
                        <a:latin typeface="+mn-lt"/>
                        <a:ea typeface="+mn-ea"/>
                        <a:cs typeface="+mn-cs"/>
                      </a:endParaRPr>
                    </a:p>
                    <a:p>
                      <a:r>
                        <a:rPr lang="en-US" sz="1000" i="0" kern="1200" dirty="0" smtClean="0">
                          <a:solidFill>
                            <a:schemeClr val="dk1"/>
                          </a:solidFill>
                          <a:effectLst/>
                          <a:latin typeface="+mn-lt"/>
                          <a:ea typeface="+mn-ea"/>
                          <a:cs typeface="+mn-cs"/>
                        </a:rPr>
                        <a:t>  </a:t>
                      </a:r>
                      <a:endParaRPr lang="en-GB" sz="1000" i="0" kern="1200" dirty="0" smtClean="0">
                        <a:solidFill>
                          <a:schemeClr val="dk1"/>
                        </a:solidFill>
                        <a:effectLst/>
                        <a:latin typeface="+mn-lt"/>
                        <a:ea typeface="+mn-ea"/>
                        <a:cs typeface="+mn-cs"/>
                      </a:endParaRPr>
                    </a:p>
                    <a:p>
                      <a:endParaRPr lang="en-GB" sz="1000" i="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i="0" kern="1200" dirty="0" smtClean="0">
                          <a:solidFill>
                            <a:schemeClr val="dk1"/>
                          </a:solidFill>
                          <a:effectLst/>
                          <a:latin typeface="+mn-lt"/>
                          <a:ea typeface="+mn-ea"/>
                          <a:cs typeface="+mn-cs"/>
                        </a:rPr>
                        <a:t>To research (historically), plan and produce (own needlework) an eighteenth century ball gown.</a:t>
                      </a:r>
                      <a:endParaRPr lang="en-GB" sz="1000" i="0" dirty="0" smtClean="0"/>
                    </a:p>
                    <a:p>
                      <a:endParaRPr lang="en-GB" sz="1000" i="0" dirty="0"/>
                    </a:p>
                  </a:txBody>
                  <a:tcPr/>
                </a:tc>
                <a:extLst>
                  <a:ext uri="{0D108BD9-81ED-4DB2-BD59-A6C34878D82A}">
                    <a16:rowId xmlns:a16="http://schemas.microsoft.com/office/drawing/2014/main" val="10006"/>
                  </a:ext>
                </a:extLst>
              </a:tr>
              <a:tr h="370840">
                <a:tc>
                  <a:txBody>
                    <a:bodyPr/>
                    <a:lstStyle/>
                    <a:p>
                      <a:r>
                        <a:rPr lang="en-US" sz="1000" i="0" kern="1200" dirty="0" smtClean="0">
                          <a:solidFill>
                            <a:schemeClr val="dk1"/>
                          </a:solidFill>
                          <a:effectLst/>
                          <a:latin typeface="+mn-lt"/>
                          <a:ea typeface="+mn-ea"/>
                          <a:cs typeface="+mn-cs"/>
                        </a:rPr>
                        <a:t>The Millennium Bridge – To what extent could it’s closure have been foreseen &amp; prevented? </a:t>
                      </a:r>
                      <a:endParaRPr lang="en-GB" sz="1000" i="0" dirty="0"/>
                    </a:p>
                  </a:txBody>
                  <a:tcPr/>
                </a:tc>
                <a:tc>
                  <a:txBody>
                    <a:bodyPr/>
                    <a:lstStyle/>
                    <a:p>
                      <a:r>
                        <a:rPr lang="en-US" sz="1000" i="0" kern="1200" dirty="0" smtClean="0">
                          <a:solidFill>
                            <a:schemeClr val="dk1"/>
                          </a:solidFill>
                          <a:effectLst/>
                          <a:latin typeface="+mn-lt"/>
                          <a:ea typeface="+mn-ea"/>
                          <a:cs typeface="+mn-cs"/>
                        </a:rPr>
                        <a:t>Directing an informative and entertaining production of Jessica Swale's 'Nell Gwynn' for an adolescent audience</a:t>
                      </a:r>
                      <a:endParaRPr lang="en-GB" sz="1000" i="0" kern="1200" dirty="0">
                        <a:solidFill>
                          <a:schemeClr val="dk1"/>
                        </a:solidFill>
                        <a:effectLst/>
                        <a:latin typeface="+mn-lt"/>
                        <a:ea typeface="+mn-ea"/>
                        <a:cs typeface="+mn-cs"/>
                      </a:endParaRPr>
                    </a:p>
                  </a:txBody>
                  <a:tcPr/>
                </a:tc>
                <a:extLst>
                  <a:ext uri="{0D108BD9-81ED-4DB2-BD59-A6C34878D82A}">
                    <a16:rowId xmlns:a16="http://schemas.microsoft.com/office/drawing/2014/main" val="10007"/>
                  </a:ext>
                </a:extLst>
              </a:tr>
              <a:tr h="370840">
                <a:tc>
                  <a:txBody>
                    <a:bodyPr/>
                    <a:lstStyle/>
                    <a:p>
                      <a:r>
                        <a:rPr lang="en-US" sz="1000" i="0" kern="1200" dirty="0" smtClean="0">
                          <a:solidFill>
                            <a:schemeClr val="dk1"/>
                          </a:solidFill>
                          <a:effectLst/>
                          <a:latin typeface="+mn-lt"/>
                          <a:ea typeface="+mn-ea"/>
                          <a:cs typeface="+mn-cs"/>
                        </a:rPr>
                        <a:t>To what extent has mathematicians’ understanding of prime numbers improved throughout history, and how far has this influenced their modern applications? </a:t>
                      </a:r>
                      <a:endParaRPr lang="en-GB" sz="1000" i="0" dirty="0"/>
                    </a:p>
                  </a:txBody>
                  <a:tcPr/>
                </a:tc>
                <a:tc>
                  <a:txBody>
                    <a:bodyPr/>
                    <a:lstStyle/>
                    <a:p>
                      <a:r>
                        <a:rPr lang="en-US" sz="1000" i="0" kern="1200" dirty="0" smtClean="0">
                          <a:solidFill>
                            <a:schemeClr val="dk1"/>
                          </a:solidFill>
                          <a:effectLst/>
                          <a:latin typeface="+mn-lt"/>
                          <a:ea typeface="+mn-ea"/>
                          <a:cs typeface="+mn-cs"/>
                        </a:rPr>
                        <a:t>Construction and testing of a small-scale hybrid rocket motor</a:t>
                      </a:r>
                      <a:endParaRPr lang="en-GB" sz="1000" i="0" kern="1200" dirty="0">
                        <a:solidFill>
                          <a:schemeClr val="dk1"/>
                        </a:solidFill>
                        <a:effectLst/>
                        <a:latin typeface="+mn-lt"/>
                        <a:ea typeface="+mn-ea"/>
                        <a:cs typeface="+mn-cs"/>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298295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Presentation</a:t>
            </a:r>
            <a:endParaRPr lang="en-GB" dirty="0"/>
          </a:p>
        </p:txBody>
      </p:sp>
      <p:sp>
        <p:nvSpPr>
          <p:cNvPr id="3" name="Content Placeholder 2"/>
          <p:cNvSpPr>
            <a:spLocks noGrp="1"/>
          </p:cNvSpPr>
          <p:nvPr>
            <p:ph idx="1"/>
          </p:nvPr>
        </p:nvSpPr>
        <p:spPr>
          <a:xfrm>
            <a:off x="540000" y="1731713"/>
            <a:ext cx="4709333" cy="1148647"/>
          </a:xfrm>
        </p:spPr>
        <p:txBody>
          <a:bodyPr/>
          <a:lstStyle/>
          <a:p>
            <a:pPr lvl="0"/>
            <a:r>
              <a:rPr lang="en-US" dirty="0" smtClean="0"/>
              <a:t>Vital for EPQ</a:t>
            </a:r>
          </a:p>
          <a:p>
            <a:pPr lvl="0"/>
            <a:r>
              <a:rPr lang="en-US" dirty="0" smtClean="0"/>
              <a:t>No presentation – no EPQ!</a:t>
            </a:r>
          </a:p>
          <a:p>
            <a:pPr lvl="0"/>
            <a:r>
              <a:rPr lang="en-US" dirty="0" smtClean="0"/>
              <a:t>Viva, lecture</a:t>
            </a:r>
            <a:r>
              <a:rPr lang="en-GB" dirty="0" smtClean="0"/>
              <a:t>, </a:t>
            </a:r>
            <a:r>
              <a:rPr lang="en-US" dirty="0" smtClean="0"/>
              <a:t>seminar or market </a:t>
            </a:r>
            <a:r>
              <a:rPr lang="en-US" dirty="0"/>
              <a:t>place </a:t>
            </a:r>
            <a:endParaRPr lang="en-US" dirty="0" smtClean="0"/>
          </a:p>
          <a:p>
            <a:pPr marL="0" lvl="0" indent="0">
              <a:buNone/>
            </a:pPr>
            <a:endParaRPr lang="en-US" dirty="0" smtClean="0"/>
          </a:p>
          <a:p>
            <a:pPr lvl="0"/>
            <a:endParaRPr lang="en-GB" dirty="0"/>
          </a:p>
          <a:p>
            <a:pPr marL="0" indent="0">
              <a:buNone/>
            </a:pPr>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18</a:t>
            </a:fld>
            <a:endParaRPr lang="en-GB" dirty="0"/>
          </a:p>
        </p:txBody>
      </p:sp>
      <p:sp>
        <p:nvSpPr>
          <p:cNvPr id="5" name="Footer Placeholder 4"/>
          <p:cNvSpPr>
            <a:spLocks noGrp="1"/>
          </p:cNvSpPr>
          <p:nvPr>
            <p:ph type="ftr" sz="quarter" idx="3"/>
          </p:nvPr>
        </p:nvSpPr>
        <p:spPr/>
        <p:txBody>
          <a:bodyPr/>
          <a:lstStyle/>
          <a:p>
            <a:r>
              <a:rPr lang="en-US" smtClean="0"/>
              <a:t>Copyright © AQA and its licensors. All rights reserved.</a:t>
            </a:r>
            <a:endParaRPr lang="en-US" dirty="0"/>
          </a:p>
        </p:txBody>
      </p:sp>
      <p:pic>
        <p:nvPicPr>
          <p:cNvPr id="6" name="Picture 5"/>
          <p:cNvPicPr/>
          <p:nvPr/>
        </p:nvPicPr>
        <p:blipFill rotWithShape="1">
          <a:blip r:embed="rId2"/>
          <a:srcRect l="49384" t="9860" r="14701" b="22958"/>
          <a:stretch/>
        </p:blipFill>
        <p:spPr bwMode="auto">
          <a:xfrm>
            <a:off x="5655732" y="1633978"/>
            <a:ext cx="2929468" cy="3759289"/>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540000" y="2994659"/>
            <a:ext cx="4534920" cy="2893100"/>
          </a:xfrm>
          <a:prstGeom prst="rect">
            <a:avLst/>
          </a:prstGeom>
          <a:noFill/>
        </p:spPr>
        <p:txBody>
          <a:bodyPr wrap="square" lIns="0" tIns="0" rIns="0" bIns="0" rtlCol="0">
            <a:spAutoFit/>
          </a:bodyPr>
          <a:lstStyle/>
          <a:p>
            <a:pPr marL="285750" lvl="0" indent="-285750">
              <a:buFont typeface="Arial" panose="020B0604020202020204" pitchFamily="34" charset="0"/>
              <a:buChar char="•"/>
            </a:pPr>
            <a:r>
              <a:rPr lang="en-US" dirty="0"/>
              <a:t>what their project is about</a:t>
            </a:r>
            <a:endParaRPr lang="en-GB" dirty="0"/>
          </a:p>
          <a:p>
            <a:pPr marL="285750" lvl="0" indent="-285750">
              <a:buFont typeface="Arial" panose="020B0604020202020204" pitchFamily="34" charset="0"/>
              <a:buChar char="•"/>
            </a:pPr>
            <a:r>
              <a:rPr lang="en-US" dirty="0"/>
              <a:t>the reasoning that underpins their project</a:t>
            </a:r>
            <a:endParaRPr lang="en-GB" dirty="0"/>
          </a:p>
          <a:p>
            <a:pPr marL="285750" lvl="0" indent="-285750">
              <a:buFont typeface="Arial" panose="020B0604020202020204" pitchFamily="34" charset="0"/>
              <a:buChar char="•"/>
            </a:pPr>
            <a:r>
              <a:rPr lang="en-US" dirty="0"/>
              <a:t>their aims and objectives</a:t>
            </a:r>
            <a:endParaRPr lang="en-GB" dirty="0"/>
          </a:p>
          <a:p>
            <a:pPr marL="285750" lvl="0" indent="-285750">
              <a:buFont typeface="Arial" panose="020B0604020202020204" pitchFamily="34" charset="0"/>
              <a:buChar char="•"/>
            </a:pPr>
            <a:r>
              <a:rPr lang="en-US" dirty="0"/>
              <a:t>what research has been undertaken and why</a:t>
            </a:r>
            <a:endParaRPr lang="en-GB" dirty="0"/>
          </a:p>
          <a:p>
            <a:pPr marL="285750" lvl="0" indent="-285750">
              <a:buFont typeface="Arial" panose="020B0604020202020204" pitchFamily="34" charset="0"/>
              <a:buChar char="•"/>
            </a:pPr>
            <a:r>
              <a:rPr lang="en-US" dirty="0"/>
              <a:t>a review of their performance and achievements</a:t>
            </a:r>
            <a:endParaRPr lang="en-GB" dirty="0"/>
          </a:p>
          <a:p>
            <a:pPr marL="285750" lvl="0" indent="-285750">
              <a:buFont typeface="Arial" panose="020B0604020202020204" pitchFamily="34" charset="0"/>
              <a:buChar char="•"/>
            </a:pPr>
            <a:r>
              <a:rPr lang="en-US" dirty="0"/>
              <a:t>lessons they have learnt</a:t>
            </a:r>
            <a:endParaRPr lang="en-GB" dirty="0"/>
          </a:p>
          <a:p>
            <a:pPr marL="285750" lvl="0" indent="-285750">
              <a:buFont typeface="Arial" panose="020B0604020202020204" pitchFamily="34" charset="0"/>
              <a:buChar char="•"/>
            </a:pPr>
            <a:r>
              <a:rPr lang="en-US" dirty="0"/>
              <a:t>how their product might affect their future career/education</a:t>
            </a:r>
            <a:r>
              <a:rPr lang="en-US" sz="800" dirty="0"/>
              <a:t>.</a:t>
            </a:r>
            <a:endParaRPr lang="en-GB" sz="800" dirty="0"/>
          </a:p>
          <a:p>
            <a:endParaRPr lang="en-GB" sz="800" dirty="0" smtClean="0"/>
          </a:p>
        </p:txBody>
      </p:sp>
    </p:spTree>
    <p:extLst>
      <p:ext uri="{BB962C8B-B14F-4D97-AF65-F5344CB8AC3E}">
        <p14:creationId xmlns:p14="http://schemas.microsoft.com/office/powerpoint/2010/main" val="81562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EPQ supervisor – four responsibilities</a:t>
            </a:r>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19</a:t>
            </a:fld>
            <a:endParaRPr lang="en-GB" dirty="0"/>
          </a:p>
        </p:txBody>
      </p:sp>
      <p:sp>
        <p:nvSpPr>
          <p:cNvPr id="5" name="Footer Placeholder 4"/>
          <p:cNvSpPr>
            <a:spLocks noGrp="1"/>
          </p:cNvSpPr>
          <p:nvPr>
            <p:ph type="ftr" sz="quarter" idx="3"/>
          </p:nvPr>
        </p:nvSpPr>
        <p:spPr/>
        <p:txBody>
          <a:bodyPr/>
          <a:lstStyle/>
          <a:p>
            <a:r>
              <a:rPr lang="en-US" smtClean="0"/>
              <a:t>Copyright © AQA and its licensors. All rights reserved.</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517735673"/>
              </p:ext>
            </p:extLst>
          </p:nvPr>
        </p:nvGraphicFramePr>
        <p:xfrm>
          <a:off x="540000" y="1397000"/>
          <a:ext cx="8045200" cy="4302760"/>
        </p:xfrm>
        <a:graphic>
          <a:graphicData uri="http://schemas.openxmlformats.org/drawingml/2006/table">
            <a:tbl>
              <a:tblPr firstRow="1" bandRow="1">
                <a:tableStyleId>{5C22544A-7EE6-4342-B048-85BDC9FD1C3A}</a:tableStyleId>
              </a:tblPr>
              <a:tblGrid>
                <a:gridCol w="4022600">
                  <a:extLst>
                    <a:ext uri="{9D8B030D-6E8A-4147-A177-3AD203B41FA5}">
                      <a16:colId xmlns:a16="http://schemas.microsoft.com/office/drawing/2014/main" val="20000"/>
                    </a:ext>
                  </a:extLst>
                </a:gridCol>
                <a:gridCol w="4022600">
                  <a:extLst>
                    <a:ext uri="{9D8B030D-6E8A-4147-A177-3AD203B41FA5}">
                      <a16:colId xmlns:a16="http://schemas.microsoft.com/office/drawing/2014/main" val="20001"/>
                    </a:ext>
                  </a:extLst>
                </a:gridCol>
              </a:tblGrid>
              <a:tr h="370840">
                <a:tc>
                  <a:txBody>
                    <a:bodyPr/>
                    <a:lstStyle/>
                    <a:p>
                      <a:r>
                        <a:rPr lang="en-GB" dirty="0" smtClean="0"/>
                        <a:t>Responsibility</a:t>
                      </a:r>
                      <a:endParaRPr lang="en-GB" dirty="0"/>
                    </a:p>
                  </a:txBody>
                  <a:tcPr/>
                </a:tc>
                <a:tc>
                  <a:txBody>
                    <a:bodyPr/>
                    <a:lstStyle/>
                    <a:p>
                      <a:r>
                        <a:rPr lang="en-GB" dirty="0" smtClean="0"/>
                        <a:t>Requirement</a:t>
                      </a:r>
                      <a:endParaRPr lang="en-GB" dirty="0"/>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regularly meet with their student(s)</a:t>
                      </a:r>
                    </a:p>
                    <a:p>
                      <a:endParaRPr lang="en-GB" dirty="0"/>
                    </a:p>
                  </a:txBody>
                  <a:tcPr/>
                </a:tc>
                <a:tc>
                  <a:txBody>
                    <a:bodyPr/>
                    <a:lstStyle/>
                    <a:p>
                      <a:r>
                        <a:rPr lang="en-GB" dirty="0" smtClean="0"/>
                        <a:t>Field initial ideas</a:t>
                      </a:r>
                    </a:p>
                    <a:p>
                      <a:r>
                        <a:rPr lang="en-GB" baseline="0" dirty="0" smtClean="0"/>
                        <a:t>offer advice and guidance without directing the course of the project</a:t>
                      </a:r>
                      <a:endParaRPr lang="en-GB" dirty="0"/>
                    </a:p>
                  </a:txBody>
                  <a:tcPr/>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complete key sections of the AQA production log</a:t>
                      </a:r>
                    </a:p>
                    <a:p>
                      <a:endParaRPr lang="en-GB"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Provide evidence that the project process is comprehensive. Authenticate the EPQ</a:t>
                      </a:r>
                      <a:endParaRPr lang="en-GB" sz="18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attend each student’s presentation </a:t>
                      </a:r>
                    </a:p>
                    <a:p>
                      <a:endParaRPr lang="en-GB" dirty="0"/>
                    </a:p>
                  </a:txBody>
                  <a:tcPr/>
                </a:tc>
                <a:tc>
                  <a:txBody>
                    <a:bodyPr/>
                    <a:lstStyle/>
                    <a:p>
                      <a:r>
                        <a:rPr lang="en-US" sz="1800" kern="1200" dirty="0" smtClean="0">
                          <a:solidFill>
                            <a:schemeClr val="dk1"/>
                          </a:solidFill>
                          <a:effectLst/>
                          <a:latin typeface="+mn-lt"/>
                          <a:ea typeface="+mn-ea"/>
                          <a:cs typeface="+mn-cs"/>
                        </a:rPr>
                        <a:t>keep a full record of the nature of the audience, the nature of the presentation, the delivery of the presentation and of the questions asked/responses given </a:t>
                      </a:r>
                      <a:endParaRPr lang="en-GB" dirty="0"/>
                    </a:p>
                  </a:txBody>
                  <a:tcP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mark the work of their student(s)</a:t>
                      </a:r>
                      <a:endParaRPr lang="en-GB" dirty="0" smtClean="0"/>
                    </a:p>
                    <a:p>
                      <a:endParaRPr lang="en-GB"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follow the system of internal </a:t>
                      </a:r>
                      <a:r>
                        <a:rPr lang="en-US" sz="1800" kern="1200" dirty="0" err="1" smtClean="0">
                          <a:solidFill>
                            <a:schemeClr val="dk1"/>
                          </a:solidFill>
                          <a:effectLst/>
                          <a:latin typeface="+mn-lt"/>
                          <a:ea typeface="+mn-ea"/>
                          <a:cs typeface="+mn-cs"/>
                        </a:rPr>
                        <a:t>standardisation</a:t>
                      </a:r>
                      <a:r>
                        <a:rPr lang="en-US" sz="1800" kern="1200" dirty="0" smtClean="0">
                          <a:solidFill>
                            <a:schemeClr val="dk1"/>
                          </a:solidFill>
                          <a:effectLst/>
                          <a:latin typeface="+mn-lt"/>
                          <a:ea typeface="+mn-ea"/>
                          <a:cs typeface="+mn-cs"/>
                        </a:rPr>
                        <a:t> and moderation</a:t>
                      </a:r>
                      <a:endParaRPr lang="en-GB"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95349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l="62902" t="24215" r="3661" b="40357"/>
          <a:stretch/>
        </p:blipFill>
        <p:spPr bwMode="auto">
          <a:xfrm>
            <a:off x="4954547" y="1204501"/>
            <a:ext cx="3653513" cy="2419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p:txBody>
          <a:bodyPr/>
          <a:lstStyle/>
          <a:p>
            <a:r>
              <a:rPr lang="en-GB" dirty="0"/>
              <a:t>Benefits of </a:t>
            </a:r>
            <a:r>
              <a:rPr lang="en-GB" dirty="0" smtClean="0"/>
              <a:t>EPQ and student led projects </a:t>
            </a:r>
            <a:endParaRPr lang="en-GB" dirty="0"/>
          </a:p>
          <a:p>
            <a:r>
              <a:rPr lang="en-GB" dirty="0"/>
              <a:t>EPQ Specification </a:t>
            </a:r>
            <a:endParaRPr lang="en-GB" dirty="0" smtClean="0"/>
          </a:p>
          <a:p>
            <a:r>
              <a:rPr lang="en-GB" dirty="0" smtClean="0"/>
              <a:t>What </a:t>
            </a:r>
            <a:r>
              <a:rPr lang="en-GB" dirty="0"/>
              <a:t>makes an EPQ? </a:t>
            </a:r>
            <a:r>
              <a:rPr lang="en-GB" dirty="0" smtClean="0"/>
              <a:t>Taught skills, Production </a:t>
            </a:r>
            <a:r>
              <a:rPr lang="en-GB" dirty="0"/>
              <a:t>Log, </a:t>
            </a:r>
            <a:r>
              <a:rPr lang="en-GB" dirty="0" smtClean="0"/>
              <a:t>project </a:t>
            </a:r>
            <a:r>
              <a:rPr lang="en-GB" dirty="0"/>
              <a:t>p</a:t>
            </a:r>
            <a:r>
              <a:rPr lang="en-GB" dirty="0" smtClean="0"/>
              <a:t>roduct </a:t>
            </a:r>
            <a:r>
              <a:rPr lang="en-GB" dirty="0"/>
              <a:t>and </a:t>
            </a:r>
            <a:r>
              <a:rPr lang="en-GB" dirty="0" smtClean="0"/>
              <a:t>presentation</a:t>
            </a:r>
            <a:endParaRPr lang="en-GB" dirty="0"/>
          </a:p>
          <a:p>
            <a:r>
              <a:rPr lang="en-GB" dirty="0"/>
              <a:t>The role of the EPQ supervisor </a:t>
            </a:r>
            <a:endParaRPr lang="en-GB" dirty="0" smtClean="0"/>
          </a:p>
          <a:p>
            <a:r>
              <a:rPr lang="en-GB" dirty="0" smtClean="0"/>
              <a:t>Curriculum </a:t>
            </a:r>
            <a:r>
              <a:rPr lang="en-GB" dirty="0"/>
              <a:t>models of delivery in schools - timelines</a:t>
            </a:r>
          </a:p>
          <a:p>
            <a:r>
              <a:rPr lang="en-GB" dirty="0"/>
              <a:t>EPQ marking information – the assessment objectives for EPQ and how they are evidenced </a:t>
            </a:r>
          </a:p>
          <a:p>
            <a:pPr marL="0" indent="0">
              <a:buNone/>
            </a:pPr>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2</a:t>
            </a:fld>
            <a:endParaRPr lang="en-GB" dirty="0"/>
          </a:p>
        </p:txBody>
      </p:sp>
      <p:sp>
        <p:nvSpPr>
          <p:cNvPr id="5" name="Footer Placeholder 4"/>
          <p:cNvSpPr>
            <a:spLocks noGrp="1"/>
          </p:cNvSpPr>
          <p:nvPr>
            <p:ph type="ftr" sz="quarter" idx="3"/>
          </p:nvPr>
        </p:nvSpPr>
        <p:spPr/>
        <p:txBody>
          <a:body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2580242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Delivery models</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86415572"/>
              </p:ext>
            </p:extLst>
          </p:nvPr>
        </p:nvGraphicFramePr>
        <p:xfrm>
          <a:off x="539750" y="1184975"/>
          <a:ext cx="8045452" cy="1854200"/>
        </p:xfrm>
        <a:graphic>
          <a:graphicData uri="http://schemas.openxmlformats.org/drawingml/2006/table">
            <a:tbl>
              <a:tblPr firstRow="1" bandRow="1">
                <a:tableStyleId>{5C22544A-7EE6-4342-B048-85BDC9FD1C3A}</a:tableStyleId>
              </a:tblPr>
              <a:tblGrid>
                <a:gridCol w="2011363">
                  <a:extLst>
                    <a:ext uri="{9D8B030D-6E8A-4147-A177-3AD203B41FA5}">
                      <a16:colId xmlns:a16="http://schemas.microsoft.com/office/drawing/2014/main" val="20000"/>
                    </a:ext>
                  </a:extLst>
                </a:gridCol>
                <a:gridCol w="2011363">
                  <a:extLst>
                    <a:ext uri="{9D8B030D-6E8A-4147-A177-3AD203B41FA5}">
                      <a16:colId xmlns:a16="http://schemas.microsoft.com/office/drawing/2014/main" val="20001"/>
                    </a:ext>
                  </a:extLst>
                </a:gridCol>
                <a:gridCol w="2011363">
                  <a:extLst>
                    <a:ext uri="{9D8B030D-6E8A-4147-A177-3AD203B41FA5}">
                      <a16:colId xmlns:a16="http://schemas.microsoft.com/office/drawing/2014/main" val="20002"/>
                    </a:ext>
                  </a:extLst>
                </a:gridCol>
                <a:gridCol w="2011363">
                  <a:extLst>
                    <a:ext uri="{9D8B030D-6E8A-4147-A177-3AD203B41FA5}">
                      <a16:colId xmlns:a16="http://schemas.microsoft.com/office/drawing/2014/main" val="20003"/>
                    </a:ext>
                  </a:extLst>
                </a:gridCol>
              </a:tblGrid>
              <a:tr h="370840">
                <a:tc gridSpan="3">
                  <a:txBody>
                    <a:bodyPr/>
                    <a:lstStyle/>
                    <a:p>
                      <a:r>
                        <a:rPr lang="en-GB" dirty="0" smtClean="0"/>
                        <a:t>Year 12 models</a:t>
                      </a:r>
                      <a:endParaRPr lang="en-GB" dirty="0"/>
                    </a:p>
                  </a:txBody>
                  <a:tcPr/>
                </a:tc>
                <a:tc hMerge="1">
                  <a:txBody>
                    <a:bodyPr/>
                    <a:lstStyle/>
                    <a:p>
                      <a:endParaRPr lang="en-GB" dirty="0"/>
                    </a:p>
                  </a:txBody>
                  <a:tcPr/>
                </a:tc>
                <a:tc hMerge="1">
                  <a:txBody>
                    <a:bodyPr/>
                    <a:lstStyle/>
                    <a:p>
                      <a:endParaRPr lang="en-GB" dirty="0"/>
                    </a:p>
                  </a:txBody>
                  <a:tcPr/>
                </a:tc>
                <a:tc>
                  <a:txBody>
                    <a:bodyPr/>
                    <a:lstStyle/>
                    <a:p>
                      <a:r>
                        <a:rPr lang="en-GB" dirty="0" smtClean="0"/>
                        <a:t>Submit</a:t>
                      </a:r>
                      <a:endParaRPr lang="en-GB" dirty="0"/>
                    </a:p>
                  </a:txBody>
                  <a:tcPr/>
                </a:tc>
                <a:extLst>
                  <a:ext uri="{0D108BD9-81ED-4DB2-BD59-A6C34878D82A}">
                    <a16:rowId xmlns:a16="http://schemas.microsoft.com/office/drawing/2014/main" val="10000"/>
                  </a:ext>
                </a:extLst>
              </a:tr>
              <a:tr h="370840">
                <a:tc>
                  <a:txBody>
                    <a:bodyPr/>
                    <a:lstStyle/>
                    <a:p>
                      <a:r>
                        <a:rPr lang="en-GB" b="1" dirty="0" smtClean="0"/>
                        <a:t>Autumn</a:t>
                      </a:r>
                      <a:endParaRPr lang="en-GB" b="1" dirty="0"/>
                    </a:p>
                  </a:txBody>
                  <a:tcPr/>
                </a:tc>
                <a:tc>
                  <a:txBody>
                    <a:bodyPr/>
                    <a:lstStyle/>
                    <a:p>
                      <a:r>
                        <a:rPr lang="en-GB" b="1" dirty="0" smtClean="0"/>
                        <a:t>Spring</a:t>
                      </a:r>
                      <a:endParaRPr lang="en-GB" b="1" dirty="0"/>
                    </a:p>
                  </a:txBody>
                  <a:tcPr/>
                </a:tc>
                <a:tc>
                  <a:txBody>
                    <a:bodyPr/>
                    <a:lstStyle/>
                    <a:p>
                      <a:r>
                        <a:rPr lang="en-GB" b="1" dirty="0" smtClean="0"/>
                        <a:t>Summer </a:t>
                      </a:r>
                      <a:endParaRPr lang="en-GB" b="1" dirty="0"/>
                    </a:p>
                  </a:txBody>
                  <a:tcPr/>
                </a:tc>
                <a:tc>
                  <a:txBody>
                    <a:bodyPr/>
                    <a:lstStyle/>
                    <a:p>
                      <a:endParaRPr lang="en-GB" b="1" dirty="0"/>
                    </a:p>
                  </a:txBody>
                  <a:tcPr/>
                </a:tc>
                <a:extLst>
                  <a:ext uri="{0D108BD9-81ED-4DB2-BD59-A6C34878D82A}">
                    <a16:rowId xmlns:a16="http://schemas.microsoft.com/office/drawing/2014/main" val="10001"/>
                  </a:ext>
                </a:extLst>
              </a:tr>
              <a:tr h="370840">
                <a:tc>
                  <a:txBody>
                    <a:bodyPr/>
                    <a:lstStyle/>
                    <a:p>
                      <a:r>
                        <a:rPr lang="en-GB" dirty="0" smtClean="0"/>
                        <a:t>TS</a:t>
                      </a:r>
                      <a:endParaRPr lang="en-GB" dirty="0"/>
                    </a:p>
                  </a:txBody>
                  <a:tcPr/>
                </a:tc>
                <a:tc>
                  <a:txBody>
                    <a:bodyPr/>
                    <a:lstStyle/>
                    <a:p>
                      <a:r>
                        <a:rPr lang="en-GB" dirty="0" smtClean="0"/>
                        <a:t>Research/Realise</a:t>
                      </a:r>
                      <a:endParaRPr lang="en-GB" dirty="0"/>
                    </a:p>
                  </a:txBody>
                  <a:tcPr/>
                </a:tc>
                <a:tc>
                  <a:txBody>
                    <a:bodyPr/>
                    <a:lstStyle/>
                    <a:p>
                      <a:r>
                        <a:rPr lang="en-GB" dirty="0" smtClean="0"/>
                        <a:t>Realise</a:t>
                      </a:r>
                      <a:endParaRPr lang="en-GB" dirty="0"/>
                    </a:p>
                  </a:txBody>
                  <a:tcPr/>
                </a:tc>
                <a:tc>
                  <a:txBody>
                    <a:bodyPr/>
                    <a:lstStyle/>
                    <a:p>
                      <a:r>
                        <a:rPr lang="en-GB" dirty="0" smtClean="0"/>
                        <a:t>May Year 12</a:t>
                      </a:r>
                      <a:endParaRPr lang="en-GB" dirty="0"/>
                    </a:p>
                  </a:txBody>
                  <a:tcPr/>
                </a:tc>
                <a:extLst>
                  <a:ext uri="{0D108BD9-81ED-4DB2-BD59-A6C34878D82A}">
                    <a16:rowId xmlns:a16="http://schemas.microsoft.com/office/drawing/2014/main" val="10002"/>
                  </a:ext>
                </a:extLst>
              </a:tr>
              <a:tr h="370840">
                <a:tc>
                  <a:txBody>
                    <a:bodyPr/>
                    <a:lstStyle/>
                    <a:p>
                      <a:r>
                        <a:rPr lang="en-GB" b="1" dirty="0" smtClean="0"/>
                        <a:t>Autumn</a:t>
                      </a:r>
                      <a:endParaRPr lang="en-GB" b="1" dirty="0"/>
                    </a:p>
                  </a:txBody>
                  <a:tcPr/>
                </a:tc>
                <a:tc>
                  <a:txBody>
                    <a:bodyPr/>
                    <a:lstStyle/>
                    <a:p>
                      <a:r>
                        <a:rPr lang="en-GB" b="1" dirty="0" smtClean="0"/>
                        <a:t>Spring</a:t>
                      </a:r>
                      <a:endParaRPr lang="en-GB" b="1" dirty="0"/>
                    </a:p>
                  </a:txBody>
                  <a:tcPr/>
                </a:tc>
                <a:tc>
                  <a:txBody>
                    <a:bodyPr/>
                    <a:lstStyle/>
                    <a:p>
                      <a:r>
                        <a:rPr lang="en-GB" b="1" dirty="0" smtClean="0"/>
                        <a:t>Summer </a:t>
                      </a:r>
                      <a:endParaRPr lang="en-GB" b="1" dirty="0"/>
                    </a:p>
                  </a:txBody>
                  <a:tcPr/>
                </a:tc>
                <a:tc>
                  <a:txBody>
                    <a:bodyPr/>
                    <a:lstStyle/>
                    <a:p>
                      <a:endParaRPr lang="en-GB" b="1" dirty="0"/>
                    </a:p>
                  </a:txBody>
                  <a:tcPr/>
                </a:tc>
                <a:extLst>
                  <a:ext uri="{0D108BD9-81ED-4DB2-BD59-A6C34878D82A}">
                    <a16:rowId xmlns:a16="http://schemas.microsoft.com/office/drawing/2014/main" val="10003"/>
                  </a:ext>
                </a:extLst>
              </a:tr>
              <a:tr h="370840">
                <a:tc>
                  <a:txBody>
                    <a:bodyPr/>
                    <a:lstStyle/>
                    <a:p>
                      <a:r>
                        <a:rPr lang="en-GB" dirty="0" smtClean="0"/>
                        <a:t>TS</a:t>
                      </a:r>
                      <a:endParaRPr lang="en-GB" dirty="0"/>
                    </a:p>
                  </a:txBody>
                  <a:tcPr/>
                </a:tc>
                <a:tc>
                  <a:txBody>
                    <a:bodyPr/>
                    <a:lstStyle/>
                    <a:p>
                      <a:r>
                        <a:rPr lang="en-GB" dirty="0" smtClean="0"/>
                        <a:t>Research</a:t>
                      </a:r>
                      <a:endParaRPr lang="en-GB" dirty="0"/>
                    </a:p>
                  </a:txBody>
                  <a:tcPr/>
                </a:tc>
                <a:tc>
                  <a:txBody>
                    <a:bodyPr/>
                    <a:lstStyle/>
                    <a:p>
                      <a:r>
                        <a:rPr lang="en-GB" dirty="0" smtClean="0"/>
                        <a:t>Realise</a:t>
                      </a:r>
                      <a:endParaRPr lang="en-GB" dirty="0"/>
                    </a:p>
                  </a:txBody>
                  <a:tcPr/>
                </a:tc>
                <a:tc>
                  <a:txBody>
                    <a:bodyPr/>
                    <a:lstStyle/>
                    <a:p>
                      <a:r>
                        <a:rPr lang="en-GB" dirty="0" smtClean="0"/>
                        <a:t>Nov Year</a:t>
                      </a:r>
                      <a:r>
                        <a:rPr lang="en-GB" baseline="0" dirty="0" smtClean="0"/>
                        <a:t> </a:t>
                      </a:r>
                      <a:r>
                        <a:rPr lang="en-GB" dirty="0" smtClean="0"/>
                        <a:t>13</a:t>
                      </a:r>
                      <a:endParaRPr lang="en-GB" dirty="0"/>
                    </a:p>
                  </a:txBody>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4"/>
          </p:nvPr>
        </p:nvSpPr>
        <p:spPr/>
        <p:txBody>
          <a:bodyPr/>
          <a:lstStyle/>
          <a:p>
            <a:fld id="{9D4704D4-DAEA-4D4A-A9DC-4373E3AC7101}" type="slidenum">
              <a:rPr lang="en-GB" smtClean="0"/>
              <a:pPr/>
              <a:t>20</a:t>
            </a:fld>
            <a:endParaRPr lang="en-GB" dirty="0"/>
          </a:p>
        </p:txBody>
      </p:sp>
      <p:sp>
        <p:nvSpPr>
          <p:cNvPr id="5" name="Footer Placeholder 4"/>
          <p:cNvSpPr>
            <a:spLocks noGrp="1"/>
          </p:cNvSpPr>
          <p:nvPr>
            <p:ph type="ftr" sz="quarter" idx="3"/>
          </p:nvPr>
        </p:nvSpPr>
        <p:spPr/>
        <p:txBody>
          <a:bodyPr/>
          <a:lstStyle/>
          <a:p>
            <a:r>
              <a:rPr lang="en-US" dirty="0" smtClean="0"/>
              <a:t>Copyright © AQA and its licensors. All rights reserved.</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599203822"/>
              </p:ext>
            </p:extLst>
          </p:nvPr>
        </p:nvGraphicFramePr>
        <p:xfrm>
          <a:off x="540000" y="3169601"/>
          <a:ext cx="7983510" cy="1107440"/>
        </p:xfrm>
        <a:graphic>
          <a:graphicData uri="http://schemas.openxmlformats.org/drawingml/2006/table">
            <a:tbl>
              <a:tblPr firstRow="1" bandRow="1">
                <a:tableStyleId>{5C22544A-7EE6-4342-B048-85BDC9FD1C3A}</a:tableStyleId>
              </a:tblPr>
              <a:tblGrid>
                <a:gridCol w="1596702">
                  <a:extLst>
                    <a:ext uri="{9D8B030D-6E8A-4147-A177-3AD203B41FA5}">
                      <a16:colId xmlns:a16="http://schemas.microsoft.com/office/drawing/2014/main" val="20000"/>
                    </a:ext>
                  </a:extLst>
                </a:gridCol>
                <a:gridCol w="1422927">
                  <a:extLst>
                    <a:ext uri="{9D8B030D-6E8A-4147-A177-3AD203B41FA5}">
                      <a16:colId xmlns:a16="http://schemas.microsoft.com/office/drawing/2014/main" val="20001"/>
                    </a:ext>
                  </a:extLst>
                </a:gridCol>
                <a:gridCol w="1959428">
                  <a:extLst>
                    <a:ext uri="{9D8B030D-6E8A-4147-A177-3AD203B41FA5}">
                      <a16:colId xmlns:a16="http://schemas.microsoft.com/office/drawing/2014/main" val="20002"/>
                    </a:ext>
                  </a:extLst>
                </a:gridCol>
                <a:gridCol w="1407751">
                  <a:extLst>
                    <a:ext uri="{9D8B030D-6E8A-4147-A177-3AD203B41FA5}">
                      <a16:colId xmlns:a16="http://schemas.microsoft.com/office/drawing/2014/main" val="20003"/>
                    </a:ext>
                  </a:extLst>
                </a:gridCol>
                <a:gridCol w="1596702">
                  <a:extLst>
                    <a:ext uri="{9D8B030D-6E8A-4147-A177-3AD203B41FA5}">
                      <a16:colId xmlns:a16="http://schemas.microsoft.com/office/drawing/2014/main" val="20004"/>
                    </a:ext>
                  </a:extLst>
                </a:gridCol>
              </a:tblGrid>
              <a:tr h="0">
                <a:tc gridSpan="4">
                  <a:txBody>
                    <a:bodyPr/>
                    <a:lstStyle/>
                    <a:p>
                      <a:r>
                        <a:rPr lang="en-GB" dirty="0" smtClean="0"/>
                        <a:t>Year</a:t>
                      </a:r>
                      <a:r>
                        <a:rPr lang="en-GB" baseline="0" dirty="0" smtClean="0"/>
                        <a:t> 13 model</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r>
                        <a:rPr lang="en-GB" dirty="0" smtClean="0"/>
                        <a:t>Submit</a:t>
                      </a:r>
                      <a:endParaRPr lang="en-GB" dirty="0"/>
                    </a:p>
                  </a:txBody>
                  <a:tcPr/>
                </a:tc>
                <a:extLst>
                  <a:ext uri="{0D108BD9-81ED-4DB2-BD59-A6C34878D82A}">
                    <a16:rowId xmlns:a16="http://schemas.microsoft.com/office/drawing/2014/main" val="10000"/>
                  </a:ext>
                </a:extLst>
              </a:tr>
              <a:tr h="370840">
                <a:tc>
                  <a:txBody>
                    <a:bodyPr/>
                    <a:lstStyle/>
                    <a:p>
                      <a:r>
                        <a:rPr lang="en-GB" b="1" dirty="0" smtClean="0"/>
                        <a:t>Summer Y12</a:t>
                      </a:r>
                      <a:endParaRPr lang="en-GB" b="1" dirty="0"/>
                    </a:p>
                  </a:txBody>
                  <a:tcPr/>
                </a:tc>
                <a:tc>
                  <a:txBody>
                    <a:bodyPr/>
                    <a:lstStyle/>
                    <a:p>
                      <a:r>
                        <a:rPr lang="en-GB" b="1" dirty="0" smtClean="0"/>
                        <a:t>Autumn</a:t>
                      </a:r>
                      <a:endParaRPr lang="en-GB" b="1" dirty="0"/>
                    </a:p>
                  </a:txBody>
                  <a:tcPr/>
                </a:tc>
                <a:tc>
                  <a:txBody>
                    <a:bodyPr/>
                    <a:lstStyle/>
                    <a:p>
                      <a:r>
                        <a:rPr lang="en-GB" b="1" dirty="0" smtClean="0"/>
                        <a:t>Spring</a:t>
                      </a:r>
                      <a:endParaRPr lang="en-GB" b="1" dirty="0"/>
                    </a:p>
                  </a:txBody>
                  <a:tcPr/>
                </a:tc>
                <a:tc>
                  <a:txBody>
                    <a:bodyPr/>
                    <a:lstStyle/>
                    <a:p>
                      <a:r>
                        <a:rPr lang="en-GB" b="1" dirty="0" smtClean="0"/>
                        <a:t>Summer</a:t>
                      </a:r>
                      <a:endParaRPr lang="en-GB" b="1" dirty="0"/>
                    </a:p>
                  </a:txBody>
                  <a:tcPr/>
                </a:tc>
                <a:tc>
                  <a:txBody>
                    <a:bodyPr/>
                    <a:lstStyle/>
                    <a:p>
                      <a:endParaRPr lang="en-GB" b="1" dirty="0"/>
                    </a:p>
                  </a:txBody>
                  <a:tcPr/>
                </a:tc>
                <a:extLst>
                  <a:ext uri="{0D108BD9-81ED-4DB2-BD59-A6C34878D82A}">
                    <a16:rowId xmlns:a16="http://schemas.microsoft.com/office/drawing/2014/main" val="10001"/>
                  </a:ext>
                </a:extLst>
              </a:tr>
              <a:tr h="370840">
                <a:tc>
                  <a:txBody>
                    <a:bodyPr/>
                    <a:lstStyle/>
                    <a:p>
                      <a:r>
                        <a:rPr lang="en-GB" dirty="0" smtClean="0"/>
                        <a:t>TS</a:t>
                      </a:r>
                      <a:endParaRPr lang="en-GB" dirty="0"/>
                    </a:p>
                  </a:txBody>
                  <a:tcPr/>
                </a:tc>
                <a:tc>
                  <a:txBody>
                    <a:bodyPr/>
                    <a:lstStyle/>
                    <a:p>
                      <a:r>
                        <a:rPr lang="en-GB" dirty="0" smtClean="0"/>
                        <a:t>Research</a:t>
                      </a:r>
                      <a:endParaRPr lang="en-GB" dirty="0"/>
                    </a:p>
                  </a:txBody>
                  <a:tcPr/>
                </a:tc>
                <a:tc>
                  <a:txBody>
                    <a:bodyPr/>
                    <a:lstStyle/>
                    <a:p>
                      <a:r>
                        <a:rPr lang="en-GB" dirty="0" smtClean="0"/>
                        <a:t>Research/realise</a:t>
                      </a:r>
                      <a:endParaRPr lang="en-GB" dirty="0"/>
                    </a:p>
                  </a:txBody>
                  <a:tcPr/>
                </a:tc>
                <a:tc>
                  <a:txBody>
                    <a:bodyPr/>
                    <a:lstStyle/>
                    <a:p>
                      <a:r>
                        <a:rPr lang="en-GB" dirty="0" smtClean="0"/>
                        <a:t>Realise</a:t>
                      </a:r>
                      <a:endParaRPr lang="en-GB" dirty="0"/>
                    </a:p>
                  </a:txBody>
                  <a:tcPr/>
                </a:tc>
                <a:tc>
                  <a:txBody>
                    <a:bodyPr/>
                    <a:lstStyle/>
                    <a:p>
                      <a:r>
                        <a:rPr lang="en-GB" dirty="0" smtClean="0"/>
                        <a:t>May</a:t>
                      </a:r>
                      <a:r>
                        <a:rPr lang="en-GB" baseline="0" dirty="0" smtClean="0"/>
                        <a:t> Y13</a:t>
                      </a:r>
                      <a:endParaRPr lang="en-GB" dirty="0"/>
                    </a:p>
                  </a:txBody>
                  <a:tcPr/>
                </a:tc>
                <a:extLst>
                  <a:ext uri="{0D108BD9-81ED-4DB2-BD59-A6C34878D82A}">
                    <a16:rowId xmlns:a16="http://schemas.microsoft.com/office/drawing/2014/main" val="10002"/>
                  </a:ext>
                </a:extLst>
              </a:tr>
            </a:tbl>
          </a:graphicData>
        </a:graphic>
      </p:graphicFrame>
      <p:sp>
        <p:nvSpPr>
          <p:cNvPr id="9" name="Content Placeholder 2"/>
          <p:cNvSpPr txBox="1">
            <a:spLocks/>
          </p:cNvSpPr>
          <p:nvPr/>
        </p:nvSpPr>
        <p:spPr>
          <a:xfrm>
            <a:off x="540000" y="4490357"/>
            <a:ext cx="8045200" cy="1648160"/>
          </a:xfrm>
          <a:prstGeom prst="rect">
            <a:avLst/>
          </a:prstGeom>
        </p:spPr>
        <p:txBody>
          <a:bodyPr vert="horz" lIns="0" tIns="0" rIns="91440" bIns="0" rtlCol="0">
            <a:noAutofit/>
          </a:bodyPr>
          <a:lstStyle>
            <a:lvl1pPr marL="288000" indent="-288000" algn="l" defTabSz="457200" rtl="0" eaLnBrk="1" latinLnBrk="0" hangingPunct="1">
              <a:lnSpc>
                <a:spcPct val="100000"/>
              </a:lnSpc>
              <a:spcBef>
                <a:spcPts val="400"/>
              </a:spcBef>
              <a:buClr>
                <a:srgbClr val="4B4B4B"/>
              </a:buClr>
              <a:buFont typeface="Arial"/>
              <a:buChar char="•"/>
              <a:defRPr sz="1800" kern="1200">
                <a:solidFill>
                  <a:schemeClr val="tx1"/>
                </a:solidFill>
                <a:latin typeface="+mn-lt"/>
                <a:ea typeface="+mn-ea"/>
                <a:cs typeface="+mn-cs"/>
              </a:defRPr>
            </a:lvl1pPr>
            <a:lvl2pPr marL="576000" indent="-288000" algn="l" defTabSz="457200" rtl="0" eaLnBrk="1" latinLnBrk="0" hangingPunct="1">
              <a:lnSpc>
                <a:spcPct val="100000"/>
              </a:lnSpc>
              <a:spcBef>
                <a:spcPts val="400"/>
              </a:spcBef>
              <a:buFont typeface="Arial" pitchFamily="34" charset="0"/>
              <a:buChar char="•"/>
              <a:defRPr sz="1800" kern="1200">
                <a:solidFill>
                  <a:schemeClr val="tx1"/>
                </a:solidFill>
                <a:latin typeface="+mn-lt"/>
                <a:ea typeface="+mn-ea"/>
                <a:cs typeface="+mn-cs"/>
              </a:defRPr>
            </a:lvl2pPr>
            <a:lvl3pPr marL="864000" indent="-288000" algn="l" defTabSz="457200" rtl="0" eaLnBrk="1" latinLnBrk="0" hangingPunct="1">
              <a:lnSpc>
                <a:spcPct val="100000"/>
              </a:lnSpc>
              <a:spcBef>
                <a:spcPts val="400"/>
              </a:spcBef>
              <a:buFont typeface="Arial" pitchFamily="34" charset="0"/>
              <a:buChar char="•"/>
              <a:defRPr sz="1800" kern="1200">
                <a:solidFill>
                  <a:schemeClr val="tx1"/>
                </a:solidFill>
                <a:latin typeface="+mn-lt"/>
                <a:ea typeface="+mn-ea"/>
                <a:cs typeface="+mn-cs"/>
              </a:defRPr>
            </a:lvl3pPr>
            <a:lvl4pPr marL="1152000" indent="-288000" algn="l" defTabSz="457200" rtl="0" eaLnBrk="1" latinLnBrk="0" hangingPunct="1">
              <a:lnSpc>
                <a:spcPct val="100000"/>
              </a:lnSpc>
              <a:spcBef>
                <a:spcPts val="400"/>
              </a:spcBef>
              <a:buFont typeface="Arial" pitchFamily="34" charset="0"/>
              <a:buChar char="•"/>
              <a:defRPr sz="1800" kern="1200">
                <a:solidFill>
                  <a:schemeClr val="tx1"/>
                </a:solidFill>
                <a:latin typeface="+mn-lt"/>
                <a:ea typeface="+mn-ea"/>
                <a:cs typeface="+mn-cs"/>
              </a:defRPr>
            </a:lvl4pPr>
            <a:lvl5pPr marL="1440000" indent="-288000" algn="l" defTabSz="457200" rtl="0" eaLnBrk="1" latinLnBrk="0" hangingPunct="1">
              <a:lnSpc>
                <a:spcPct val="100000"/>
              </a:lnSpc>
              <a:spcBef>
                <a:spcPts val="400"/>
              </a:spcBef>
              <a:buFont typeface="Arial" pitchFamily="34" charset="0"/>
              <a:buChar char="•"/>
              <a:defRPr sz="18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smtClean="0"/>
              <a:t>Many schools will deliver EPQ over the two years of Sixth Form</a:t>
            </a:r>
          </a:p>
          <a:p>
            <a:r>
              <a:rPr lang="en-GB" dirty="0" smtClean="0"/>
              <a:t>Taught skills in September/January of Year 12</a:t>
            </a:r>
          </a:p>
          <a:p>
            <a:r>
              <a:rPr lang="en-GB" dirty="0" smtClean="0"/>
              <a:t>Submitting May Year 13</a:t>
            </a:r>
          </a:p>
          <a:p>
            <a:endParaRPr lang="en-GB" dirty="0" smtClean="0"/>
          </a:p>
          <a:p>
            <a:endParaRPr lang="en-GB" dirty="0"/>
          </a:p>
        </p:txBody>
      </p:sp>
    </p:spTree>
    <p:extLst>
      <p:ext uri="{BB962C8B-B14F-4D97-AF65-F5344CB8AC3E}">
        <p14:creationId xmlns:p14="http://schemas.microsoft.com/office/powerpoint/2010/main" val="26226401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Assessment Objectives (AOs)</a:t>
            </a:r>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21</a:t>
            </a:fld>
            <a:endParaRPr lang="en-GB" dirty="0"/>
          </a:p>
        </p:txBody>
      </p:sp>
      <p:sp>
        <p:nvSpPr>
          <p:cNvPr id="5" name="Footer Placeholder 4"/>
          <p:cNvSpPr>
            <a:spLocks noGrp="1"/>
          </p:cNvSpPr>
          <p:nvPr>
            <p:ph type="ftr" sz="quarter" idx="3"/>
          </p:nvPr>
        </p:nvSpPr>
        <p:spPr/>
        <p:txBody>
          <a:bodyPr/>
          <a:lstStyle/>
          <a:p>
            <a:r>
              <a:rPr lang="en-US" smtClean="0"/>
              <a:t>Copyright © AQA and its licensors. All rights reserved.</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125" t="22726" r="26687" b="23200"/>
          <a:stretch/>
        </p:blipFill>
        <p:spPr bwMode="auto">
          <a:xfrm>
            <a:off x="215387" y="1043190"/>
            <a:ext cx="6629029" cy="4649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idx="1"/>
          </p:nvPr>
        </p:nvSpPr>
        <p:spPr>
          <a:xfrm>
            <a:off x="6766480" y="1120460"/>
            <a:ext cx="2184338" cy="3721995"/>
          </a:xfrm>
          <a:solidFill>
            <a:schemeClr val="bg1"/>
          </a:solidFill>
        </p:spPr>
        <p:txBody>
          <a:bodyPr/>
          <a:lstStyle/>
          <a:p>
            <a:r>
              <a:rPr lang="en-GB" dirty="0" smtClean="0"/>
              <a:t>EPQ is marked holistically once at the end of the process</a:t>
            </a:r>
          </a:p>
          <a:p>
            <a:r>
              <a:rPr lang="en-GB" dirty="0" smtClean="0"/>
              <a:t>The </a:t>
            </a:r>
            <a:r>
              <a:rPr lang="en-GB" dirty="0"/>
              <a:t>project must be complete before any </a:t>
            </a:r>
            <a:r>
              <a:rPr lang="en-GB" dirty="0" smtClean="0"/>
              <a:t>AOs can </a:t>
            </a:r>
            <a:r>
              <a:rPr lang="en-GB" dirty="0"/>
              <a:t>be </a:t>
            </a:r>
            <a:r>
              <a:rPr lang="en-GB" dirty="0" smtClean="0"/>
              <a:t>applied</a:t>
            </a:r>
          </a:p>
          <a:p>
            <a:r>
              <a:rPr lang="en-GB" dirty="0" smtClean="0"/>
              <a:t>Centre marked AQA moderated</a:t>
            </a:r>
          </a:p>
        </p:txBody>
      </p:sp>
    </p:spTree>
    <p:extLst>
      <p:ext uri="{BB962C8B-B14F-4D97-AF65-F5344CB8AC3E}">
        <p14:creationId xmlns:p14="http://schemas.microsoft.com/office/powerpoint/2010/main" val="290089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Content Placeholder 2"/>
          <p:cNvSpPr>
            <a:spLocks noGrp="1"/>
          </p:cNvSpPr>
          <p:nvPr>
            <p:ph idx="1"/>
          </p:nvPr>
        </p:nvSpPr>
        <p:spPr/>
        <p:txBody>
          <a:bodyPr/>
          <a:lstStyle/>
          <a:p>
            <a:pPr marL="0" indent="0">
              <a:buNone/>
            </a:pPr>
            <a:r>
              <a:rPr lang="en-GB" dirty="0" smtClean="0"/>
              <a:t>Jennifer Obaditch</a:t>
            </a:r>
          </a:p>
          <a:p>
            <a:pPr marL="0" indent="0">
              <a:buNone/>
            </a:pPr>
            <a:r>
              <a:rPr lang="en-GB" dirty="0" smtClean="0">
                <a:hlinkClick r:id="rId2"/>
              </a:rPr>
              <a:t>projects@aqa.org.uk</a:t>
            </a:r>
            <a:endParaRPr lang="en-GB" dirty="0" smtClean="0"/>
          </a:p>
          <a:p>
            <a:pPr marL="0" indent="0">
              <a:buNone/>
            </a:pPr>
            <a:r>
              <a:rPr lang="en-GB" dirty="0"/>
              <a:t>0161 957 3980</a:t>
            </a:r>
          </a:p>
        </p:txBody>
      </p:sp>
      <p:sp>
        <p:nvSpPr>
          <p:cNvPr id="4" name="Slide Number Placeholder 3"/>
          <p:cNvSpPr>
            <a:spLocks noGrp="1"/>
          </p:cNvSpPr>
          <p:nvPr>
            <p:ph type="sldNum" sz="quarter" idx="4"/>
          </p:nvPr>
        </p:nvSpPr>
        <p:spPr/>
        <p:txBody>
          <a:bodyPr/>
          <a:lstStyle/>
          <a:p>
            <a:fld id="{9D4704D4-DAEA-4D4A-A9DC-4373E3AC7101}" type="slidenum">
              <a:rPr lang="en-GB" smtClean="0"/>
              <a:pPr/>
              <a:t>22</a:t>
            </a:fld>
            <a:endParaRPr lang="en-GB" dirty="0"/>
          </a:p>
        </p:txBody>
      </p:sp>
      <p:sp>
        <p:nvSpPr>
          <p:cNvPr id="5" name="Footer Placeholder 4"/>
          <p:cNvSpPr>
            <a:spLocks noGrp="1"/>
          </p:cNvSpPr>
          <p:nvPr>
            <p:ph type="ftr" sz="quarter" idx="3"/>
          </p:nvPr>
        </p:nvSpPr>
        <p:spPr/>
        <p:txBody>
          <a:body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32427783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 </a:t>
            </a:r>
            <a:endParaRPr lang="en-GB" dirty="0"/>
          </a:p>
        </p:txBody>
      </p:sp>
      <p:sp>
        <p:nvSpPr>
          <p:cNvPr id="3" name="Content Placeholder 2"/>
          <p:cNvSpPr>
            <a:spLocks noGrp="1"/>
          </p:cNvSpPr>
          <p:nvPr>
            <p:ph idx="1"/>
          </p:nvPr>
        </p:nvSpPr>
        <p:spPr/>
        <p:txBody>
          <a:bodyPr/>
          <a:lstStyle/>
          <a:p>
            <a:pPr marL="0" indent="0">
              <a:buNone/>
            </a:pPr>
            <a:r>
              <a:rPr lang="en-GB" sz="1200" dirty="0"/>
              <a:t>Gill, T. (2017a). An analysis of the effect of taking the EPQ on performance in other Level 3 qualifications. </a:t>
            </a:r>
            <a:r>
              <a:rPr lang="en-GB" sz="1200" i="1" dirty="0"/>
              <a:t>Research Matters: A Cambridge Assessment publication, 23</a:t>
            </a:r>
            <a:r>
              <a:rPr lang="en-GB" sz="1200" dirty="0"/>
              <a:t>. Retrieved from: </a:t>
            </a:r>
            <a:r>
              <a:rPr lang="en-GB" sz="1200" u="sng" dirty="0">
                <a:hlinkClick r:id="rId2"/>
              </a:rPr>
              <a:t>http://www.cambridgeassessment.org.uk/Images/375447-an-analysis-of-the-effect-of-taking-the-epq-on-performance-in-other-level-3-qualifications.pdf</a:t>
            </a:r>
            <a:endParaRPr lang="en-GB" sz="1200" dirty="0"/>
          </a:p>
          <a:p>
            <a:pPr marL="0" indent="0">
              <a:buNone/>
            </a:pPr>
            <a:r>
              <a:rPr lang="en-GB" sz="1200" dirty="0"/>
              <a:t> </a:t>
            </a:r>
          </a:p>
          <a:p>
            <a:pPr marL="0" indent="0">
              <a:buNone/>
            </a:pPr>
            <a:r>
              <a:rPr lang="en-GB" sz="1200" dirty="0"/>
              <a:t>Gill, T. (2017b). Preparing students for university study: a statistical comparison of different post-16 qualifications. </a:t>
            </a:r>
            <a:r>
              <a:rPr lang="en-GB" sz="1200" i="1" dirty="0"/>
              <a:t>Research Papers in Education,</a:t>
            </a:r>
            <a:r>
              <a:rPr lang="en-GB" sz="1200" dirty="0"/>
              <a:t> 1-19. </a:t>
            </a:r>
            <a:r>
              <a:rPr lang="en-GB" sz="1200" dirty="0" err="1"/>
              <a:t>doi</a:t>
            </a:r>
            <a:r>
              <a:rPr lang="en-GB" sz="1200" dirty="0"/>
              <a:t>: </a:t>
            </a:r>
            <a:r>
              <a:rPr lang="en-GB" sz="1200" dirty="0" smtClean="0"/>
              <a:t>10.1080/02671522.2017.1302498</a:t>
            </a:r>
          </a:p>
          <a:p>
            <a:pPr marL="0" indent="0">
              <a:buNone/>
            </a:pPr>
            <a:endParaRPr lang="en-GB" sz="1200" dirty="0"/>
          </a:p>
          <a:p>
            <a:pPr marL="0" indent="0">
              <a:buNone/>
            </a:pPr>
            <a:r>
              <a:rPr lang="en-GB" sz="1200" dirty="0" smtClean="0"/>
              <a:t>Jones</a:t>
            </a:r>
            <a:r>
              <a:rPr lang="en-GB" sz="1200" dirty="0"/>
              <a:t>, B. (2015). </a:t>
            </a:r>
            <a:r>
              <a:rPr lang="en-GB" sz="1200" i="1" dirty="0"/>
              <a:t>Does the Extended Project Qualification enhance students’ GCE A level performance?</a:t>
            </a:r>
            <a:r>
              <a:rPr lang="en-GB" sz="1200" dirty="0"/>
              <a:t> CERP_TR_BEJ_21052015. Manchester, UK: AQA Centre for Education Research and Policy</a:t>
            </a:r>
            <a:r>
              <a:rPr lang="en-GB" sz="1200" dirty="0" smtClean="0"/>
              <a:t>.</a:t>
            </a:r>
          </a:p>
          <a:p>
            <a:endParaRPr lang="en-GB" sz="1200" dirty="0" smtClean="0"/>
          </a:p>
          <a:p>
            <a:pPr marL="0" indent="0">
              <a:buNone/>
            </a:pPr>
            <a:r>
              <a:rPr lang="en-GB" sz="1200" dirty="0" smtClean="0"/>
              <a:t>Stephenson</a:t>
            </a:r>
            <a:r>
              <a:rPr lang="en-GB" sz="1200" dirty="0"/>
              <a:t>, C. (2017) </a:t>
            </a:r>
            <a:r>
              <a:rPr lang="en-GB" sz="1200" i="1" dirty="0"/>
              <a:t>“An antidote to A-levels”? Exploring students’ and teachers’ experiences of the Extended Project Qualification </a:t>
            </a:r>
            <a:r>
              <a:rPr lang="en-GB" sz="1200" dirty="0"/>
              <a:t>Manchester, UK: AQA Centre for Education Research and Policy.</a:t>
            </a:r>
            <a:endParaRPr lang="en-GB" sz="1200" i="1" dirty="0"/>
          </a:p>
          <a:p>
            <a:pPr marL="0" indent="0">
              <a:buNone/>
            </a:pPr>
            <a:endParaRPr lang="en-GB" sz="1200" dirty="0"/>
          </a:p>
          <a:p>
            <a:pPr marL="0" indent="0">
              <a:buNone/>
            </a:pPr>
            <a:r>
              <a:rPr lang="en-GB" sz="1200" dirty="0"/>
              <a:t>Thompson, E., &amp; Jones, B. (2016, July). </a:t>
            </a:r>
            <a:r>
              <a:rPr lang="en-GB" sz="1200" i="1" dirty="0"/>
              <a:t>The Extended Project Qualification (EPQ): Its influence and impact.</a:t>
            </a:r>
            <a:r>
              <a:rPr lang="en-GB" sz="1200" dirty="0"/>
              <a:t> Paper session presented at UCAS Annual Competitive Admissions Conference, Warwick. </a:t>
            </a:r>
          </a:p>
          <a:p>
            <a:endParaRPr lang="en-GB" sz="1200"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23</a:t>
            </a:fld>
            <a:endParaRPr lang="en-GB" dirty="0"/>
          </a:p>
        </p:txBody>
      </p:sp>
      <p:sp>
        <p:nvSpPr>
          <p:cNvPr id="5" name="Footer Placeholder 4"/>
          <p:cNvSpPr>
            <a:spLocks noGrp="1"/>
          </p:cNvSpPr>
          <p:nvPr>
            <p:ph type="ftr" sz="quarter" idx="3"/>
          </p:nvPr>
        </p:nvSpPr>
        <p:spPr/>
        <p:txBody>
          <a:bodyPr/>
          <a:lstStyle/>
          <a:p>
            <a:r>
              <a:rPr lang="en-US" smtClean="0"/>
              <a:t>Copyright © AQA and its licensors. All rights reserved.</a:t>
            </a:r>
            <a:endParaRPr lang="en-US" dirty="0"/>
          </a:p>
        </p:txBody>
      </p:sp>
    </p:spTree>
    <p:extLst>
      <p:ext uri="{BB962C8B-B14F-4D97-AF65-F5344CB8AC3E}">
        <p14:creationId xmlns:p14="http://schemas.microsoft.com/office/powerpoint/2010/main" val="23727013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Potential: learner </a:t>
            </a:r>
            <a:r>
              <a:rPr lang="en-GB" dirty="0"/>
              <a:t>a</a:t>
            </a:r>
            <a:r>
              <a:rPr lang="en-GB" dirty="0" smtClean="0"/>
              <a:t>gency</a:t>
            </a:r>
            <a:endParaRPr lang="en-GB" dirty="0"/>
          </a:p>
        </p:txBody>
      </p:sp>
      <p:sp>
        <p:nvSpPr>
          <p:cNvPr id="3" name="Content Placeholder 2"/>
          <p:cNvSpPr>
            <a:spLocks noGrp="1"/>
          </p:cNvSpPr>
          <p:nvPr>
            <p:ph idx="1"/>
          </p:nvPr>
        </p:nvSpPr>
        <p:spPr>
          <a:xfrm>
            <a:off x="548309" y="1609793"/>
            <a:ext cx="8045200" cy="4406804"/>
          </a:xfrm>
          <a:ln>
            <a:noFill/>
          </a:ln>
        </p:spPr>
        <p:txBody>
          <a:bodyPr/>
          <a:lstStyle/>
          <a:p>
            <a:pPr marL="0" indent="0">
              <a:buNone/>
            </a:pPr>
            <a:r>
              <a:rPr lang="en-GB" dirty="0" smtClean="0"/>
              <a:t>“perceived </a:t>
            </a:r>
            <a:r>
              <a:rPr lang="en-GB" dirty="0"/>
              <a:t>by learners and teachers to empower students to take control of their own learning – something many felt was missing from the wider A-level </a:t>
            </a:r>
            <a:r>
              <a:rPr lang="en-GB" dirty="0" smtClean="0"/>
              <a:t>curriculum.” </a:t>
            </a:r>
            <a:r>
              <a:rPr lang="en-GB" dirty="0"/>
              <a:t>(Stephenson, 2017)</a:t>
            </a:r>
          </a:p>
          <a:p>
            <a:pPr marL="0" indent="0">
              <a:buNone/>
            </a:pPr>
            <a:endParaRPr lang="en-GB" dirty="0"/>
          </a:p>
          <a:p>
            <a:pPr marL="0" indent="0">
              <a:buNone/>
            </a:pPr>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24</a:t>
            </a:fld>
            <a:endParaRPr lang="en-GB" dirty="0"/>
          </a:p>
        </p:txBody>
      </p:sp>
      <p:sp>
        <p:nvSpPr>
          <p:cNvPr id="5" name="Footer Placeholder 4"/>
          <p:cNvSpPr>
            <a:spLocks noGrp="1"/>
          </p:cNvSpPr>
          <p:nvPr>
            <p:ph type="ftr" sz="quarter" idx="3"/>
          </p:nvPr>
        </p:nvSpPr>
        <p:spPr/>
        <p:txBody>
          <a:bodyPr/>
          <a:lstStyle/>
          <a:p>
            <a:r>
              <a:rPr lang="en-US" smtClean="0"/>
              <a:t>Copyright © AQA and its licensors. All rights reserved.</a:t>
            </a:r>
            <a:endParaRPr lang="en-US" dirty="0"/>
          </a:p>
        </p:txBody>
      </p:sp>
      <p:sp>
        <p:nvSpPr>
          <p:cNvPr id="6" name="Rounded Rectangular Callout 5"/>
          <p:cNvSpPr/>
          <p:nvPr/>
        </p:nvSpPr>
        <p:spPr>
          <a:xfrm>
            <a:off x="548309" y="2941319"/>
            <a:ext cx="4343731" cy="3197197"/>
          </a:xfrm>
          <a:prstGeom prst="wedgeRoundRectCallout">
            <a:avLst>
              <a:gd name="adj1" fmla="val -2244"/>
              <a:gd name="adj2" fmla="val -67172"/>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en-GB" b="1" i="1" dirty="0">
                <a:solidFill>
                  <a:schemeClr val="dk1"/>
                </a:solidFill>
              </a:rPr>
              <a:t>With A-levels, you have essentially a syllabus and it’s restricted and you need to memorise all this information for the exam ... With the EPQ, you can literally do anything you want about any topic. And it’s a different type of learning. It’s not just memorising information and regurgitating it (Dave, student)</a:t>
            </a:r>
          </a:p>
          <a:p>
            <a:endParaRPr lang="en-GB" b="1" i="1" dirty="0">
              <a:solidFill>
                <a:schemeClr val="dk1"/>
              </a:solidFill>
            </a:endParaRPr>
          </a:p>
        </p:txBody>
      </p:sp>
      <p:sp>
        <p:nvSpPr>
          <p:cNvPr id="7" name="Rounded Rectangular Callout 6"/>
          <p:cNvSpPr/>
          <p:nvPr/>
        </p:nvSpPr>
        <p:spPr>
          <a:xfrm>
            <a:off x="4800600" y="3840480"/>
            <a:ext cx="3784600" cy="2298037"/>
          </a:xfrm>
          <a:prstGeom prst="wedgeRoundRectCallout">
            <a:avLst>
              <a:gd name="adj1" fmla="val -40991"/>
              <a:gd name="adj2" fmla="val -109092"/>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en-GB" b="1" i="1" dirty="0"/>
              <a:t>There’s a greater sense of ownership, because the student actually gets to choose the curriculum … and actually here the adult world is saying, ‘well, what do you think’, perhaps for the first time	</a:t>
            </a:r>
            <a:r>
              <a:rPr lang="en-GB" b="1" dirty="0"/>
              <a:t>(Daniel, teacher</a:t>
            </a:r>
            <a:r>
              <a:rPr lang="en-GB" b="1" dirty="0" smtClean="0"/>
              <a:t>)</a:t>
            </a:r>
            <a:endParaRPr lang="en-GB" b="1" dirty="0"/>
          </a:p>
        </p:txBody>
      </p:sp>
    </p:spTree>
    <p:extLst>
      <p:ext uri="{BB962C8B-B14F-4D97-AF65-F5344CB8AC3E}">
        <p14:creationId xmlns:p14="http://schemas.microsoft.com/office/powerpoint/2010/main" val="301927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Potential </a:t>
            </a:r>
            <a:r>
              <a:rPr lang="en-GB" dirty="0" smtClean="0"/>
              <a:t>: self </a:t>
            </a:r>
            <a:r>
              <a:rPr lang="en-GB" dirty="0"/>
              <a:t>d</a:t>
            </a:r>
            <a:r>
              <a:rPr lang="en-GB" dirty="0" smtClean="0"/>
              <a:t>iscovery</a:t>
            </a:r>
            <a:endParaRPr lang="en-GB" dirty="0"/>
          </a:p>
        </p:txBody>
      </p:sp>
      <p:sp>
        <p:nvSpPr>
          <p:cNvPr id="3" name="Content Placeholder 2"/>
          <p:cNvSpPr>
            <a:spLocks noGrp="1"/>
          </p:cNvSpPr>
          <p:nvPr>
            <p:ph idx="1"/>
          </p:nvPr>
        </p:nvSpPr>
        <p:spPr>
          <a:xfrm>
            <a:off x="540000" y="1548833"/>
            <a:ext cx="8045200" cy="4406804"/>
          </a:xfrm>
        </p:spPr>
        <p:txBody>
          <a:bodyPr/>
          <a:lstStyle/>
          <a:p>
            <a:pPr marL="0" indent="0">
              <a:buNone/>
            </a:pPr>
            <a:r>
              <a:rPr lang="en-GB" dirty="0" smtClean="0"/>
              <a:t>“students </a:t>
            </a:r>
            <a:r>
              <a:rPr lang="en-GB" dirty="0"/>
              <a:t>learn about themselves during the EPQ process. Not only do they learn how they learn best, they come to understand what they are capable of achieving independently, developing pride and </a:t>
            </a:r>
            <a:r>
              <a:rPr lang="en-GB" dirty="0" smtClean="0"/>
              <a:t>confidence.” </a:t>
            </a:r>
            <a:r>
              <a:rPr lang="en-GB" dirty="0"/>
              <a:t>(Stephenson, 2017)</a:t>
            </a:r>
          </a:p>
          <a:p>
            <a:pPr marL="0" indent="0">
              <a:buNone/>
            </a:pPr>
            <a:r>
              <a:rPr lang="en-GB" dirty="0" smtClean="0"/>
              <a:t> </a:t>
            </a:r>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25</a:t>
            </a:fld>
            <a:endParaRPr lang="en-GB" dirty="0"/>
          </a:p>
        </p:txBody>
      </p:sp>
      <p:sp>
        <p:nvSpPr>
          <p:cNvPr id="5" name="Footer Placeholder 4"/>
          <p:cNvSpPr>
            <a:spLocks noGrp="1"/>
          </p:cNvSpPr>
          <p:nvPr>
            <p:ph type="ftr" sz="quarter" idx="3"/>
          </p:nvPr>
        </p:nvSpPr>
        <p:spPr/>
        <p:txBody>
          <a:bodyPr/>
          <a:lstStyle/>
          <a:p>
            <a:r>
              <a:rPr lang="en-US" smtClean="0"/>
              <a:t>Copyright © AQA and its licensors. All rights reserved.</a:t>
            </a:r>
            <a:endParaRPr lang="en-US" dirty="0"/>
          </a:p>
        </p:txBody>
      </p:sp>
      <p:sp>
        <p:nvSpPr>
          <p:cNvPr id="6" name="Rounded Rectangular Callout 5"/>
          <p:cNvSpPr/>
          <p:nvPr/>
        </p:nvSpPr>
        <p:spPr>
          <a:xfrm>
            <a:off x="548309" y="2941319"/>
            <a:ext cx="4343731" cy="3197197"/>
          </a:xfrm>
          <a:prstGeom prst="wedgeRoundRectCallout">
            <a:avLst>
              <a:gd name="adj1" fmla="val -2244"/>
              <a:gd name="adj2" fmla="val -6717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b="1" i="1" dirty="0"/>
              <a:t>I'm almost shocked by what I see from the beginning of that journey to the end and how much these kids change. Not just the independence, but the whole confidence, the self-esteem, the resilience </a:t>
            </a:r>
            <a:r>
              <a:rPr lang="en-GB" b="1" dirty="0" smtClean="0"/>
              <a:t>(</a:t>
            </a:r>
            <a:r>
              <a:rPr lang="en-GB" b="1" dirty="0"/>
              <a:t>Julie, </a:t>
            </a:r>
            <a:r>
              <a:rPr lang="en-GB" b="1" dirty="0" smtClean="0"/>
              <a:t>teacher</a:t>
            </a:r>
            <a:r>
              <a:rPr lang="en-GB" dirty="0" smtClean="0"/>
              <a:t>)</a:t>
            </a:r>
            <a:endParaRPr lang="en-GB" b="1" i="1" dirty="0">
              <a:solidFill>
                <a:schemeClr val="dk1"/>
              </a:solidFill>
            </a:endParaRPr>
          </a:p>
        </p:txBody>
      </p:sp>
      <p:sp>
        <p:nvSpPr>
          <p:cNvPr id="7" name="Rounded Rectangular Callout 6"/>
          <p:cNvSpPr/>
          <p:nvPr/>
        </p:nvSpPr>
        <p:spPr>
          <a:xfrm>
            <a:off x="4800600" y="3840480"/>
            <a:ext cx="3784600" cy="2298037"/>
          </a:xfrm>
          <a:prstGeom prst="wedgeRoundRectCallout">
            <a:avLst>
              <a:gd name="adj1" fmla="val -40991"/>
              <a:gd name="adj2" fmla="val -10909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b="1" i="1" dirty="0"/>
              <a:t>Just knowing that I can do such a big piece of work entirely on my own has made me feel a lot more confident in my ability to achieve </a:t>
            </a:r>
            <a:r>
              <a:rPr lang="en-GB" b="1" i="1" dirty="0" smtClean="0"/>
              <a:t>academically </a:t>
            </a:r>
            <a:r>
              <a:rPr lang="en-GB" b="1" dirty="0"/>
              <a:t>(Lizzie, student)</a:t>
            </a:r>
          </a:p>
        </p:txBody>
      </p:sp>
    </p:spTree>
    <p:extLst>
      <p:ext uri="{BB962C8B-B14F-4D97-AF65-F5344CB8AC3E}">
        <p14:creationId xmlns:p14="http://schemas.microsoft.com/office/powerpoint/2010/main" val="280510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Potential: transferable academic skills</a:t>
            </a:r>
            <a:endParaRPr lang="en-GB" dirty="0"/>
          </a:p>
        </p:txBody>
      </p:sp>
      <p:sp>
        <p:nvSpPr>
          <p:cNvPr id="3" name="Content Placeholder 2"/>
          <p:cNvSpPr>
            <a:spLocks noGrp="1"/>
          </p:cNvSpPr>
          <p:nvPr>
            <p:ph idx="1"/>
          </p:nvPr>
        </p:nvSpPr>
        <p:spPr/>
        <p:txBody>
          <a:bodyPr/>
          <a:lstStyle/>
          <a:p>
            <a:pPr marL="0" indent="0">
              <a:buNone/>
            </a:pPr>
            <a:r>
              <a:rPr lang="en-GB" dirty="0" smtClean="0"/>
              <a:t>“</a:t>
            </a:r>
            <a:r>
              <a:rPr lang="en-GB" dirty="0"/>
              <a:t>a platform for learners to develop and hone transferable academic </a:t>
            </a:r>
            <a:r>
              <a:rPr lang="en-GB" dirty="0" smtClean="0"/>
              <a:t>skills” (</a:t>
            </a:r>
            <a:r>
              <a:rPr lang="en-GB" dirty="0"/>
              <a:t>Stephenson, 2017)</a:t>
            </a:r>
          </a:p>
        </p:txBody>
      </p:sp>
      <p:sp>
        <p:nvSpPr>
          <p:cNvPr id="4" name="Slide Number Placeholder 3"/>
          <p:cNvSpPr>
            <a:spLocks noGrp="1"/>
          </p:cNvSpPr>
          <p:nvPr>
            <p:ph type="sldNum" sz="quarter" idx="4"/>
          </p:nvPr>
        </p:nvSpPr>
        <p:spPr/>
        <p:txBody>
          <a:bodyPr/>
          <a:lstStyle/>
          <a:p>
            <a:fld id="{9D4704D4-DAEA-4D4A-A9DC-4373E3AC7101}" type="slidenum">
              <a:rPr lang="en-GB" smtClean="0"/>
              <a:pPr/>
              <a:t>26</a:t>
            </a:fld>
            <a:endParaRPr lang="en-GB" dirty="0"/>
          </a:p>
        </p:txBody>
      </p:sp>
      <p:sp>
        <p:nvSpPr>
          <p:cNvPr id="5" name="Footer Placeholder 4"/>
          <p:cNvSpPr>
            <a:spLocks noGrp="1"/>
          </p:cNvSpPr>
          <p:nvPr>
            <p:ph type="ftr" sz="quarter" idx="3"/>
          </p:nvPr>
        </p:nvSpPr>
        <p:spPr/>
        <p:txBody>
          <a:bodyPr/>
          <a:lstStyle/>
          <a:p>
            <a:r>
              <a:rPr lang="en-US" smtClean="0"/>
              <a:t>Copyright © AQA and its licensors. All rights reserved.</a:t>
            </a:r>
            <a:endParaRPr lang="en-US" dirty="0"/>
          </a:p>
        </p:txBody>
      </p:sp>
      <p:sp>
        <p:nvSpPr>
          <p:cNvPr id="6" name="Rounded Rectangular Callout 5"/>
          <p:cNvSpPr/>
          <p:nvPr/>
        </p:nvSpPr>
        <p:spPr>
          <a:xfrm>
            <a:off x="548309" y="2941319"/>
            <a:ext cx="4343731" cy="3197197"/>
          </a:xfrm>
          <a:prstGeom prst="wedgeRoundRectCallout">
            <a:avLst>
              <a:gd name="adj1" fmla="val -2244"/>
              <a:gd name="adj2" fmla="val -67172"/>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b="1" i="1" dirty="0"/>
              <a:t>Doing the EPQ made me evolve in terms of, I learned a lot more about research and I was able to learn the different research skills. I would say I become more time efficient. I was able to develop more of a critical </a:t>
            </a:r>
            <a:r>
              <a:rPr lang="en-GB" b="1" i="1" dirty="0" smtClean="0"/>
              <a:t>mind </a:t>
            </a:r>
            <a:r>
              <a:rPr lang="en-GB" b="1" dirty="0" smtClean="0"/>
              <a:t>(Dave</a:t>
            </a:r>
            <a:r>
              <a:rPr lang="en-GB" b="1" dirty="0"/>
              <a:t>, student)</a:t>
            </a:r>
          </a:p>
          <a:p>
            <a:endParaRPr lang="en-GB" b="1" i="1" dirty="0">
              <a:solidFill>
                <a:schemeClr val="dk1"/>
              </a:solidFill>
            </a:endParaRPr>
          </a:p>
        </p:txBody>
      </p:sp>
      <p:sp>
        <p:nvSpPr>
          <p:cNvPr id="7" name="Rounded Rectangular Callout 6"/>
          <p:cNvSpPr/>
          <p:nvPr/>
        </p:nvSpPr>
        <p:spPr>
          <a:xfrm>
            <a:off x="4800600" y="3840480"/>
            <a:ext cx="3784600" cy="2298037"/>
          </a:xfrm>
          <a:prstGeom prst="wedgeRoundRectCallout">
            <a:avLst>
              <a:gd name="adj1" fmla="val -40991"/>
              <a:gd name="adj2" fmla="val -109092"/>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b="1" i="1" dirty="0"/>
              <a:t>I think that the skills that the EPQ offers them are pretty much unattainable in the sort of depth that EPQ provides them in any other A-level subject </a:t>
            </a:r>
            <a:r>
              <a:rPr lang="en-GB" b="1" i="1" dirty="0" smtClean="0"/>
              <a:t> </a:t>
            </a:r>
            <a:r>
              <a:rPr lang="en-GB" b="1" dirty="0" smtClean="0"/>
              <a:t>(</a:t>
            </a:r>
            <a:r>
              <a:rPr lang="en-GB" b="1" dirty="0"/>
              <a:t>Clive, teacher)</a:t>
            </a:r>
          </a:p>
          <a:p>
            <a:endParaRPr lang="en-GB" b="1" dirty="0"/>
          </a:p>
        </p:txBody>
      </p:sp>
    </p:spTree>
    <p:extLst>
      <p:ext uri="{BB962C8B-B14F-4D97-AF65-F5344CB8AC3E}">
        <p14:creationId xmlns:p14="http://schemas.microsoft.com/office/powerpoint/2010/main" val="337694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Potential: preparation for future success</a:t>
            </a:r>
            <a:endParaRPr lang="en-GB" dirty="0"/>
          </a:p>
        </p:txBody>
      </p:sp>
      <p:sp>
        <p:nvSpPr>
          <p:cNvPr id="3" name="Content Placeholder 2"/>
          <p:cNvSpPr>
            <a:spLocks noGrp="1"/>
          </p:cNvSpPr>
          <p:nvPr>
            <p:ph idx="1"/>
          </p:nvPr>
        </p:nvSpPr>
        <p:spPr/>
        <p:txBody>
          <a:bodyPr/>
          <a:lstStyle/>
          <a:p>
            <a:pPr marL="0" indent="0">
              <a:buNone/>
            </a:pPr>
            <a:r>
              <a:rPr lang="en-GB" dirty="0" smtClean="0"/>
              <a:t>“Teachers </a:t>
            </a:r>
            <a:r>
              <a:rPr lang="en-GB" dirty="0"/>
              <a:t>and students expressed the importance of the EPQ in preparing learners, not only for university study, but also for the workplace and adult life</a:t>
            </a:r>
            <a:r>
              <a:rPr lang="en-GB" dirty="0" smtClean="0"/>
              <a:t>.” </a:t>
            </a:r>
            <a:r>
              <a:rPr lang="en-GB" dirty="0"/>
              <a:t>(Stephenson, 2017)</a:t>
            </a:r>
          </a:p>
          <a:p>
            <a:pPr marL="0" indent="0">
              <a:buNone/>
            </a:pPr>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27</a:t>
            </a:fld>
            <a:endParaRPr lang="en-GB" dirty="0"/>
          </a:p>
        </p:txBody>
      </p:sp>
      <p:sp>
        <p:nvSpPr>
          <p:cNvPr id="5" name="Footer Placeholder 4"/>
          <p:cNvSpPr>
            <a:spLocks noGrp="1"/>
          </p:cNvSpPr>
          <p:nvPr>
            <p:ph type="ftr" sz="quarter" idx="3"/>
          </p:nvPr>
        </p:nvSpPr>
        <p:spPr/>
        <p:txBody>
          <a:bodyPr/>
          <a:lstStyle/>
          <a:p>
            <a:r>
              <a:rPr lang="en-US" smtClean="0"/>
              <a:t>Copyright © AQA and its licensors. All rights reserved.</a:t>
            </a:r>
            <a:endParaRPr lang="en-US" dirty="0"/>
          </a:p>
        </p:txBody>
      </p:sp>
      <p:sp>
        <p:nvSpPr>
          <p:cNvPr id="6" name="Rounded Rectangular Callout 5"/>
          <p:cNvSpPr/>
          <p:nvPr/>
        </p:nvSpPr>
        <p:spPr>
          <a:xfrm>
            <a:off x="548309" y="2941319"/>
            <a:ext cx="4343731" cy="3197197"/>
          </a:xfrm>
          <a:prstGeom prst="wedgeRoundRectCallout">
            <a:avLst>
              <a:gd name="adj1" fmla="val 2317"/>
              <a:gd name="adj2" fmla="val -65742"/>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en-GB" b="1" i="1" dirty="0"/>
              <a:t>I think some of the key skills that come out of it are really important, regardless of whether they’re going to university or they’re going into a job or an apprenticeship or </a:t>
            </a:r>
            <a:r>
              <a:rPr lang="en-GB" b="1" i="1" dirty="0" smtClean="0"/>
              <a:t>whatever</a:t>
            </a:r>
            <a:r>
              <a:rPr lang="en-GB" b="1" dirty="0"/>
              <a:t> </a:t>
            </a:r>
            <a:r>
              <a:rPr lang="en-GB" b="1" dirty="0" smtClean="0"/>
              <a:t>(Sue</a:t>
            </a:r>
            <a:r>
              <a:rPr lang="en-GB" b="1" dirty="0"/>
              <a:t>, teacher)</a:t>
            </a:r>
          </a:p>
          <a:p>
            <a:endParaRPr lang="en-GB" b="1" i="1" dirty="0">
              <a:solidFill>
                <a:schemeClr val="dk1"/>
              </a:solidFill>
            </a:endParaRPr>
          </a:p>
        </p:txBody>
      </p:sp>
      <p:sp>
        <p:nvSpPr>
          <p:cNvPr id="7" name="Rounded Rectangular Callout 6"/>
          <p:cNvSpPr/>
          <p:nvPr/>
        </p:nvSpPr>
        <p:spPr>
          <a:xfrm>
            <a:off x="4800600" y="3840480"/>
            <a:ext cx="3784600" cy="2298037"/>
          </a:xfrm>
          <a:prstGeom prst="wedgeRoundRectCallout">
            <a:avLst>
              <a:gd name="adj1" fmla="val -40991"/>
              <a:gd name="adj2" fmla="val -109092"/>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en-GB" b="1" i="1" dirty="0"/>
              <a:t>I learned probably the most from my seven years at secondary school from the EPQ just because it is the most, it was the biggest sense of what university would be like</a:t>
            </a:r>
            <a:r>
              <a:rPr lang="en-GB" b="1" dirty="0"/>
              <a:t>	</a:t>
            </a:r>
            <a:r>
              <a:rPr lang="en-GB" b="1" dirty="0" smtClean="0"/>
              <a:t>(</a:t>
            </a:r>
            <a:r>
              <a:rPr lang="en-GB" b="1" dirty="0"/>
              <a:t>Lizzie, student)</a:t>
            </a:r>
          </a:p>
          <a:p>
            <a:endParaRPr lang="en-GB" b="1" dirty="0"/>
          </a:p>
        </p:txBody>
      </p:sp>
    </p:spTree>
    <p:extLst>
      <p:ext uri="{BB962C8B-B14F-4D97-AF65-F5344CB8AC3E}">
        <p14:creationId xmlns:p14="http://schemas.microsoft.com/office/powerpoint/2010/main" val="361452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Potential: teacher learner engagement</a:t>
            </a:r>
            <a:endParaRPr lang="en-GB" dirty="0"/>
          </a:p>
        </p:txBody>
      </p:sp>
      <p:sp>
        <p:nvSpPr>
          <p:cNvPr id="3" name="Content Placeholder 2"/>
          <p:cNvSpPr>
            <a:spLocks noGrp="1"/>
          </p:cNvSpPr>
          <p:nvPr>
            <p:ph idx="1"/>
          </p:nvPr>
        </p:nvSpPr>
        <p:spPr/>
        <p:txBody>
          <a:bodyPr/>
          <a:lstStyle/>
          <a:p>
            <a:pPr marL="0" indent="0">
              <a:buNone/>
            </a:pPr>
            <a:r>
              <a:rPr lang="en-GB" dirty="0" smtClean="0"/>
              <a:t>“learners </a:t>
            </a:r>
            <a:r>
              <a:rPr lang="en-GB" dirty="0"/>
              <a:t>expressed that the EPQ gave them the chance to pursue something they were passionate about and consequently heightened their interest in the subject</a:t>
            </a:r>
            <a:r>
              <a:rPr lang="en-GB" dirty="0" smtClean="0"/>
              <a:t>.”</a:t>
            </a:r>
            <a:endParaRPr lang="en-GB" dirty="0"/>
          </a:p>
          <a:p>
            <a:pPr marL="0" indent="0">
              <a:buNone/>
            </a:pPr>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28</a:t>
            </a:fld>
            <a:endParaRPr lang="en-GB" dirty="0"/>
          </a:p>
        </p:txBody>
      </p:sp>
      <p:sp>
        <p:nvSpPr>
          <p:cNvPr id="5" name="Footer Placeholder 4"/>
          <p:cNvSpPr>
            <a:spLocks noGrp="1"/>
          </p:cNvSpPr>
          <p:nvPr>
            <p:ph type="ftr" sz="quarter" idx="3"/>
          </p:nvPr>
        </p:nvSpPr>
        <p:spPr/>
        <p:txBody>
          <a:bodyPr/>
          <a:lstStyle/>
          <a:p>
            <a:r>
              <a:rPr lang="en-US" smtClean="0"/>
              <a:t>Copyright © AQA and its licensors. All rights reserved.</a:t>
            </a:r>
            <a:endParaRPr lang="en-US" dirty="0"/>
          </a:p>
        </p:txBody>
      </p:sp>
      <p:sp>
        <p:nvSpPr>
          <p:cNvPr id="6" name="Rounded Rectangular Callout 5"/>
          <p:cNvSpPr/>
          <p:nvPr/>
        </p:nvSpPr>
        <p:spPr>
          <a:xfrm>
            <a:off x="548309" y="2941319"/>
            <a:ext cx="4343731" cy="3197198"/>
          </a:xfrm>
          <a:prstGeom prst="wedgeRoundRectCallout">
            <a:avLst>
              <a:gd name="adj1" fmla="val -2244"/>
              <a:gd name="adj2" fmla="val -6717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b="1" i="1" dirty="0"/>
              <a:t>The enthusiasm and the development of the girls is phenomenal and is really pleasurable to see… you can really feel like you’re making a difference to their future in a different sort of </a:t>
            </a:r>
            <a:r>
              <a:rPr lang="en-GB" b="1" i="1" dirty="0" smtClean="0"/>
              <a:t>way</a:t>
            </a:r>
            <a:r>
              <a:rPr lang="en-GB" b="1" dirty="0"/>
              <a:t> </a:t>
            </a:r>
            <a:r>
              <a:rPr lang="en-GB" b="1" dirty="0" smtClean="0"/>
              <a:t>(Holly</a:t>
            </a:r>
            <a:r>
              <a:rPr lang="en-GB" b="1" dirty="0"/>
              <a:t>, teacher)</a:t>
            </a:r>
          </a:p>
          <a:p>
            <a:endParaRPr lang="en-GB" b="1" i="1" dirty="0">
              <a:solidFill>
                <a:schemeClr val="dk1"/>
              </a:solidFill>
            </a:endParaRPr>
          </a:p>
        </p:txBody>
      </p:sp>
      <p:sp>
        <p:nvSpPr>
          <p:cNvPr id="7" name="Rounded Rectangular Callout 6"/>
          <p:cNvSpPr/>
          <p:nvPr/>
        </p:nvSpPr>
        <p:spPr>
          <a:xfrm>
            <a:off x="4800600" y="3489960"/>
            <a:ext cx="3784600" cy="2648557"/>
          </a:xfrm>
          <a:prstGeom prst="wedgeRoundRectCallout">
            <a:avLst>
              <a:gd name="adj1" fmla="val -41394"/>
              <a:gd name="adj2" fmla="val -8837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b="1" i="1" dirty="0"/>
              <a:t>Because it was something I was interested in, it didn’t feel boring or taxing or like normal schoolwork because it was me looking into something I was interested in and then reporting my findings to other </a:t>
            </a:r>
            <a:r>
              <a:rPr lang="en-GB" b="1" i="1" dirty="0" smtClean="0"/>
              <a:t>people</a:t>
            </a:r>
            <a:r>
              <a:rPr lang="en-GB" b="1" dirty="0"/>
              <a:t> </a:t>
            </a:r>
            <a:r>
              <a:rPr lang="en-GB" b="1" dirty="0" smtClean="0"/>
              <a:t>(Adam</a:t>
            </a:r>
            <a:r>
              <a:rPr lang="en-GB" b="1" dirty="0"/>
              <a:t>, student)</a:t>
            </a:r>
          </a:p>
          <a:p>
            <a:endParaRPr lang="en-GB" b="1" dirty="0"/>
          </a:p>
        </p:txBody>
      </p:sp>
    </p:spTree>
    <p:extLst>
      <p:ext uri="{BB962C8B-B14F-4D97-AF65-F5344CB8AC3E}">
        <p14:creationId xmlns:p14="http://schemas.microsoft.com/office/powerpoint/2010/main" val="353501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Student led projects</a:t>
            </a:r>
            <a:endParaRPr lang="en-GB" dirty="0"/>
          </a:p>
        </p:txBody>
      </p:sp>
      <p:sp>
        <p:nvSpPr>
          <p:cNvPr id="3" name="Content Placeholder 2"/>
          <p:cNvSpPr>
            <a:spLocks noGrp="1"/>
          </p:cNvSpPr>
          <p:nvPr>
            <p:ph idx="1"/>
          </p:nvPr>
        </p:nvSpPr>
        <p:spPr/>
        <p:txBody>
          <a:bodyPr/>
          <a:lstStyle/>
          <a:p>
            <a:r>
              <a:rPr lang="en-GB" dirty="0" smtClean="0"/>
              <a:t>Undertaking EPQ benefits performance in A level (Jones, 2015)</a:t>
            </a:r>
          </a:p>
          <a:p>
            <a:r>
              <a:rPr lang="en-GB" dirty="0" smtClean="0"/>
              <a:t>The odds of being awarded grades A* to B increased by 29% for students entering for EPQ (Jones, 2015)</a:t>
            </a:r>
          </a:p>
          <a:p>
            <a:r>
              <a:rPr lang="en-GB" dirty="0" smtClean="0"/>
              <a:t>Students more likely to obtain a first or upper second class degree of they have taken EPQ (Gill, 2017b)</a:t>
            </a:r>
          </a:p>
          <a:p>
            <a:r>
              <a:rPr lang="en-GB" dirty="0" smtClean="0"/>
              <a:t>Students with an EPQ were less likely to leave university after the first year (Thompson and Jones, 2016)</a:t>
            </a:r>
          </a:p>
          <a:p>
            <a:r>
              <a:rPr lang="en-GB" dirty="0"/>
              <a:t>Valued by higher education, can reduce entry </a:t>
            </a:r>
            <a:r>
              <a:rPr lang="en-GB" dirty="0" smtClean="0"/>
              <a:t>requirements</a:t>
            </a:r>
            <a:endParaRPr lang="en-GB" dirty="0"/>
          </a:p>
          <a:p>
            <a:r>
              <a:rPr lang="en-GB" dirty="0" smtClean="0"/>
              <a:t>Can </a:t>
            </a:r>
            <a:r>
              <a:rPr lang="en-GB" dirty="0"/>
              <a:t>help address shortcoming in the post 16 curriculum</a:t>
            </a:r>
          </a:p>
          <a:p>
            <a:r>
              <a:rPr lang="en-GB" dirty="0" smtClean="0"/>
              <a:t>AOs </a:t>
            </a:r>
            <a:r>
              <a:rPr lang="en-GB" dirty="0"/>
              <a:t>reflect those expected by university level programmes </a:t>
            </a:r>
          </a:p>
          <a:p>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3</a:t>
            </a:fld>
            <a:endParaRPr lang="en-GB" dirty="0"/>
          </a:p>
        </p:txBody>
      </p:sp>
      <p:sp>
        <p:nvSpPr>
          <p:cNvPr id="5" name="Footer Placeholder 4"/>
          <p:cNvSpPr>
            <a:spLocks noGrp="1"/>
          </p:cNvSpPr>
          <p:nvPr>
            <p:ph type="ftr" sz="quarter" idx="3"/>
          </p:nvPr>
        </p:nvSpPr>
        <p:spPr/>
        <p:txBody>
          <a:body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386501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4"/>
          </p:nvPr>
        </p:nvSpPr>
        <p:spPr/>
        <p:txBody>
          <a:bodyPr/>
          <a:lstStyle/>
          <a:p>
            <a:fld id="{9D4704D4-DAEA-4D4A-A9DC-4373E3AC7101}" type="slidenum">
              <a:rPr lang="en-GB" smtClean="0"/>
              <a:pPr/>
              <a:t>4</a:t>
            </a:fld>
            <a:endParaRPr lang="en-GB" dirty="0"/>
          </a:p>
        </p:txBody>
      </p:sp>
      <p:sp>
        <p:nvSpPr>
          <p:cNvPr id="5" name="Footer Placeholder 4"/>
          <p:cNvSpPr>
            <a:spLocks noGrp="1"/>
          </p:cNvSpPr>
          <p:nvPr>
            <p:ph type="ftr" sz="quarter" idx="3"/>
          </p:nvPr>
        </p:nvSpPr>
        <p:spPr/>
        <p:txBody>
          <a:bodyPr/>
          <a:lstStyle/>
          <a:p>
            <a:r>
              <a:rPr lang="en-US" smtClean="0"/>
              <a:t>Copyright © AQA and its licensors. All rights reserved.</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386" t="9875" r="15602" b="10000"/>
          <a:stretch/>
        </p:blipFill>
        <p:spPr bwMode="auto">
          <a:xfrm>
            <a:off x="254650" y="226889"/>
            <a:ext cx="8503235" cy="599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44464" y="6015406"/>
            <a:ext cx="3927828" cy="184666"/>
          </a:xfrm>
          <a:prstGeom prst="rect">
            <a:avLst/>
          </a:prstGeom>
          <a:noFill/>
        </p:spPr>
        <p:txBody>
          <a:bodyPr wrap="square" lIns="0" tIns="0" rIns="0" bIns="0" rtlCol="0">
            <a:spAutoFit/>
          </a:bodyPr>
          <a:lstStyle/>
          <a:p>
            <a:r>
              <a:rPr lang="en-GB" sz="1200" dirty="0" smtClean="0"/>
              <a:t>Thompson, 2016</a:t>
            </a:r>
          </a:p>
        </p:txBody>
      </p:sp>
    </p:spTree>
    <p:extLst>
      <p:ext uri="{BB962C8B-B14F-4D97-AF65-F5344CB8AC3E}">
        <p14:creationId xmlns:p14="http://schemas.microsoft.com/office/powerpoint/2010/main" val="3852439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4"/>
          </p:nvPr>
        </p:nvSpPr>
        <p:spPr/>
        <p:txBody>
          <a:bodyPr/>
          <a:lstStyle/>
          <a:p>
            <a:fld id="{9D4704D4-DAEA-4D4A-A9DC-4373E3AC7101}" type="slidenum">
              <a:rPr lang="en-GB" smtClean="0"/>
              <a:pPr/>
              <a:t>5</a:t>
            </a:fld>
            <a:endParaRPr lang="en-GB" dirty="0"/>
          </a:p>
        </p:txBody>
      </p:sp>
      <p:sp>
        <p:nvSpPr>
          <p:cNvPr id="5" name="Footer Placeholder 4"/>
          <p:cNvSpPr>
            <a:spLocks noGrp="1"/>
          </p:cNvSpPr>
          <p:nvPr>
            <p:ph type="ftr" sz="quarter" idx="3"/>
          </p:nvPr>
        </p:nvSpPr>
        <p:spPr/>
        <p:txBody>
          <a:bodyPr/>
          <a:lstStyle/>
          <a:p>
            <a:r>
              <a:rPr lang="en-US" smtClean="0"/>
              <a:t>Copyright © AQA and its licensors. All rights reserved.</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955" t="9721" r="15128" b="10217"/>
          <a:stretch/>
        </p:blipFill>
        <p:spPr bwMode="auto">
          <a:xfrm>
            <a:off x="250668" y="155735"/>
            <a:ext cx="8646289" cy="610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44464" y="6015406"/>
            <a:ext cx="3927828" cy="184666"/>
          </a:xfrm>
          <a:prstGeom prst="rect">
            <a:avLst/>
          </a:prstGeom>
          <a:noFill/>
        </p:spPr>
        <p:txBody>
          <a:bodyPr wrap="square" lIns="0" tIns="0" rIns="0" bIns="0" rtlCol="0">
            <a:spAutoFit/>
          </a:bodyPr>
          <a:lstStyle/>
          <a:p>
            <a:r>
              <a:rPr lang="en-GB" sz="1200" dirty="0" smtClean="0"/>
              <a:t>Thompson, 2016</a:t>
            </a:r>
          </a:p>
        </p:txBody>
      </p:sp>
    </p:spTree>
    <p:extLst>
      <p:ext uri="{BB962C8B-B14F-4D97-AF65-F5344CB8AC3E}">
        <p14:creationId xmlns:p14="http://schemas.microsoft.com/office/powerpoint/2010/main" val="2349076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4"/>
          </p:nvPr>
        </p:nvSpPr>
        <p:spPr/>
        <p:txBody>
          <a:bodyPr/>
          <a:lstStyle/>
          <a:p>
            <a:fld id="{9D4704D4-DAEA-4D4A-A9DC-4373E3AC7101}" type="slidenum">
              <a:rPr lang="en-GB" smtClean="0"/>
              <a:pPr/>
              <a:t>6</a:t>
            </a:fld>
            <a:endParaRPr lang="en-GB" dirty="0"/>
          </a:p>
        </p:txBody>
      </p:sp>
      <p:sp>
        <p:nvSpPr>
          <p:cNvPr id="5" name="Footer Placeholder 4"/>
          <p:cNvSpPr>
            <a:spLocks noGrp="1"/>
          </p:cNvSpPr>
          <p:nvPr>
            <p:ph type="ftr" sz="quarter" idx="3"/>
          </p:nvPr>
        </p:nvSpPr>
        <p:spPr/>
        <p:txBody>
          <a:bodyPr/>
          <a:lstStyle/>
          <a:p>
            <a:r>
              <a:rPr lang="en-US" smtClean="0"/>
              <a:t>Copyright © AQA and its licensors. All rights reserved.</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386" t="9569" r="15316" b="8861"/>
          <a:stretch/>
        </p:blipFill>
        <p:spPr bwMode="auto">
          <a:xfrm>
            <a:off x="189823" y="179720"/>
            <a:ext cx="8692588" cy="6215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44464" y="6015406"/>
            <a:ext cx="3927828" cy="184666"/>
          </a:xfrm>
          <a:prstGeom prst="rect">
            <a:avLst/>
          </a:prstGeom>
          <a:noFill/>
        </p:spPr>
        <p:txBody>
          <a:bodyPr wrap="square" lIns="0" tIns="0" rIns="0" bIns="0" rtlCol="0">
            <a:spAutoFit/>
          </a:bodyPr>
          <a:lstStyle/>
          <a:p>
            <a:r>
              <a:rPr lang="en-GB" sz="1200" dirty="0" smtClean="0"/>
              <a:t>Thompson, 2016</a:t>
            </a:r>
          </a:p>
        </p:txBody>
      </p:sp>
    </p:spTree>
    <p:extLst>
      <p:ext uri="{BB962C8B-B14F-4D97-AF65-F5344CB8AC3E}">
        <p14:creationId xmlns:p14="http://schemas.microsoft.com/office/powerpoint/2010/main" val="1531021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 enabler of opportunities to enhance learning </a:t>
            </a:r>
            <a:endParaRPr lang="en-GB" dirty="0"/>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pPr marL="0" indent="0">
              <a:buNone/>
            </a:pPr>
            <a:r>
              <a:rPr lang="en-GB" dirty="0" smtClean="0"/>
              <a:t>(Stephenson, 2017)</a:t>
            </a:r>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7</a:t>
            </a:fld>
            <a:endParaRPr lang="en-GB" dirty="0"/>
          </a:p>
        </p:txBody>
      </p:sp>
      <p:sp>
        <p:nvSpPr>
          <p:cNvPr id="5" name="Footer Placeholder 4"/>
          <p:cNvSpPr>
            <a:spLocks noGrp="1"/>
          </p:cNvSpPr>
          <p:nvPr>
            <p:ph type="ftr" sz="quarter" idx="3"/>
          </p:nvPr>
        </p:nvSpPr>
        <p:spPr/>
        <p:txBody>
          <a:bodyPr/>
          <a:lstStyle/>
          <a:p>
            <a:r>
              <a:rPr lang="en-US" dirty="0" smtClean="0"/>
              <a:t>Copyright © AQA and its licensors. All rights reserved.</a:t>
            </a:r>
            <a:endParaRPr lang="en-US"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4507" t="36605" r="41972" b="36690"/>
          <a:stretch/>
        </p:blipFill>
        <p:spPr bwMode="auto">
          <a:xfrm>
            <a:off x="289421" y="1506828"/>
            <a:ext cx="8442520" cy="3237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4560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Specification</a:t>
            </a:r>
            <a:endParaRPr lang="en-GB" dirty="0"/>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8</a:t>
            </a:fld>
            <a:endParaRPr lang="en-GB" dirty="0"/>
          </a:p>
        </p:txBody>
      </p:sp>
      <p:sp>
        <p:nvSpPr>
          <p:cNvPr id="5" name="Footer Placeholder 4"/>
          <p:cNvSpPr>
            <a:spLocks noGrp="1"/>
          </p:cNvSpPr>
          <p:nvPr>
            <p:ph type="ftr" sz="quarter" idx="3"/>
          </p:nvPr>
        </p:nvSpPr>
        <p:spPr/>
        <p:txBody>
          <a:bodyPr/>
          <a:lstStyle/>
          <a:p>
            <a:r>
              <a:rPr lang="en-US" dirty="0" smtClean="0"/>
              <a:t>Copyright © AQA and its licensors. All rights reserved.</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139" t="8110" r="31042" b="4223"/>
          <a:stretch/>
        </p:blipFill>
        <p:spPr bwMode="auto">
          <a:xfrm rot="395444">
            <a:off x="4021667" y="598623"/>
            <a:ext cx="4106332" cy="57958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1029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an EPQ?</a:t>
            </a:r>
            <a:endParaRPr lang="en-GB" dirty="0"/>
          </a:p>
        </p:txBody>
      </p:sp>
      <p:sp>
        <p:nvSpPr>
          <p:cNvPr id="3" name="Content Placeholder 2"/>
          <p:cNvSpPr>
            <a:spLocks noGrp="1"/>
          </p:cNvSpPr>
          <p:nvPr>
            <p:ph idx="1"/>
          </p:nvPr>
        </p:nvSpPr>
        <p:spPr>
          <a:xfrm>
            <a:off x="540000" y="1731713"/>
            <a:ext cx="7918200" cy="4406804"/>
          </a:xfrm>
        </p:spPr>
        <p:txBody>
          <a:bodyPr/>
          <a:lstStyle/>
          <a:p>
            <a:r>
              <a:rPr lang="en-GB" dirty="0" smtClean="0"/>
              <a:t>Level 3 Qualification </a:t>
            </a:r>
          </a:p>
          <a:p>
            <a:r>
              <a:rPr lang="en-GB" dirty="0" smtClean="0"/>
              <a:t>Equal in level to A level</a:t>
            </a:r>
          </a:p>
          <a:p>
            <a:r>
              <a:rPr lang="en-GB" dirty="0" smtClean="0"/>
              <a:t>Graded A* to E</a:t>
            </a:r>
          </a:p>
          <a:p>
            <a:r>
              <a:rPr lang="en-GB" dirty="0" smtClean="0"/>
              <a:t>Earns half A level UCAS tariff points</a:t>
            </a:r>
          </a:p>
        </p:txBody>
      </p:sp>
      <p:sp>
        <p:nvSpPr>
          <p:cNvPr id="4" name="Slide Number Placeholder 3"/>
          <p:cNvSpPr>
            <a:spLocks noGrp="1"/>
          </p:cNvSpPr>
          <p:nvPr>
            <p:ph type="sldNum" sz="quarter" idx="4"/>
          </p:nvPr>
        </p:nvSpPr>
        <p:spPr/>
        <p:txBody>
          <a:bodyPr/>
          <a:lstStyle/>
          <a:p>
            <a:fld id="{9D4704D4-DAEA-4D4A-A9DC-4373E3AC7101}" type="slidenum">
              <a:rPr lang="en-GB" smtClean="0"/>
              <a:pPr/>
              <a:t>9</a:t>
            </a:fld>
            <a:endParaRPr lang="en-GB" dirty="0"/>
          </a:p>
        </p:txBody>
      </p:sp>
      <p:sp>
        <p:nvSpPr>
          <p:cNvPr id="5" name="Footer Placeholder 4"/>
          <p:cNvSpPr>
            <a:spLocks noGrp="1"/>
          </p:cNvSpPr>
          <p:nvPr>
            <p:ph type="ftr" sz="quarter" idx="3"/>
          </p:nvPr>
        </p:nvSpPr>
        <p:spPr/>
        <p:txBody>
          <a:bodyPr/>
          <a:lstStyle/>
          <a:p>
            <a:r>
              <a:rPr lang="en-US" dirty="0" smtClean="0"/>
              <a:t>Copyright © AQA and its licensors. All rights reserved.</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162376198"/>
              </p:ext>
            </p:extLst>
          </p:nvPr>
        </p:nvGraphicFramePr>
        <p:xfrm>
          <a:off x="840919" y="3331033"/>
          <a:ext cx="3694794" cy="2590800"/>
        </p:xfrm>
        <a:graphic>
          <a:graphicData uri="http://schemas.openxmlformats.org/drawingml/2006/table">
            <a:tbl>
              <a:tblPr firstRow="1" bandRow="1">
                <a:tableStyleId>{5C22544A-7EE6-4342-B048-85BDC9FD1C3A}</a:tableStyleId>
              </a:tblPr>
              <a:tblGrid>
                <a:gridCol w="1847397">
                  <a:extLst>
                    <a:ext uri="{9D8B030D-6E8A-4147-A177-3AD203B41FA5}">
                      <a16:colId xmlns:a16="http://schemas.microsoft.com/office/drawing/2014/main" val="20000"/>
                    </a:ext>
                  </a:extLst>
                </a:gridCol>
                <a:gridCol w="1847397">
                  <a:extLst>
                    <a:ext uri="{9D8B030D-6E8A-4147-A177-3AD203B41FA5}">
                      <a16:colId xmlns:a16="http://schemas.microsoft.com/office/drawing/2014/main" val="20001"/>
                    </a:ext>
                  </a:extLst>
                </a:gridCol>
              </a:tblGrid>
              <a:tr h="527828">
                <a:tc>
                  <a:txBody>
                    <a:bodyPr/>
                    <a:lstStyle/>
                    <a:p>
                      <a:r>
                        <a:rPr lang="en-GB" sz="1600" dirty="0" smtClean="0"/>
                        <a:t>Grade </a:t>
                      </a:r>
                      <a:endParaRPr lang="en-GB" sz="1600" dirty="0"/>
                    </a:p>
                  </a:txBody>
                  <a:tcPr/>
                </a:tc>
                <a:tc>
                  <a:txBody>
                    <a:bodyPr/>
                    <a:lstStyle/>
                    <a:p>
                      <a:r>
                        <a:rPr lang="en-GB" sz="1600" dirty="0" smtClean="0"/>
                        <a:t>UCAS Tariff Points</a:t>
                      </a:r>
                      <a:endParaRPr lang="en-GB" sz="1600" dirty="0"/>
                    </a:p>
                  </a:txBody>
                  <a:tcPr/>
                </a:tc>
                <a:extLst>
                  <a:ext uri="{0D108BD9-81ED-4DB2-BD59-A6C34878D82A}">
                    <a16:rowId xmlns:a16="http://schemas.microsoft.com/office/drawing/2014/main" val="10000"/>
                  </a:ext>
                </a:extLst>
              </a:tr>
              <a:tr h="301616">
                <a:tc>
                  <a:txBody>
                    <a:bodyPr/>
                    <a:lstStyle/>
                    <a:p>
                      <a:r>
                        <a:rPr lang="en-GB" sz="1600" dirty="0" smtClean="0"/>
                        <a:t>A*</a:t>
                      </a:r>
                      <a:endParaRPr lang="en-GB" sz="1600" dirty="0"/>
                    </a:p>
                  </a:txBody>
                  <a:tcPr/>
                </a:tc>
                <a:tc>
                  <a:txBody>
                    <a:bodyPr/>
                    <a:lstStyle/>
                    <a:p>
                      <a:r>
                        <a:rPr lang="en-GB" sz="1600" dirty="0" smtClean="0"/>
                        <a:t>28</a:t>
                      </a:r>
                      <a:endParaRPr lang="en-GB" sz="1600" dirty="0"/>
                    </a:p>
                  </a:txBody>
                  <a:tcPr/>
                </a:tc>
                <a:extLst>
                  <a:ext uri="{0D108BD9-81ED-4DB2-BD59-A6C34878D82A}">
                    <a16:rowId xmlns:a16="http://schemas.microsoft.com/office/drawing/2014/main" val="10001"/>
                  </a:ext>
                </a:extLst>
              </a:tr>
              <a:tr h="301616">
                <a:tc>
                  <a:txBody>
                    <a:bodyPr/>
                    <a:lstStyle/>
                    <a:p>
                      <a:r>
                        <a:rPr lang="en-GB" sz="1600" dirty="0" smtClean="0"/>
                        <a:t>A</a:t>
                      </a:r>
                      <a:endParaRPr lang="en-GB" sz="1600" dirty="0"/>
                    </a:p>
                  </a:txBody>
                  <a:tcPr/>
                </a:tc>
                <a:tc>
                  <a:txBody>
                    <a:bodyPr/>
                    <a:lstStyle/>
                    <a:p>
                      <a:r>
                        <a:rPr lang="en-GB" sz="1600" dirty="0" smtClean="0"/>
                        <a:t>24</a:t>
                      </a:r>
                      <a:endParaRPr lang="en-GB" sz="1600" dirty="0"/>
                    </a:p>
                  </a:txBody>
                  <a:tcPr/>
                </a:tc>
                <a:extLst>
                  <a:ext uri="{0D108BD9-81ED-4DB2-BD59-A6C34878D82A}">
                    <a16:rowId xmlns:a16="http://schemas.microsoft.com/office/drawing/2014/main" val="10002"/>
                  </a:ext>
                </a:extLst>
              </a:tr>
              <a:tr h="301616">
                <a:tc>
                  <a:txBody>
                    <a:bodyPr/>
                    <a:lstStyle/>
                    <a:p>
                      <a:r>
                        <a:rPr lang="en-GB" sz="1600" dirty="0" smtClean="0"/>
                        <a:t>B</a:t>
                      </a:r>
                      <a:endParaRPr lang="en-GB" sz="1600" dirty="0"/>
                    </a:p>
                  </a:txBody>
                  <a:tcPr/>
                </a:tc>
                <a:tc>
                  <a:txBody>
                    <a:bodyPr/>
                    <a:lstStyle/>
                    <a:p>
                      <a:r>
                        <a:rPr lang="en-GB" sz="1600" dirty="0" smtClean="0"/>
                        <a:t>20</a:t>
                      </a:r>
                      <a:endParaRPr lang="en-GB" sz="1600" dirty="0"/>
                    </a:p>
                  </a:txBody>
                  <a:tcPr/>
                </a:tc>
                <a:extLst>
                  <a:ext uri="{0D108BD9-81ED-4DB2-BD59-A6C34878D82A}">
                    <a16:rowId xmlns:a16="http://schemas.microsoft.com/office/drawing/2014/main" val="10003"/>
                  </a:ext>
                </a:extLst>
              </a:tr>
              <a:tr h="301616">
                <a:tc>
                  <a:txBody>
                    <a:bodyPr/>
                    <a:lstStyle/>
                    <a:p>
                      <a:r>
                        <a:rPr lang="en-GB" sz="1600" dirty="0" smtClean="0"/>
                        <a:t>C</a:t>
                      </a:r>
                      <a:endParaRPr lang="en-GB" sz="1600" dirty="0"/>
                    </a:p>
                  </a:txBody>
                  <a:tcPr/>
                </a:tc>
                <a:tc>
                  <a:txBody>
                    <a:bodyPr/>
                    <a:lstStyle/>
                    <a:p>
                      <a:r>
                        <a:rPr lang="en-GB" sz="1600" dirty="0" smtClean="0"/>
                        <a:t>16</a:t>
                      </a:r>
                      <a:endParaRPr lang="en-GB" sz="1600" dirty="0"/>
                    </a:p>
                  </a:txBody>
                  <a:tcPr/>
                </a:tc>
                <a:extLst>
                  <a:ext uri="{0D108BD9-81ED-4DB2-BD59-A6C34878D82A}">
                    <a16:rowId xmlns:a16="http://schemas.microsoft.com/office/drawing/2014/main" val="10004"/>
                  </a:ext>
                </a:extLst>
              </a:tr>
              <a:tr h="301616">
                <a:tc>
                  <a:txBody>
                    <a:bodyPr/>
                    <a:lstStyle/>
                    <a:p>
                      <a:r>
                        <a:rPr lang="en-GB" sz="1600" dirty="0" smtClean="0"/>
                        <a:t>D</a:t>
                      </a:r>
                      <a:endParaRPr lang="en-GB" sz="1600" dirty="0"/>
                    </a:p>
                  </a:txBody>
                  <a:tcPr/>
                </a:tc>
                <a:tc>
                  <a:txBody>
                    <a:bodyPr/>
                    <a:lstStyle/>
                    <a:p>
                      <a:r>
                        <a:rPr lang="en-GB" sz="1600" dirty="0" smtClean="0"/>
                        <a:t>12</a:t>
                      </a:r>
                      <a:endParaRPr lang="en-GB" sz="1600" dirty="0"/>
                    </a:p>
                  </a:txBody>
                  <a:tcPr/>
                </a:tc>
                <a:extLst>
                  <a:ext uri="{0D108BD9-81ED-4DB2-BD59-A6C34878D82A}">
                    <a16:rowId xmlns:a16="http://schemas.microsoft.com/office/drawing/2014/main" val="10005"/>
                  </a:ext>
                </a:extLst>
              </a:tr>
              <a:tr h="301616">
                <a:tc>
                  <a:txBody>
                    <a:bodyPr/>
                    <a:lstStyle/>
                    <a:p>
                      <a:r>
                        <a:rPr lang="en-GB" sz="1600" dirty="0" smtClean="0"/>
                        <a:t>E</a:t>
                      </a:r>
                      <a:endParaRPr lang="en-GB" sz="1600" dirty="0"/>
                    </a:p>
                  </a:txBody>
                  <a:tcPr/>
                </a:tc>
                <a:tc>
                  <a:txBody>
                    <a:bodyPr/>
                    <a:lstStyle/>
                    <a:p>
                      <a:r>
                        <a:rPr lang="en-GB" sz="1600" dirty="0" smtClean="0"/>
                        <a:t>8</a:t>
                      </a:r>
                      <a:endParaRPr lang="en-GB" sz="16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85814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AQA presentation master">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80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1915</TotalTime>
  <Words>2227</Words>
  <Application>Microsoft Office PowerPoint</Application>
  <PresentationFormat>On-screen Show (4:3)</PresentationFormat>
  <Paragraphs>301</Paragraphs>
  <Slides>28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AQA Chevin Pro Light</vt:lpstr>
      <vt:lpstr>Arial</vt:lpstr>
      <vt:lpstr>Calibri</vt:lpstr>
      <vt:lpstr>AQA presentation master</vt:lpstr>
      <vt:lpstr>Extended Project Qualification </vt:lpstr>
      <vt:lpstr>Agenda</vt:lpstr>
      <vt:lpstr>Student led projects</vt:lpstr>
      <vt:lpstr>PowerPoint Presentation</vt:lpstr>
      <vt:lpstr>PowerPoint Presentation</vt:lpstr>
      <vt:lpstr>PowerPoint Presentation</vt:lpstr>
      <vt:lpstr>An enabler of opportunities to enhance learning </vt:lpstr>
      <vt:lpstr>Specification</vt:lpstr>
      <vt:lpstr>What is an EPQ?</vt:lpstr>
      <vt:lpstr>What makes an EPQ?</vt:lpstr>
      <vt:lpstr>Taught Skills Programme</vt:lpstr>
      <vt:lpstr>Typical taught skills topics</vt:lpstr>
      <vt:lpstr>Independent research</vt:lpstr>
      <vt:lpstr>Production Log</vt:lpstr>
      <vt:lpstr>Project Product</vt:lpstr>
      <vt:lpstr>Example projects </vt:lpstr>
      <vt:lpstr>Exemplar Project Titles </vt:lpstr>
      <vt:lpstr>Presentation</vt:lpstr>
      <vt:lpstr>The EPQ supervisor – four responsibilities</vt:lpstr>
      <vt:lpstr>Delivery models</vt:lpstr>
      <vt:lpstr>Assessment Objectives (AOs)</vt:lpstr>
      <vt:lpstr>Questions</vt:lpstr>
      <vt:lpstr>References </vt:lpstr>
      <vt:lpstr>Potential: learner agency</vt:lpstr>
      <vt:lpstr>Potential : self discovery</vt:lpstr>
      <vt:lpstr>Potential: transferable academic skills</vt:lpstr>
      <vt:lpstr>Potential: preparation for future success</vt:lpstr>
      <vt:lpstr>Potential: teacher learner engagement</vt:lpstr>
    </vt:vector>
  </TitlesOfParts>
  <Company>AQA Education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AQA</dc:creator>
  <cp:lastModifiedBy>BARTON, JENNIFER</cp:lastModifiedBy>
  <cp:revision>118</cp:revision>
  <cp:lastPrinted>2018-08-23T14:45:16Z</cp:lastPrinted>
  <dcterms:created xsi:type="dcterms:W3CDTF">2017-02-07T11:22:30Z</dcterms:created>
  <dcterms:modified xsi:type="dcterms:W3CDTF">2018-12-11T15:27:01Z</dcterms:modified>
</cp:coreProperties>
</file>