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0" r:id="rId2"/>
    <p:sldMasterId id="2147483662" r:id="rId3"/>
    <p:sldMasterId id="2147483666" r:id="rId4"/>
    <p:sldMasterId id="2147483670" r:id="rId5"/>
    <p:sldMasterId id="2147483684" r:id="rId6"/>
    <p:sldMasterId id="2147483686" r:id="rId7"/>
    <p:sldMasterId id="2147483688" r:id="rId8"/>
    <p:sldMasterId id="2147483692" r:id="rId9"/>
    <p:sldMasterId id="2147483694" r:id="rId10"/>
    <p:sldMasterId id="2147483704" r:id="rId11"/>
    <p:sldMasterId id="2147483709" r:id="rId12"/>
    <p:sldMasterId id="2147483712" r:id="rId13"/>
    <p:sldMasterId id="2147483716" r:id="rId14"/>
    <p:sldMasterId id="2147483719" r:id="rId15"/>
  </p:sldMasterIdLst>
  <p:notesMasterIdLst>
    <p:notesMasterId r:id="rId43"/>
  </p:notesMasterIdLst>
  <p:sldIdLst>
    <p:sldId id="256" r:id="rId16"/>
    <p:sldId id="420" r:id="rId17"/>
    <p:sldId id="2598" r:id="rId18"/>
    <p:sldId id="2427" r:id="rId19"/>
    <p:sldId id="2560" r:id="rId20"/>
    <p:sldId id="2562" r:id="rId21"/>
    <p:sldId id="2589" r:id="rId22"/>
    <p:sldId id="2437" r:id="rId23"/>
    <p:sldId id="2596" r:id="rId24"/>
    <p:sldId id="2597" r:id="rId25"/>
    <p:sldId id="485" r:id="rId26"/>
    <p:sldId id="2416" r:id="rId27"/>
    <p:sldId id="2599" r:id="rId28"/>
    <p:sldId id="2576" r:id="rId29"/>
    <p:sldId id="2578" r:id="rId30"/>
    <p:sldId id="2579" r:id="rId31"/>
    <p:sldId id="2488" r:id="rId32"/>
    <p:sldId id="2593" r:id="rId33"/>
    <p:sldId id="2500" r:id="rId34"/>
    <p:sldId id="2491" r:id="rId35"/>
    <p:sldId id="2505" r:id="rId36"/>
    <p:sldId id="2594" r:id="rId37"/>
    <p:sldId id="2546" r:id="rId38"/>
    <p:sldId id="2451" r:id="rId39"/>
    <p:sldId id="2446" r:id="rId40"/>
    <p:sldId id="471" r:id="rId41"/>
    <p:sldId id="28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7" autoAdjust="0"/>
    <p:restoredTop sz="94249" autoAdjust="0"/>
  </p:normalViewPr>
  <p:slideViewPr>
    <p:cSldViewPr snapToGrid="0">
      <p:cViewPr varScale="1">
        <p:scale>
          <a:sx n="122" d="100"/>
          <a:sy n="122" d="100"/>
        </p:scale>
        <p:origin x="1272"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9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FEBF27-79F7-46B5-9B4B-07298815B350}" type="datetimeFigureOut">
              <a:rPr lang="en-GB" smtClean="0"/>
              <a:pPr/>
              <a:t>21/08/2020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5ADD1-F630-4E93-A65F-2BE7E463F77D}"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witter.com/SF_England"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twitter.com/SLC_Repaymen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ngland.nhs.uk/ahp/"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england.nhs.uk/long-term-plan/" TargetMode="External"/><Relationship Id="rId4" Type="http://schemas.openxmlformats.org/officeDocument/2006/relationships/hyperlink" Target="https://nhs.us12.list-manage.com/track/click?u=73c3d4c9798efad92c827e730&amp;id=97ef67e247&amp;e=9d41d4f65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hs.us12.list-manage.com/track/click?u=73c3d4c9798efad92c827e730&amp;id=5c2db08237&amp;e=8195222b5c"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nhs.us12.list-manage.com/track/click?u=73c3d4c9798efad92c827e730&amp;id=654aabb9a1&amp;e=8195222b5c"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SFEngland"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twitter.com/hashtag/Tagafriend" TargetMode="External"/><Relationship Id="rId4" Type="http://schemas.openxmlformats.org/officeDocument/2006/relationships/hyperlink" Target="https://twitter.com/SF_England"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SFEngland"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twitter.com/hashtag/Tagafriend" TargetMode="External"/><Relationship Id="rId4" Type="http://schemas.openxmlformats.org/officeDocument/2006/relationships/hyperlink" Target="https://twitter.com/SF_England"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br-slc.kb.net/Article/Index/12/2?id=2364&amp;fromwidget=false&amp;searchid=18389810&amp;isSearch=tru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gov.uk/employment-support-allowance/overview" TargetMode="External"/><Relationship Id="rId5" Type="http://schemas.openxmlformats.org/officeDocument/2006/relationships/hyperlink" Target="http://www.direct.gov.uk/en/CaringForSomeone/index.htm" TargetMode="External"/><Relationship Id="rId4" Type="http://schemas.openxmlformats.org/officeDocument/2006/relationships/hyperlink" Target="https://www.gov.uk/rent-room-in-your-home/the-rent-a-room-schem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fontAlgn="base"/>
            <a:r>
              <a:rPr lang="en-GB" dirty="0"/>
              <a:t>https://www.parliament.uk/business/publications/written-questions-answers-statements/written-statement/Commons/2019-07-23/HCWS1793/</a:t>
            </a:r>
          </a:p>
          <a:p>
            <a:pPr fontAlgn="base"/>
            <a:endParaRPr lang="en-GB" dirty="0"/>
          </a:p>
          <a:p>
            <a:pPr fontAlgn="base"/>
            <a:r>
              <a:rPr lang="en-GB" dirty="0"/>
              <a:t>Higher education student finance arrangements for the 2020/21 academic year were announced by the Government in a Written Statement in Parliament on 23 July 2019. The HE student finance arrangements for 2020/21 are: </a:t>
            </a:r>
          </a:p>
          <a:p>
            <a:pPr fontAlgn="base"/>
            <a:endParaRPr lang="en-GB" dirty="0"/>
          </a:p>
          <a:p>
            <a:pPr fontAlgn="base"/>
            <a:r>
              <a:rPr lang="en-GB" dirty="0"/>
              <a:t>• Maximum fee limits for full-time, full-time accelerated and part-time undergraduate courses in 2020/21 remain at 2019/20 levels. </a:t>
            </a:r>
          </a:p>
          <a:p>
            <a:pPr fontAlgn="base"/>
            <a:r>
              <a:rPr lang="en-GB" dirty="0"/>
              <a:t>• An increase in maximum loans for living costs of 2.9% for full-time and part-time undergraduate students for 2020/21. </a:t>
            </a:r>
          </a:p>
          <a:p>
            <a:pPr fontAlgn="base"/>
            <a:r>
              <a:rPr lang="en-GB" dirty="0"/>
              <a:t>• An increase in maximum disabled students’ allowances for full-time and part-time undergraduate and postgraduate students with disabilities of 2.9% for 2020/21. </a:t>
            </a:r>
          </a:p>
          <a:p>
            <a:pPr fontAlgn="base"/>
            <a:r>
              <a:rPr lang="en-GB" dirty="0"/>
              <a:t>• An increase in maximum dependants grants for full-time undergraduate students with adult and child dependants of 2.9% for 2020/21. </a:t>
            </a:r>
          </a:p>
          <a:p>
            <a:pPr fontAlgn="base"/>
            <a:r>
              <a:rPr lang="en-GB" dirty="0"/>
              <a:t>• An increase in maximum loans for new students starting postgraduate master’s and doctoral degree courses of 2.9% for 2020/21. </a:t>
            </a:r>
            <a:endParaRPr lang="en-GB" sz="1200" b="0" i="0" kern="1200" dirty="0">
              <a:solidFill>
                <a:schemeClr val="tx1"/>
              </a:solidFill>
              <a:latin typeface="+mn-lt"/>
              <a:ea typeface="+mn-ea"/>
              <a:cs typeface="+mn-cs"/>
            </a:endParaRPr>
          </a:p>
          <a:p>
            <a:pPr fontAlgn="base"/>
            <a:endParaRPr lang="en-GB" sz="1200" b="0" i="0" kern="1200" dirty="0">
              <a:solidFill>
                <a:schemeClr val="tx1"/>
              </a:solidFill>
              <a:latin typeface="+mn-lt"/>
              <a:ea typeface="+mn-ea"/>
              <a:cs typeface="+mn-cs"/>
            </a:endParaRP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tuition fees for the 2020/21 academic year in England will be maintained at the levels that apply in the 2019/20 academic year, the third year in succession that fees have been frozen. This means that the maximum level of tuition fees for a standard full-time course will remain at £9,250 for the 2020/21 academic year.</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undergraduate loans for living costs will be increased by forecast inflation (2.9%) in 2020/21. And the same increase will apply to maximum disabled students’ allowances for students with disabilities undertaking full-time and part-time undergraduate courses in 2020/21. </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grants for students with child or adult dependants who are attending full-time undergraduate courses in 2020/21 will also increase by forecast inflation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We are also increasing support for students undertaking postgraduate courses in 2020/21. Maximum loans for students starting master’s degree and doctoral degree courses from 1 August 2020 onwards will be increased by forecast inflation (2.9%) in 2020/21. And the same increase will apply to the maximum disabled students’ allowance for postgraduate students with disabilities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I expect to lay regulations implementing changes to student finance for undergraduates and postgraduates for 2020/21 late in 2019 or early in 2020. These regulations will be subject to Parliamentary scrutiny.</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Government will consider the recommendations of the independent panel to the Review of Post-18 Education and Funding, published on 30 May 2019, and will conclude the review at the Spending Review later this year.</a:t>
            </a:r>
          </a:p>
          <a:p>
            <a:pPr fontAlgn="base"/>
            <a:endParaRPr lang="en-GB" sz="1200" b="0" i="0" kern="1200" dirty="0">
              <a:solidFill>
                <a:schemeClr val="tx1"/>
              </a:solidFill>
              <a:latin typeface="+mn-lt"/>
              <a:ea typeface="+mn-ea"/>
              <a:cs typeface="+mn-cs"/>
            </a:endParaRPr>
          </a:p>
          <a:p>
            <a:pPr fontAlgn="base"/>
            <a:r>
              <a:rPr lang="en-GB" sz="1200" b="1" i="0" kern="1200" dirty="0">
                <a:solidFill>
                  <a:schemeClr val="tx1"/>
                </a:solidFill>
                <a:latin typeface="+mn-lt"/>
                <a:ea typeface="+mn-ea"/>
                <a:cs typeface="+mn-cs"/>
              </a:rPr>
              <a:t>Higher Education Student Finance for 2020/21</a:t>
            </a:r>
          </a:p>
          <a:p>
            <a:pPr fontAlgn="base"/>
            <a:endParaRPr lang="en-GB" sz="1200" b="0" i="0" kern="1200" dirty="0">
              <a:solidFill>
                <a:schemeClr val="tx1"/>
              </a:solidFill>
              <a:latin typeface="+mn-lt"/>
              <a:ea typeface="+mn-ea"/>
              <a:cs typeface="+mn-cs"/>
            </a:endParaRPr>
          </a:p>
          <a:p>
            <a:pPr fontAlgn="base"/>
            <a:r>
              <a:rPr lang="en-GB" sz="1200" b="1" i="1" kern="1200" dirty="0">
                <a:solidFill>
                  <a:schemeClr val="tx1"/>
                </a:solidFill>
                <a:latin typeface="+mn-lt"/>
                <a:ea typeface="+mn-ea"/>
                <a:cs typeface="+mn-cs"/>
              </a:rPr>
              <a:t>1) Fees for full-time and part-time undergraduate students.</a:t>
            </a:r>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fees for full-time and part-time undergraduate courses will remain at 2019/20 levels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fee for standard full-time courses offered by Approved (Fee Cap) Providers with an Access and Participation Plan (APP) and a Teaching Excellence and Student Outcomes Award (TEF) will remain at £9,250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fee for full-time accelerated degree courses offered by Approved (Fee Cap) Providers with an APP and a TEF will remain at £11,100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fee for part-time courses offered by Approved (Fee Cap) Providers with an APP and a TEF will remain at £6,935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Lower maximum fees will remain at 2019/20 levels in 2020/21 for (</a:t>
            </a:r>
            <a:r>
              <a:rPr lang="en-GB" sz="1200" b="0" i="0" kern="1200" dirty="0" err="1">
                <a:solidFill>
                  <a:schemeClr val="tx1"/>
                </a:solidFill>
                <a:latin typeface="+mn-lt"/>
                <a:ea typeface="+mn-ea"/>
                <a:cs typeface="+mn-cs"/>
              </a:rPr>
              <a:t>i</a:t>
            </a:r>
            <a:r>
              <a:rPr lang="en-GB" sz="1200" b="0" i="0" kern="1200" dirty="0">
                <a:solidFill>
                  <a:schemeClr val="tx1"/>
                </a:solidFill>
                <a:latin typeface="+mn-lt"/>
                <a:ea typeface="+mn-ea"/>
                <a:cs typeface="+mn-cs"/>
              </a:rPr>
              <a:t>) courses offered by providers without an APP and/or a TEF and (ii) overseas study years, work placement years and short final years of full-time courses.</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Students undertaking courses at Approved (Fee Cap) Providers will be able to apply for up-front tuition fee loans to meet the full costs of their tuition.</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fees for undergraduate courses offered by Approved Providers are not capped. Students undertaking courses at Approved Providers will be able to apply for up-front tuition fee loans towards the costs of their tuition which will remain at 2019/20 levels in 2020/21: up to £6,165 for a standard full-time course; up to £7,400 for a full-time accelerated degree course and up to £4,625 for a part-time course.</a:t>
            </a:r>
          </a:p>
          <a:p>
            <a:pPr fontAlgn="base"/>
            <a:endParaRPr lang="en-GB" sz="1200" b="0" i="0" kern="1200" dirty="0">
              <a:solidFill>
                <a:schemeClr val="tx1"/>
              </a:solidFill>
              <a:latin typeface="+mn-lt"/>
              <a:ea typeface="+mn-ea"/>
              <a:cs typeface="+mn-cs"/>
            </a:endParaRPr>
          </a:p>
          <a:p>
            <a:pPr fontAlgn="base"/>
            <a:r>
              <a:rPr lang="en-GB" sz="1200" b="1" i="1" kern="1200" dirty="0">
                <a:solidFill>
                  <a:schemeClr val="tx1"/>
                </a:solidFill>
                <a:latin typeface="+mn-lt"/>
                <a:ea typeface="+mn-ea"/>
                <a:cs typeface="+mn-cs"/>
              </a:rPr>
              <a:t>2) Living costs support for full-time undergraduate students.</a:t>
            </a:r>
            <a:endParaRPr lang="en-GB" sz="1200" b="0" i="0"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Loans for living costs for new full-time students and continuing full-time students starting their courses on or after 1 August 2016.</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loans for living costs for new full-time students and eligible continuing full-time students starting their courses on or after 1 August 2016 will be increased by forecast inflation (2.9%)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loan for living costs for 2020/21 will be £9,203 for students living away from home and studying outside London. The equivalent loan rate for students living away from home and studying in London will be £12,010; for those living in the parental home during their studies, £7,747; and for those studying overseas as part of their UK course, £10,539.</a:t>
            </a:r>
          </a:p>
          <a:p>
            <a:pPr fontAlgn="base"/>
            <a:endParaRPr lang="en-GB" sz="1200" b="0" i="0"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Loans for living costs for new full-time students and continuing full-time students starting their courses on or after 1 August 2016 who are eligible for benefits.</a:t>
            </a:r>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loans for living costs for new full-time students and eligible continuing full-time students starting their courses on or after 1 August 2016, and who are eligible for benefits, will be increased by forecast inflation (2.9%)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loan for living costs for 2020/21 will be £10,490 for students who are eligible for benefits who are living away from home and studying outside London. The equivalent loan rate for students who are eligible for benefits who are living away from home and studying in London will be £13,098; for those living in the parental home during their studies, £9,140; and for those studying overseas as part of their UK course, £11,732.</a:t>
            </a:r>
          </a:p>
          <a:p>
            <a:pPr fontAlgn="base"/>
            <a:endParaRPr lang="en-GB" sz="1200" b="0" i="0"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Loans for living costs for new full-time students and continuing full-time students starting their courses on or after 1 August 2016 who are aged 60 or over on the first day of the first academic year of their course.</a:t>
            </a:r>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loan for living costs in 2020/21 for new full-time students and eligible continuing full-time students starting their courses on or after 1 August 2016 who are aged 60 or over on the first day of the first academic year of their course, will be increased by forecast inflation (2.9%) to £3,893.</a:t>
            </a:r>
          </a:p>
          <a:p>
            <a:pPr fontAlgn="base"/>
            <a:endParaRPr lang="en-GB" sz="1200" b="0" i="0"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Maintenance grants and special support grants for full-time students who started their courses before 1 August 2016.</a:t>
            </a:r>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maintenance grant and special support grant for eligible full-time students who started their courses on or after 1 September 2012 but before 1 August 2016, will be increased by forecast inflation (2.9%) to £3,801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maintenance grant and special support grant for eligible full-time students who started their courses before 1 September 2012 will be increased by forecast inflation (2.9%) to £3,489 in 2020/21.</a:t>
            </a:r>
          </a:p>
          <a:p>
            <a:pPr fontAlgn="base"/>
            <a:endParaRPr lang="en-GB" sz="1200" b="0" i="0"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Loans for living costs for full-time students who started their courses before 1 August 2016.</a:t>
            </a:r>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loans for living costs for eligible students who started their courses on or after 1 September 2012 but before 1 August 2016, will be increased by forecast inflation (2.9%)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loan for living costs will be £6,597 for students who are living away from home and studying outside London. The equivalent loan rate for students living away from home and studying in London will be £9,205; for those living in the parental home during their studies, £5,247; and for those studying overseas as part of their UK course, £7,837.</a:t>
            </a:r>
          </a:p>
          <a:p>
            <a:pPr fontAlgn="base"/>
            <a:endParaRPr lang="en-GB" sz="1200" b="0" i="0"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Loans for living costs for eligible students who started their courses before 1 September 2012.</a:t>
            </a:r>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loans for living costs for eligible students who started their courses before 1 September 2012 will be increased by forecast inflation (2.9%)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loan for living costs will be £5,938 for students who are living away from home and studying outside London. The equivalent loan rate for students living away from home and studying in London will be £8,309; for those living in the parental home during their studies, £4,604; and for those studying overseas as part of their UK course, £7,068.</a:t>
            </a:r>
          </a:p>
          <a:p>
            <a:pPr fontAlgn="base"/>
            <a:endParaRPr lang="en-GB" sz="1200" b="0" i="0"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Long Courses Loans.</a:t>
            </a:r>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long courses (living costs) loans for new and continuing students who are attending full-time courses that are longer than 30 weeks and 3 days during the academic year will be increased by forecast inflation (2.9%) in 2020/21.</a:t>
            </a:r>
          </a:p>
          <a:p>
            <a:pPr fontAlgn="base"/>
            <a:endParaRPr lang="en-GB" sz="1200" b="0" i="0" kern="1200" dirty="0">
              <a:solidFill>
                <a:schemeClr val="tx1"/>
              </a:solidFill>
              <a:latin typeface="+mn-lt"/>
              <a:ea typeface="+mn-ea"/>
              <a:cs typeface="+mn-cs"/>
            </a:endParaRPr>
          </a:p>
          <a:p>
            <a:pPr fontAlgn="base"/>
            <a:r>
              <a:rPr lang="en-GB" sz="1200" b="1" i="1" kern="1200" dirty="0">
                <a:solidFill>
                  <a:schemeClr val="tx1"/>
                </a:solidFill>
                <a:latin typeface="+mn-lt"/>
                <a:ea typeface="+mn-ea"/>
                <a:cs typeface="+mn-cs"/>
              </a:rPr>
              <a:t>3) Targeted support for undergraduate students with dependants and undergraduate students with disabilities.</a:t>
            </a:r>
          </a:p>
          <a:p>
            <a:pPr fontAlgn="base"/>
            <a:endParaRPr lang="en-GB" sz="1200" b="0" i="0"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Dependants’ Grants.</a:t>
            </a:r>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dependants’ grants (adult dependants’ grant, childcare grant and parents’ learning allowance) will be increased by forecast inflation (2.9%) in 2020/21 for all new and continuing full-time undergraduate students.</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adult dependants’ grant will be increased to £3,094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childcare grant payable in 2020/21, which covers 85% of actual childcare costs up to a specified limit, will be increased to £174.22 per week for one child only and £298.69 per week for two or more children.</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parents’ learning allowance payable in 2020/21 will be increased to £1,766.</a:t>
            </a:r>
          </a:p>
          <a:p>
            <a:pPr fontAlgn="base"/>
            <a:endParaRPr lang="en-GB" sz="1200" b="0" i="0"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Disabled Students’ Allowances.</a:t>
            </a:r>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grants for undergraduate students with disabilities will be increased by forecast inflation (2.9%)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For a full-time course: to £23,258 for a non-medical personal helper, £5,849 for major items of specialist equipment and £1,954 for other disability related expenditure.</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For a part-time course: to £17,443 for a non-medical personal helper, £5,849 for major items of specialist equipment and £1,465 for other disability related expenditure.</a:t>
            </a:r>
          </a:p>
          <a:p>
            <a:pPr fontAlgn="base"/>
            <a:endParaRPr lang="en-GB" sz="1200" b="0" i="0" kern="1200" dirty="0">
              <a:solidFill>
                <a:schemeClr val="tx1"/>
              </a:solidFill>
              <a:latin typeface="+mn-lt"/>
              <a:ea typeface="+mn-ea"/>
              <a:cs typeface="+mn-cs"/>
            </a:endParaRPr>
          </a:p>
          <a:p>
            <a:pPr fontAlgn="base"/>
            <a:r>
              <a:rPr lang="en-GB" sz="1200" b="1" i="1" kern="1200" dirty="0">
                <a:solidFill>
                  <a:schemeClr val="tx1"/>
                </a:solidFill>
                <a:latin typeface="+mn-lt"/>
                <a:ea typeface="+mn-ea"/>
                <a:cs typeface="+mn-cs"/>
              </a:rPr>
              <a:t>4) Support for part-time undergraduate students.</a:t>
            </a:r>
            <a:endParaRPr lang="en-GB" sz="1200" b="0" i="0"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Fee and course grants for students who started part-time courses before 1 September 2012.</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fee and course grants for students who started part-time courses before 1 September 2012 will be increased by forecast inflation (2.9%) in 2020/21. Maximum fee grants will be increased to £959, £1,150 or £1,442, depending on the intensity of study of the course. The maximum course grant will be increased to £314.</a:t>
            </a:r>
          </a:p>
          <a:p>
            <a:pPr fontAlgn="base"/>
            <a:endParaRPr lang="en-GB" sz="1200" b="0" i="0"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Loans for living costs for new part-time students and continuing part-time students starting degree level courses on or after 1 August 2018.</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loans for living costs for new part-time students and continuing part-time students who started degree level courses on or after 1 August 2018 will be increased by forecast inflation (2.9%)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loan for living costs for 2020/21 will be £9,203 for students living away from home and studying outside London. The equivalent loan rate for students living away from home and studying in London will be £12,010; for those living in the parental home during their studies, £7,747; and for those studying overseas as part of their UK course, £10,539.</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Part-time students qualify for a proportion of the full-time loan for living costs depending on their intensity of study compared with a full-time course.</a:t>
            </a:r>
          </a:p>
          <a:p>
            <a:pPr fontAlgn="base"/>
            <a:endParaRPr lang="en-GB" sz="1200" b="1" i="1" kern="1200" dirty="0">
              <a:solidFill>
                <a:schemeClr val="tx1"/>
              </a:solidFill>
              <a:latin typeface="+mn-lt"/>
              <a:ea typeface="+mn-ea"/>
              <a:cs typeface="+mn-cs"/>
            </a:endParaRPr>
          </a:p>
          <a:p>
            <a:pPr fontAlgn="base"/>
            <a:r>
              <a:rPr lang="en-GB" sz="1200" b="1" i="1" kern="1200" dirty="0">
                <a:solidFill>
                  <a:schemeClr val="tx1"/>
                </a:solidFill>
                <a:latin typeface="+mn-lt"/>
                <a:ea typeface="+mn-ea"/>
                <a:cs typeface="+mn-cs"/>
              </a:rPr>
              <a:t>5) Support for postgraduate students.</a:t>
            </a:r>
          </a:p>
          <a:p>
            <a:pPr fontAlgn="base"/>
            <a:endParaRPr lang="en-GB" sz="1200" b="0" i="0"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Loans for students undertaking postgraduate master’s degree courses.</a:t>
            </a:r>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loans for new students starting postgraduate master’s degree courses in 2020/21 will be increased by forecast inflation (2.9%) to £11,222.</a:t>
            </a:r>
          </a:p>
          <a:p>
            <a:pPr fontAlgn="base"/>
            <a:endParaRPr lang="en-GB" sz="1200" b="0" i="1"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Loans for students undertaking postgraduate doctoral degree courses.</a:t>
            </a:r>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Maximum loans for new students starting postgraduate doctoral degree courses in 2020/21 will be increased by forecast inflation (2.9%) to £26,445.</a:t>
            </a:r>
          </a:p>
          <a:p>
            <a:pPr fontAlgn="base"/>
            <a:endParaRPr lang="en-GB" sz="1200" b="0" i="1" kern="1200" dirty="0">
              <a:solidFill>
                <a:schemeClr val="tx1"/>
              </a:solidFill>
              <a:latin typeface="+mn-lt"/>
              <a:ea typeface="+mn-ea"/>
              <a:cs typeface="+mn-cs"/>
            </a:endParaRPr>
          </a:p>
          <a:p>
            <a:pPr fontAlgn="base"/>
            <a:r>
              <a:rPr lang="en-GB" sz="1200" b="0" i="1" kern="1200" dirty="0">
                <a:solidFill>
                  <a:schemeClr val="tx1"/>
                </a:solidFill>
                <a:latin typeface="+mn-lt"/>
                <a:ea typeface="+mn-ea"/>
                <a:cs typeface="+mn-cs"/>
              </a:rPr>
              <a:t>Disabled Students’ Allowance.</a:t>
            </a:r>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The maximum grant for postgraduate students with disabilities will be increased by forecast inflation (2.9%) to £20,580 in 2020/21.</a:t>
            </a:r>
          </a:p>
          <a:p>
            <a:pPr fontAlgn="base"/>
            <a:endParaRPr lang="en-GB" sz="1200" b="0" i="0" kern="1200" dirty="0">
              <a:solidFill>
                <a:schemeClr val="tx1"/>
              </a:solidFill>
              <a:latin typeface="+mn-lt"/>
              <a:ea typeface="+mn-ea"/>
              <a:cs typeface="+mn-cs"/>
            </a:endParaRPr>
          </a:p>
          <a:p>
            <a:pPr fontAlgn="base"/>
            <a:r>
              <a:rPr lang="en-GB" sz="1200" b="0" i="0" kern="1200" dirty="0">
                <a:solidFill>
                  <a:schemeClr val="tx1"/>
                </a:solidFill>
                <a:latin typeface="+mn-lt"/>
                <a:ea typeface="+mn-ea"/>
                <a:cs typeface="+mn-cs"/>
              </a:rPr>
              <a:t>More details of Higher Education student finance arrangements for the 2020/21 academic year will be published on Government websites in due course.</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902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a:bodyPr>
          <a:lstStyle/>
          <a:p>
            <a:pPr rtl="0"/>
            <a:r>
              <a:rPr lang="en-GB" sz="1200" b="0" i="0" u="none" strike="noStrike" kern="1200" baseline="0" dirty="0">
                <a:solidFill>
                  <a:schemeClr val="tx1"/>
                </a:solidFill>
                <a:latin typeface="+mn-lt"/>
                <a:ea typeface="+mn-ea"/>
                <a:cs typeface="+mn-cs"/>
              </a:rPr>
              <a:t>Financial Hardship Team - Sending Forms and Evidence During COVID-19</a:t>
            </a:r>
            <a:br>
              <a:rPr lang="en-GB" sz="1200" b="0" i="0" u="none" strike="noStrike" kern="1200" baseline="0" dirty="0">
                <a:solidFill>
                  <a:schemeClr val="tx1"/>
                </a:solidFill>
                <a:latin typeface="+mn-lt"/>
                <a:ea typeface="+mn-ea"/>
                <a:cs typeface="+mn-cs"/>
              </a:rPr>
            </a:br>
            <a:br>
              <a:rPr lang="en-GB" sz="1200" b="0" i="0" u="none" strike="noStrike" kern="1200" baseline="0" dirty="0">
                <a:solidFill>
                  <a:schemeClr val="tx1"/>
                </a:solidFill>
                <a:latin typeface="+mn-lt"/>
                <a:ea typeface="+mn-ea"/>
                <a:cs typeface="+mn-cs"/>
              </a:rPr>
            </a:br>
            <a:r>
              <a:rPr lang="en-GB" sz="1200" b="0" i="0" u="none" strike="noStrike" kern="1200" baseline="0" dirty="0">
                <a:solidFill>
                  <a:schemeClr val="tx1"/>
                </a:solidFill>
                <a:latin typeface="+mn-lt"/>
                <a:ea typeface="+mn-ea"/>
                <a:cs typeface="+mn-cs"/>
              </a:rPr>
              <a:t>Due to the current circumstances, students applying for financial hardship now have the option to send forms and evidence to the Financial Hardship Team by email.</a:t>
            </a:r>
          </a:p>
          <a:p>
            <a:pPr rtl="0"/>
            <a:r>
              <a:rPr lang="en-GB" sz="1200" b="0" i="0" u="none" strike="noStrike" kern="1200" baseline="0" dirty="0">
                <a:solidFill>
                  <a:schemeClr val="tx1"/>
                </a:solidFill>
                <a:latin typeface="+mn-lt"/>
                <a:ea typeface="+mn-ea"/>
                <a:cs typeface="+mn-cs"/>
              </a:rPr>
              <a:t>Advisors should make students aware that OneDrive or GoogleDrive attachments </a:t>
            </a:r>
            <a:r>
              <a:rPr lang="en-GB" sz="1200" b="1" i="0" u="none" strike="noStrike" kern="1200" baseline="0" dirty="0">
                <a:solidFill>
                  <a:schemeClr val="tx1"/>
                </a:solidFill>
                <a:latin typeface="+mn-lt"/>
                <a:ea typeface="+mn-ea"/>
                <a:cs typeface="+mn-cs"/>
              </a:rPr>
              <a:t>cannot</a:t>
            </a:r>
            <a:r>
              <a:rPr lang="en-GB" sz="1200" b="0" i="0" u="none" strike="noStrike" kern="1200" baseline="0" dirty="0">
                <a:solidFill>
                  <a:schemeClr val="tx1"/>
                </a:solidFill>
                <a:latin typeface="+mn-lt"/>
                <a:ea typeface="+mn-ea"/>
                <a:cs typeface="+mn-cs"/>
              </a:rPr>
              <a:t> be accepted. </a:t>
            </a:r>
          </a:p>
          <a:p>
            <a:pPr rtl="0"/>
            <a:endParaRPr lang="en-GB" sz="1200" b="0" i="0" u="none" strike="noStrike" kern="1200" baseline="0" dirty="0">
              <a:solidFill>
                <a:schemeClr val="tx1"/>
              </a:solidFill>
              <a:latin typeface="+mn-lt"/>
              <a:ea typeface="+mn-ea"/>
              <a:cs typeface="+mn-cs"/>
            </a:endParaRPr>
          </a:p>
          <a:p>
            <a:pPr rtl="0"/>
            <a:r>
              <a:rPr lang="en-GB" sz="1200" b="0" i="0" u="none" strike="noStrike" kern="1200" baseline="0" dirty="0">
                <a:solidFill>
                  <a:schemeClr val="tx1"/>
                </a:solidFill>
                <a:latin typeface="+mn-lt"/>
                <a:ea typeface="+mn-ea"/>
                <a:cs typeface="+mn-cs"/>
              </a:rPr>
              <a:t>However, standard attachments, scanned copies and clear photographs of forms and evidence can be accepted.</a:t>
            </a:r>
          </a:p>
          <a:p>
            <a:pPr rtl="0"/>
            <a:r>
              <a:rPr lang="en-GB" sz="1200" b="0" i="0" u="none" strike="noStrike" kern="1200" baseline="0" dirty="0">
                <a:solidFill>
                  <a:schemeClr val="tx1"/>
                </a:solidFill>
                <a:latin typeface="+mn-lt"/>
                <a:ea typeface="+mn-ea"/>
                <a:cs typeface="+mn-cs"/>
              </a:rPr>
              <a:t>Emails should be sent to financial_hardship@slc.co.uk.</a:t>
            </a:r>
            <a:endParaRPr lang="en-US" dirty="0"/>
          </a:p>
        </p:txBody>
      </p:sp>
      <p:sp>
        <p:nvSpPr>
          <p:cNvPr id="1054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343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t>
            </a:r>
          </a:p>
          <a:p>
            <a:r>
              <a:rPr lang="en-GB" sz="1200" b="0" i="0" u="none" strike="noStrike" kern="1200" baseline="0" dirty="0">
                <a:solidFill>
                  <a:schemeClr val="tx1"/>
                </a:solidFill>
                <a:latin typeface="+mn-lt"/>
                <a:ea typeface="+mn-ea"/>
                <a:cs typeface="+mn-cs"/>
              </a:rPr>
              <a:t>Can SLC make any adjustments for those students who cannot get section 5 of the full DSA application completed by their HEP?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Yes. We understand that it is unlikely to be possible for our customers to get this section of their application completed by their HEP during this time.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We will therefore be able to accept an email from a student’s HEP (from a university email address) in lieu of a signed and stamped section 5.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email must confirm the following; Academic Year, Course Name, Course Start Date, Course End Date, Year of Study e.g. Year 2 of 3, Mode of Study e.g. FT or PT, Intensity of study i.e. 50% of full time equivalent –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We </a:t>
            </a:r>
            <a:r>
              <a:rPr lang="en-GB" sz="1200" b="1" i="0" u="none" strike="noStrike" kern="1200" baseline="0" dirty="0">
                <a:solidFill>
                  <a:schemeClr val="tx1"/>
                </a:solidFill>
                <a:latin typeface="+mn-lt"/>
                <a:ea typeface="+mn-ea"/>
                <a:cs typeface="+mn-cs"/>
              </a:rPr>
              <a:t>must </a:t>
            </a:r>
            <a:r>
              <a:rPr lang="en-GB" sz="1200" b="0" i="0" u="none" strike="noStrike" kern="1200" baseline="0" dirty="0">
                <a:solidFill>
                  <a:schemeClr val="tx1"/>
                </a:solidFill>
                <a:latin typeface="+mn-lt"/>
                <a:ea typeface="+mn-ea"/>
                <a:cs typeface="+mn-cs"/>
              </a:rPr>
              <a:t>have this information for part-time students and Level of Study e.g. Undergraduate or Postgraduate.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Please note section 5 information is only a requirement for students who are applying for DSA only on an undergraduate course and those applying for a part-time or postgraduate courses. </a:t>
            </a:r>
            <a:endParaRPr lang="en-US" dirty="0"/>
          </a:p>
        </p:txBody>
      </p:sp>
      <p:sp>
        <p:nvSpPr>
          <p:cNvPr id="1054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2343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rtl="0"/>
            <a:r>
              <a:rPr lang="en-GB" sz="1200" b="1" i="0" u="none" strike="noStrike" kern="1200" baseline="0" dirty="0">
                <a:solidFill>
                  <a:schemeClr val="tx1"/>
                </a:solidFill>
                <a:latin typeface="+mn-lt"/>
                <a:ea typeface="+mn-ea"/>
                <a:cs typeface="+mn-cs"/>
              </a:rPr>
              <a:t>Update to Higher and Further Education providers – COVID-19</a:t>
            </a:r>
          </a:p>
          <a:p>
            <a:pPr rtl="0"/>
            <a:endParaRPr lang="en-GB" sz="1200" b="1" i="0" u="none" strike="noStrike" kern="1200" baseline="0" dirty="0">
              <a:solidFill>
                <a:schemeClr val="tx1"/>
              </a:solidFill>
              <a:latin typeface="+mn-lt"/>
              <a:ea typeface="+mn-ea"/>
              <a:cs typeface="+mn-cs"/>
            </a:endParaRPr>
          </a:p>
          <a:p>
            <a:pPr rtl="0"/>
            <a:r>
              <a:rPr lang="en-GB" sz="1200" b="0" i="0" u="none" strike="noStrike" kern="1200" baseline="0" dirty="0">
                <a:solidFill>
                  <a:schemeClr val="tx1"/>
                </a:solidFill>
                <a:latin typeface="+mn-lt"/>
                <a:ea typeface="+mn-ea"/>
                <a:cs typeface="+mn-cs"/>
              </a:rPr>
              <a:t>SLC is providing advice to Further and Higher Education providers following yesterday's update from the UK Government on its strategy to delay the spread of Coronavirus.</a:t>
            </a:r>
          </a:p>
          <a:p>
            <a:pPr rtl="0"/>
            <a:r>
              <a:rPr lang="en-GB" sz="1200" b="0" i="0" u="none" strike="noStrike" kern="1200" baseline="0" dirty="0">
                <a:solidFill>
                  <a:schemeClr val="tx1"/>
                </a:solidFill>
                <a:latin typeface="+mn-lt"/>
                <a:ea typeface="+mn-ea"/>
                <a:cs typeface="+mn-cs"/>
              </a:rPr>
              <a:t>We are working closely with education departments across the UK Government to ensure we can provide a continuous level of service across our core functions. The situation is being closely monitored and we have contingency measures in place to ensure that our systems and processes are resilient. </a:t>
            </a:r>
          </a:p>
          <a:p>
            <a:pPr rtl="0"/>
            <a:r>
              <a:rPr lang="en-GB" sz="1200" b="0" i="0" u="none" strike="noStrike" kern="1200" baseline="0" dirty="0">
                <a:solidFill>
                  <a:schemeClr val="tx1"/>
                </a:solidFill>
                <a:latin typeface="+mn-lt"/>
                <a:ea typeface="+mn-ea"/>
                <a:cs typeface="+mn-cs"/>
              </a:rPr>
              <a:t>As part of our business continuity preparedness, and in line with updates to Government guidance, we will take additional practical steps to safeguard the welfare of our colleagues and protect against any potential disruption to our business. This may include delivering services from alternative sites across the SLC estate, maximise colleagues’ ability to work remotely, and additional requirements for planning direct engagement between SLC Account Managers and education providers.</a:t>
            </a:r>
          </a:p>
          <a:p>
            <a:pPr rtl="0"/>
            <a:r>
              <a:rPr lang="en-GB" sz="1200" b="0" i="0" u="none" strike="noStrike" kern="1200" baseline="0" dirty="0">
                <a:solidFill>
                  <a:schemeClr val="tx1"/>
                </a:solidFill>
                <a:latin typeface="+mn-lt"/>
                <a:ea typeface="+mn-ea"/>
                <a:cs typeface="+mn-cs"/>
              </a:rPr>
              <a:t>We will continue to keep you informed as the situation develops and should you have any questions please do contact us at Partner_Services@slc.co.uk</a:t>
            </a:r>
          </a:p>
          <a:p>
            <a:pPr rtl="0"/>
            <a:r>
              <a:rPr lang="en-GB" sz="1200" b="0" i="0" u="none" strike="noStrike" kern="1200" baseline="0" dirty="0">
                <a:solidFill>
                  <a:schemeClr val="tx1"/>
                </a:solidFill>
                <a:latin typeface="+mn-lt"/>
                <a:ea typeface="+mn-ea"/>
                <a:cs typeface="+mn-cs"/>
              </a:rPr>
              <a:t>_____________________________________________________________________________________________________</a:t>
            </a:r>
          </a:p>
          <a:p>
            <a:pPr rtl="0"/>
            <a:r>
              <a:rPr lang="en-GB" sz="1200" b="0" i="0" u="none" strike="noStrike" kern="1200" baseline="0" dirty="0">
                <a:solidFill>
                  <a:schemeClr val="tx1"/>
                </a:solidFill>
                <a:latin typeface="+mn-lt"/>
                <a:ea typeface="+mn-ea"/>
                <a:cs typeface="+mn-cs"/>
              </a:rPr>
              <a:t>2. 	Completion of Spring Term through virtual learning environments </a:t>
            </a:r>
            <a:br>
              <a:rPr lang="en-GB" sz="1200" b="0" i="0" u="none" strike="noStrike" kern="1200" baseline="0" dirty="0">
                <a:solidFill>
                  <a:schemeClr val="tx1"/>
                </a:solidFill>
                <a:latin typeface="+mn-lt"/>
                <a:ea typeface="+mn-ea"/>
                <a:cs typeface="+mn-cs"/>
              </a:rPr>
            </a:br>
            <a:br>
              <a:rPr lang="en-GB" sz="1200" b="0" i="0" u="none" strike="noStrike" kern="1200" baseline="0" dirty="0">
                <a:solidFill>
                  <a:schemeClr val="tx1"/>
                </a:solidFill>
                <a:latin typeface="+mn-lt"/>
                <a:ea typeface="+mn-ea"/>
                <a:cs typeface="+mn-cs"/>
              </a:rPr>
            </a:br>
            <a:r>
              <a:rPr lang="en-GB" sz="1200" b="1" i="0" u="none" strike="noStrike" kern="1200" baseline="0" dirty="0">
                <a:solidFill>
                  <a:schemeClr val="tx1"/>
                </a:solidFill>
                <a:latin typeface="+mn-lt"/>
                <a:ea typeface="+mn-ea"/>
                <a:cs typeface="+mn-cs"/>
              </a:rPr>
              <a:t>Update on completion of Spring Term</a:t>
            </a:r>
          </a:p>
          <a:p>
            <a:pPr rtl="0"/>
            <a:r>
              <a:rPr lang="en-GB" sz="1200" b="0" i="0" u="none" strike="noStrike" kern="1200" baseline="0" dirty="0">
                <a:solidFill>
                  <a:schemeClr val="tx1"/>
                </a:solidFill>
                <a:latin typeface="+mn-lt"/>
                <a:ea typeface="+mn-ea"/>
                <a:cs typeface="+mn-cs"/>
              </a:rPr>
              <a:t>Where the HEP completes the Spring term through virtual/online learning, we are deeming this as a continuation of their existing mode of study, and of the level of intensity, that the course was intended to deliver. We would not expect a mode of study or fee change CoC just because of the greater  degree of online learning.    </a:t>
            </a:r>
          </a:p>
          <a:p>
            <a:pPr rtl="0"/>
            <a:r>
              <a:rPr lang="en-GB" sz="1200" b="0" i="0" u="none" strike="noStrike" kern="1200" baseline="0" dirty="0">
                <a:solidFill>
                  <a:schemeClr val="tx1"/>
                </a:solidFill>
                <a:latin typeface="+mn-lt"/>
                <a:ea typeface="+mn-ea"/>
                <a:cs typeface="+mn-cs"/>
              </a:rPr>
              <a:t>______________________________________________________________________________________________________</a:t>
            </a:r>
          </a:p>
          <a:p>
            <a:pPr rtl="0"/>
            <a:r>
              <a:rPr lang="en-GB" sz="1200" b="0" i="0" u="none" strike="noStrike" kern="1200" baseline="0" dirty="0">
                <a:solidFill>
                  <a:schemeClr val="tx1"/>
                </a:solidFill>
                <a:latin typeface="+mn-lt"/>
                <a:ea typeface="+mn-ea"/>
                <a:cs typeface="+mn-cs"/>
              </a:rPr>
              <a:t>3.	Statement on Student Finance embedded into a wider letter to heads of HEPs  - For Info only, please do not share until Paul Smith has confirmed its cleared. </a:t>
            </a:r>
          </a:p>
          <a:p>
            <a:pPr rtl="0"/>
            <a:r>
              <a:rPr lang="en-GB" sz="1200" b="0" i="0" u="none" strike="noStrike" kern="1200" baseline="0" dirty="0">
                <a:solidFill>
                  <a:schemeClr val="tx1"/>
                </a:solidFill>
                <a:latin typeface="+mn-lt"/>
                <a:ea typeface="+mn-ea"/>
                <a:cs typeface="+mn-cs"/>
              </a:rPr>
              <a:t>I would like to assure you that the Student Loans Company (SLC) is planning to make Term 3 (Summer term) tuition fee payments as scheduled and that students will continue to receive maintenance payments on the scheduled dates, whether or not campuses are closed or whether learning has been moved on line. In order for this to happen, HE Providers must confirm in the normal way that students are in attendance, but should contact the Student Loans Company if that proves impossible as a result of wide-spread staff absence. HE Providers should also confirm in the usual way registration of any new starters in the latter part of AY19/20, so that SLC can make their maintenance payments</a:t>
            </a:r>
            <a:endParaRPr lang="en-US" dirty="0"/>
          </a:p>
        </p:txBody>
      </p:sp>
      <p:sp>
        <p:nvSpPr>
          <p:cNvPr id="1054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12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a:bodyPr>
          <a:lstStyle/>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We are working to restore our customer contact services as soon as we can by enabling more of our customer service colleagues to work safely. However, as a predominately office based organisation this is taking some time.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Our </a:t>
            </a:r>
            <a:r>
              <a:rPr lang="en-GB" sz="1200" b="0" i="0" kern="1200" dirty="0">
                <a:solidFill>
                  <a:schemeClr val="tx1"/>
                </a:solidFill>
                <a:effectLst/>
                <a:latin typeface="+mn-lt"/>
                <a:ea typeface="+mn-ea"/>
                <a:cs typeface="+mn-cs"/>
                <a:hlinkClick r:id="rId3"/>
              </a:rPr>
              <a:t>@SF_England</a:t>
            </a:r>
            <a:r>
              <a:rPr lang="en-GB" sz="1200" b="0" i="0" kern="1200" dirty="0">
                <a:solidFill>
                  <a:schemeClr val="tx1"/>
                </a:solidFill>
                <a:effectLst/>
                <a:latin typeface="+mn-lt"/>
                <a:ea typeface="+mn-ea"/>
                <a:cs typeface="+mn-cs"/>
              </a:rPr>
              <a:t> social media team are starting to answer questions about your funding.</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Our </a:t>
            </a:r>
            <a:r>
              <a:rPr lang="en-GB" sz="1200" b="0" i="0" kern="1200" dirty="0">
                <a:solidFill>
                  <a:schemeClr val="tx1"/>
                </a:solidFill>
                <a:effectLst/>
                <a:latin typeface="+mn-lt"/>
                <a:ea typeface="+mn-ea"/>
                <a:cs typeface="+mn-cs"/>
                <a:hlinkClick r:id="rId4"/>
              </a:rPr>
              <a:t>@</a:t>
            </a:r>
            <a:r>
              <a:rPr lang="en-GB" sz="1200" b="0" i="0" kern="1200" dirty="0" err="1">
                <a:solidFill>
                  <a:schemeClr val="tx1"/>
                </a:solidFill>
                <a:effectLst/>
                <a:latin typeface="+mn-lt"/>
                <a:ea typeface="+mn-ea"/>
                <a:cs typeface="+mn-cs"/>
                <a:hlinkClick r:id="rId4"/>
              </a:rPr>
              <a:t>SLC_Repayment</a:t>
            </a:r>
            <a:r>
              <a:rPr lang="en-GB" sz="1200" b="0" i="0" kern="1200" dirty="0">
                <a:solidFill>
                  <a:schemeClr val="tx1"/>
                </a:solidFill>
                <a:effectLst/>
                <a:latin typeface="+mn-lt"/>
                <a:ea typeface="+mn-ea"/>
                <a:cs typeface="+mn-cs"/>
              </a:rPr>
              <a:t> social media team will be starting to answer questions in the coming days.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We plan to restore customer contact services asap, and we will provide further information here and on our social media channels.</a:t>
            </a:r>
          </a:p>
          <a:p>
            <a:endParaRPr lang="en-US" dirty="0"/>
          </a:p>
        </p:txBody>
      </p:sp>
      <p:sp>
        <p:nvSpPr>
          <p:cNvPr id="1054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753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a:bodyPr>
          <a:lstStyle/>
          <a:p>
            <a:endParaRPr lang="en-US" dirty="0"/>
          </a:p>
        </p:txBody>
      </p:sp>
      <p:sp>
        <p:nvSpPr>
          <p:cNvPr id="1054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2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a:bodyPr>
          <a:lstStyle/>
          <a:p>
            <a:r>
              <a:rPr lang="en-GB" sz="1200" b="0" i="0" kern="1200" dirty="0">
                <a:solidFill>
                  <a:schemeClr val="tx1"/>
                </a:solidFill>
                <a:effectLst/>
                <a:latin typeface="+mn-lt"/>
                <a:ea typeface="+mn-ea"/>
                <a:cs typeface="+mn-cs"/>
              </a:rPr>
              <a:t> </a:t>
            </a:r>
            <a:endParaRPr lang="en-US" dirty="0"/>
          </a:p>
        </p:txBody>
      </p:sp>
      <p:sp>
        <p:nvSpPr>
          <p:cNvPr id="1054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1145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indent="-342900">
              <a:buClrTx/>
              <a:buFont typeface="Arial" panose="020B0604020202020204" pitchFamily="34" charset="0"/>
              <a:buChar char="•"/>
            </a:pPr>
            <a:r>
              <a:rPr lang="en-GB" sz="1350" kern="0" dirty="0">
                <a:solidFill>
                  <a:schemeClr val="tx1"/>
                </a:solidFill>
                <a:latin typeface="Calibri" panose="020F0502020204030204" pitchFamily="34" charset="0"/>
              </a:rPr>
              <a:t>An investment is being made in a new online repayment service, delivering an upgrade to the existing repayment portal.</a:t>
            </a:r>
          </a:p>
          <a:p>
            <a:pPr marL="342900" indent="-342900">
              <a:buClrTx/>
              <a:buFont typeface="Arial" panose="020B0604020202020204" pitchFamily="34" charset="0"/>
              <a:buChar char="•"/>
            </a:pPr>
            <a:r>
              <a:rPr lang="en-GB" sz="1350" kern="0" dirty="0">
                <a:solidFill>
                  <a:schemeClr val="tx1"/>
                </a:solidFill>
                <a:latin typeface="Calibri" panose="020F0502020204030204" pitchFamily="34" charset="0"/>
              </a:rPr>
              <a:t>The service will allow customers to manage their loan and will provide a platform for future planned features that will enhance self service capability. </a:t>
            </a:r>
          </a:p>
          <a:p>
            <a:pPr marL="342900" indent="-342900">
              <a:buClrTx/>
              <a:buFont typeface="Arial" panose="020B0604020202020204" pitchFamily="34" charset="0"/>
              <a:buChar char="•"/>
            </a:pPr>
            <a:r>
              <a:rPr lang="en-GB" sz="1350" kern="0" dirty="0">
                <a:solidFill>
                  <a:schemeClr val="tx1"/>
                </a:solidFill>
                <a:latin typeface="Calibri" panose="020F0502020204030204" pitchFamily="34" charset="0"/>
              </a:rPr>
              <a:t>The service will largely replace the existing paper statements, though customers can continue to access these from their online account and opt in to continue to receive paper copies if required. </a:t>
            </a:r>
          </a:p>
          <a:p>
            <a:pPr marL="342900" indent="-342900">
              <a:buClrTx/>
              <a:buFont typeface="Arial" panose="020B0604020202020204" pitchFamily="34" charset="0"/>
              <a:buChar char="•"/>
            </a:pPr>
            <a:r>
              <a:rPr lang="en-GB" sz="1350" kern="0" dirty="0">
                <a:solidFill>
                  <a:schemeClr val="tx1"/>
                </a:solidFill>
                <a:latin typeface="Calibri" panose="020F0502020204030204" pitchFamily="34" charset="0"/>
              </a:rPr>
              <a:t>More Frequent Data Sharing (MFDS) has enabled us to provide customers with an up to date view of their balance, repayments made and interest accrued.  </a:t>
            </a:r>
          </a:p>
          <a:p>
            <a:pPr marL="342900" indent="-342900">
              <a:buClrTx/>
              <a:buFont typeface="Arial" panose="020B0604020202020204" pitchFamily="34" charset="0"/>
              <a:buChar char="•"/>
            </a:pPr>
            <a:r>
              <a:rPr lang="en-GB" sz="1350" kern="0" dirty="0">
                <a:solidFill>
                  <a:schemeClr val="tx1"/>
                </a:solidFill>
                <a:latin typeface="Calibri" panose="020F0502020204030204" pitchFamily="34" charset="0"/>
              </a:rPr>
              <a:t>Go live is expected in Spring 2020.</a:t>
            </a:r>
          </a:p>
          <a:p>
            <a:pPr marL="342900" indent="-342900">
              <a:buClrTx/>
              <a:buFont typeface="Arial" panose="020B0604020202020204" pitchFamily="34" charset="0"/>
              <a:buChar char="•"/>
            </a:pPr>
            <a:r>
              <a:rPr lang="en-GB" sz="1350" kern="0" dirty="0">
                <a:solidFill>
                  <a:schemeClr val="tx1"/>
                </a:solidFill>
                <a:latin typeface="Calibri" panose="020F0502020204030204" pitchFamily="34" charset="0"/>
              </a:rPr>
              <a:t>SLC will be launching an email and SMS campaign to inform all repayment customers about the service (c4.5m) once it is available.</a:t>
            </a:r>
          </a:p>
          <a:p>
            <a:pPr marL="342900" indent="-342900">
              <a:buClrTx/>
              <a:buFont typeface="Arial" panose="020B0604020202020204" pitchFamily="34" charset="0"/>
              <a:buChar char="•"/>
            </a:pPr>
            <a:r>
              <a:rPr lang="en-GB" sz="1350" kern="0" dirty="0">
                <a:solidFill>
                  <a:schemeClr val="tx1"/>
                </a:solidFill>
                <a:latin typeface="Calibri" panose="020F0502020204030204" pitchFamily="34" charset="0"/>
              </a:rPr>
              <a:t>Key features of the service include:</a:t>
            </a:r>
          </a:p>
          <a:p>
            <a:pPr marL="682616" lvl="2" indent="-342900">
              <a:buClrTx/>
              <a:buFont typeface="Wingdings" panose="05000000000000000000" pitchFamily="2" charset="2"/>
              <a:buChar char="ü"/>
            </a:pPr>
            <a:r>
              <a:rPr lang="en-GB" kern="0" dirty="0">
                <a:solidFill>
                  <a:schemeClr val="tx1"/>
                </a:solidFill>
                <a:latin typeface="Calibri" panose="020F0502020204030204" pitchFamily="34" charset="0"/>
              </a:rPr>
              <a:t>Shared login from Apply portal </a:t>
            </a:r>
          </a:p>
          <a:p>
            <a:pPr marL="682616" lvl="2" indent="-342900">
              <a:buClrTx/>
              <a:buFont typeface="Wingdings" panose="05000000000000000000" pitchFamily="2" charset="2"/>
              <a:buChar char="ü"/>
            </a:pPr>
            <a:r>
              <a:rPr lang="en-GB" kern="0" dirty="0">
                <a:solidFill>
                  <a:schemeClr val="tx1"/>
                </a:solidFill>
                <a:latin typeface="Calibri" panose="020F0502020204030204" pitchFamily="34" charset="0"/>
              </a:rPr>
              <a:t>Update personal details</a:t>
            </a:r>
          </a:p>
          <a:p>
            <a:pPr marL="682616" lvl="2" indent="-342900">
              <a:buClrTx/>
              <a:buFont typeface="Wingdings" panose="05000000000000000000" pitchFamily="2" charset="2"/>
              <a:buChar char="ü"/>
            </a:pPr>
            <a:r>
              <a:rPr lang="en-GB" kern="0" dirty="0">
                <a:solidFill>
                  <a:schemeClr val="tx1"/>
                </a:solidFill>
                <a:latin typeface="Calibri" panose="020F0502020204030204" pitchFamily="34" charset="0"/>
              </a:rPr>
              <a:t>Balance, repayments and interest</a:t>
            </a:r>
          </a:p>
          <a:p>
            <a:pPr marL="682616" lvl="2" indent="-342900">
              <a:buClrTx/>
              <a:buFont typeface="Wingdings" panose="05000000000000000000" pitchFamily="2" charset="2"/>
              <a:buChar char="ü"/>
            </a:pPr>
            <a:r>
              <a:rPr lang="en-GB" kern="0" dirty="0">
                <a:solidFill>
                  <a:schemeClr val="tx1"/>
                </a:solidFill>
                <a:latin typeface="Calibri" panose="020F0502020204030204" pitchFamily="34" charset="0"/>
              </a:rPr>
              <a:t>Make a one off repayment</a:t>
            </a:r>
          </a:p>
          <a:p>
            <a:pPr marL="682616" lvl="2" indent="-342900">
              <a:buClrTx/>
              <a:buFont typeface="Wingdings" panose="05000000000000000000" pitchFamily="2" charset="2"/>
              <a:buChar char="ü"/>
            </a:pPr>
            <a:r>
              <a:rPr lang="en-GB" kern="0" dirty="0">
                <a:solidFill>
                  <a:schemeClr val="tx1"/>
                </a:solidFill>
                <a:latin typeface="Calibri" panose="020F0502020204030204" pitchFamily="34" charset="0"/>
              </a:rPr>
              <a:t>Set up a monthly repayment </a:t>
            </a:r>
          </a:p>
          <a:p>
            <a:pPr marL="682616" lvl="2" indent="-342900">
              <a:buClrTx/>
              <a:buFont typeface="Wingdings" panose="05000000000000000000" pitchFamily="2" charset="2"/>
              <a:buChar char="ü"/>
            </a:pPr>
            <a:r>
              <a:rPr lang="en-GB" kern="0" dirty="0">
                <a:solidFill>
                  <a:schemeClr val="tx1"/>
                </a:solidFill>
                <a:latin typeface="Calibri" panose="020F0502020204030204" pitchFamily="34" charset="0"/>
              </a:rPr>
              <a:t>Tell SLC you’re going overseas/returning to the UK</a:t>
            </a:r>
          </a:p>
          <a:p>
            <a:pPr marL="682616" lvl="2" indent="-342900">
              <a:buClrTx/>
              <a:buFont typeface="Wingdings" panose="05000000000000000000" pitchFamily="2" charset="2"/>
              <a:buChar char="ü"/>
            </a:pPr>
            <a:r>
              <a:rPr lang="en-GB" kern="0" dirty="0">
                <a:solidFill>
                  <a:schemeClr val="tx1"/>
                </a:solidFill>
                <a:latin typeface="Calibri" panose="020F0502020204030204" pitchFamily="34" charset="0"/>
              </a:rPr>
              <a:t>View correspondence</a:t>
            </a:r>
          </a:p>
          <a:p>
            <a:pPr marL="682616" lvl="2" indent="-342900">
              <a:buClrTx/>
              <a:buFont typeface="Wingdings" panose="05000000000000000000" pitchFamily="2" charset="2"/>
              <a:buChar char="ü"/>
            </a:pPr>
            <a:r>
              <a:rPr lang="en-GB" kern="0" dirty="0">
                <a:solidFill>
                  <a:schemeClr val="tx1"/>
                </a:solidFill>
                <a:latin typeface="Calibri" panose="020F0502020204030204" pitchFamily="34" charset="0"/>
              </a:rPr>
              <a:t>View active plan type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06BC3-6117-4E1D-B9D9-E7699CC24D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514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GB" dirty="0"/>
              <a:t>In December 2019, the government announced that new and continuing nursing, midwifery students and many </a:t>
            </a:r>
            <a:r>
              <a:rPr lang="en-GB" dirty="0">
                <a:hlinkClick r:id="rId3"/>
              </a:rPr>
              <a:t>allied health</a:t>
            </a:r>
            <a:r>
              <a:rPr lang="en-GB" dirty="0"/>
              <a:t> students on pre-registration courses at English universities will receive a £5,000 maintenance grant each year. </a:t>
            </a:r>
          </a:p>
          <a:p>
            <a:endParaRPr lang="en-GB" dirty="0"/>
          </a:p>
          <a:p>
            <a:r>
              <a:rPr lang="en-GB" dirty="0"/>
              <a:t>The funding will be given to all eligible new and continuing degree-level nursing, midwifery and many allied health students from September 2020. </a:t>
            </a:r>
          </a:p>
          <a:p>
            <a:endParaRPr lang="en-GB" dirty="0"/>
          </a:p>
          <a:p>
            <a:r>
              <a:rPr lang="en-GB" dirty="0"/>
              <a:t>The government expects the £5,000 maintenance grants to benefit around 100,000 pre-registration nursing, midwifery and allied health degree students every year.</a:t>
            </a:r>
          </a:p>
          <a:p>
            <a:endParaRPr lang="en-GB" dirty="0"/>
          </a:p>
          <a:p>
            <a:r>
              <a:rPr lang="en-GB" dirty="0"/>
              <a:t>The funding comes as part of the government’s manifesto commitment to increase nurse numbers by 50,000 by 2025.</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will also be able to continue to access the appropriate funding for tuition and maintenance loans from the Student Loans Company</a:t>
            </a:r>
            <a:r>
              <a:rPr lang="en-GB" sz="1200" b="0" i="0" u="none" strike="noStrike" kern="1200" baseline="0" dirty="0">
                <a:solidFill>
                  <a:schemeClr val="tx1"/>
                </a:solidFill>
                <a:latin typeface="+mn-lt"/>
                <a:ea typeface="+mn-ea"/>
                <a:cs typeface="+mn-cs"/>
              </a:rPr>
              <a:t>, plus the existing NHSBSA </a:t>
            </a:r>
            <a:r>
              <a:rPr lang="en-GB" sz="1200" b="0" i="0" u="none" strike="noStrik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Learning Support Fund.</a:t>
            </a:r>
          </a:p>
          <a:p>
            <a:endParaRPr lang="en-GB" dirty="0"/>
          </a:p>
          <a:p>
            <a:r>
              <a:rPr lang="en-GB" dirty="0"/>
              <a:t>Students will receive at least £5,000 a year, with up to £3,000 further funding available for eligible students, including for:</a:t>
            </a:r>
          </a:p>
          <a:p>
            <a:r>
              <a:rPr lang="en-GB" dirty="0"/>
              <a:t>specialist disciplines that struggle to recruit, including mental health</a:t>
            </a:r>
          </a:p>
          <a:p>
            <a:r>
              <a:rPr lang="en-GB" dirty="0"/>
              <a:t>an additional childcare allowance, on top of the £1,000 already on offer</a:t>
            </a:r>
          </a:p>
          <a:p>
            <a:r>
              <a:rPr lang="en-GB" dirty="0"/>
              <a:t>areas of the country which have seen a decrease in people accepted on some nursing, midwifery and allied health courses over the past year</a:t>
            </a:r>
          </a:p>
          <a:p>
            <a:endParaRPr lang="en-GB" dirty="0"/>
          </a:p>
          <a:p>
            <a:r>
              <a:rPr lang="en-GB" dirty="0"/>
              <a:t>This means that some students could be eligible for up to £8,000 per year, with everyone getting at least £5,000. </a:t>
            </a:r>
          </a:p>
          <a:p>
            <a:endParaRPr lang="en-GB" dirty="0"/>
          </a:p>
          <a:p>
            <a:r>
              <a:rPr lang="en-GB" dirty="0"/>
              <a:t>The funding will not have to be repaid by recipients. </a:t>
            </a:r>
          </a:p>
          <a:p>
            <a:endParaRPr lang="en-GB" dirty="0"/>
          </a:p>
          <a:p>
            <a:r>
              <a:rPr lang="en-GB" dirty="0"/>
              <a:t>The full list of new and continuing students set to benefit from the funding is as follows:</a:t>
            </a:r>
          </a:p>
          <a:p>
            <a:r>
              <a:rPr lang="en-GB" dirty="0"/>
              <a:t>dietetics</a:t>
            </a:r>
          </a:p>
          <a:p>
            <a:r>
              <a:rPr lang="en-GB" dirty="0"/>
              <a:t>dental hygiene or dental therapy (level 5 courses)</a:t>
            </a:r>
          </a:p>
          <a:p>
            <a:r>
              <a:rPr lang="en-GB" dirty="0"/>
              <a:t>occupational therapy</a:t>
            </a:r>
          </a:p>
          <a:p>
            <a:r>
              <a:rPr lang="en-GB" dirty="0"/>
              <a:t>operating department practitioner (level 5 courses)</a:t>
            </a:r>
          </a:p>
          <a:p>
            <a:r>
              <a:rPr lang="en-GB" dirty="0"/>
              <a:t>orthoptics</a:t>
            </a:r>
          </a:p>
          <a:p>
            <a:r>
              <a:rPr lang="en-GB" dirty="0"/>
              <a:t>orthotics and prosthetics</a:t>
            </a:r>
          </a:p>
          <a:p>
            <a:r>
              <a:rPr lang="en-GB" dirty="0"/>
              <a:t>physiotherapy</a:t>
            </a:r>
          </a:p>
          <a:p>
            <a:r>
              <a:rPr lang="en-GB" dirty="0"/>
              <a:t>podiatry or chiropody</a:t>
            </a:r>
          </a:p>
          <a:p>
            <a:r>
              <a:rPr lang="en-GB" dirty="0"/>
              <a:t>radiography (diagnostic and therapeutic)</a:t>
            </a:r>
          </a:p>
          <a:p>
            <a:r>
              <a:rPr lang="en-GB" dirty="0"/>
              <a:t>speech and language therapy</a:t>
            </a:r>
          </a:p>
          <a:p>
            <a:r>
              <a:rPr lang="en-GB" dirty="0"/>
              <a:t>paramedicine</a:t>
            </a:r>
          </a:p>
          <a:p>
            <a:r>
              <a:rPr lang="en-GB" dirty="0"/>
              <a:t>midwifery</a:t>
            </a:r>
          </a:p>
          <a:p>
            <a:r>
              <a:rPr lang="en-GB" dirty="0"/>
              <a:t>nursing (adult, child, mental health, learning disability, joint nursing/social work)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first time paramedic students will benefit from additional NHS funding while at university.</a:t>
            </a:r>
          </a:p>
          <a:p>
            <a:endParaRPr lang="en-GB" dirty="0"/>
          </a:p>
          <a:p>
            <a:r>
              <a:rPr lang="en-GB" dirty="0"/>
              <a:t>Extra payments worth up to £3,000 per academic year will be available for eligible students. Each year they could receive:</a:t>
            </a:r>
          </a:p>
          <a:p>
            <a:r>
              <a:rPr lang="en-GB" dirty="0"/>
              <a:t>£1,000 towards childcare costs</a:t>
            </a:r>
          </a:p>
          <a:p>
            <a:r>
              <a:rPr lang="en-GB" dirty="0"/>
              <a:t>£1,000 if studying in a region that is struggling to recruit</a:t>
            </a:r>
          </a:p>
          <a:p>
            <a:r>
              <a:rPr lang="en-GB" dirty="0"/>
              <a:t>£1,000 if they’re a new student studying a shortage specialism important to delivering the </a:t>
            </a:r>
            <a:r>
              <a:rPr lang="en-GB" dirty="0">
                <a:hlinkClick r:id="rId5"/>
              </a:rPr>
              <a:t>NHS Long Term Plan</a:t>
            </a:r>
            <a:r>
              <a:rPr lang="en-GB" dirty="0"/>
              <a:t> </a:t>
            </a:r>
          </a:p>
          <a:p>
            <a:endParaRPr lang="en-GB" dirty="0"/>
          </a:p>
          <a:p>
            <a:r>
              <a:rPr lang="en-GB" dirty="0"/>
              <a:t>The shortage specialisms have been confirmed as:</a:t>
            </a:r>
          </a:p>
          <a:p>
            <a:r>
              <a:rPr lang="en-GB" dirty="0"/>
              <a:t>mental health nursing</a:t>
            </a:r>
          </a:p>
          <a:p>
            <a:r>
              <a:rPr lang="en-GB" dirty="0"/>
              <a:t>learning disability nursing</a:t>
            </a:r>
          </a:p>
          <a:p>
            <a:r>
              <a:rPr lang="en-GB" dirty="0"/>
              <a:t>radiography (diagnostic and therapeutic)</a:t>
            </a:r>
          </a:p>
          <a:p>
            <a:r>
              <a:rPr lang="en-GB" dirty="0"/>
              <a:t>prosthetics and orthotics</a:t>
            </a:r>
          </a:p>
          <a:p>
            <a:r>
              <a:rPr lang="en-GB" dirty="0"/>
              <a:t>orthoptics and podiatry</a:t>
            </a:r>
            <a:br>
              <a:rPr lang="en-GB" sz="1200" b="0" i="0" u="none" strike="noStrik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br>
            <a:br>
              <a:rPr lang="en-GB" sz="1200" b="0" i="0" u="none" strike="noStrik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br>
            <a:r>
              <a:rPr lang="en-GB" sz="1200" b="0" i="0" u="none" strike="noStrik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The NHS Business Services Authority Student Services department will be responsible for administering this funding on behalf of the Department of Health and Social Care (DHSC). We are working closely with DHSC colleagues to set out the details regarding how and when students will access this additional support. This will include an updated digital application system to make the process as easy as possible for students.</a:t>
            </a:r>
            <a:br>
              <a:rPr lang="en-GB" sz="1200" b="0" i="0" u="none" strike="noStrik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br>
            <a:br>
              <a:rPr lang="en-GB" sz="1200" b="0" i="0" u="none" strike="noStrik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br>
            <a:r>
              <a:rPr lang="en-GB" sz="1200" b="0" i="0" u="none" strike="noStrik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NHSBSA will be updating their website</a:t>
            </a:r>
            <a:r>
              <a:rPr lang="en-GB" sz="1200" b="1" i="1" u="none" strike="noStrik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 </a:t>
            </a:r>
            <a:r>
              <a:rPr lang="en-GB" sz="1200" b="0" i="0" u="none" strike="noStrik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and social media channels with information as soon as it becomes available and will be holding some stakeholder events this year to explain the funding in more detail as well as the system and how students can apply</a:t>
            </a:r>
            <a:br>
              <a:rPr lang="en-GB" sz="1200" b="0" i="0" u="none" strike="noStrik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br>
            <a:br>
              <a:rPr lang="en-GB" sz="1200" b="0" i="0" u="none" strike="noStrik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br>
            <a:r>
              <a:rPr lang="en-GB" sz="1200" b="0" i="0" u="none" strike="noStrik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Practitioners who would like to receive these updates can sign up to the </a:t>
            </a:r>
            <a:r>
              <a:rPr lang="en-GB" sz="1200" b="0" i="0" u="none" strike="noStrike" kern="1200" baseline="0" dirty="0">
                <a:solidFill>
                  <a:schemeClr val="tx1"/>
                </a:solidFill>
                <a:latin typeface="+mn-lt"/>
                <a:ea typeface="+mn-ea"/>
                <a:cs typeface="+mn-cs"/>
              </a:rPr>
              <a:t>contact list on our website indicating an interest in the </a:t>
            </a:r>
            <a:r>
              <a:rPr lang="en-GB" sz="1200" b="0" i="1" u="none" strike="noStrike" kern="1200" baseline="0" dirty="0">
                <a:solidFill>
                  <a:schemeClr val="tx1"/>
                </a:solidFill>
                <a:latin typeface="+mn-lt"/>
                <a:ea typeface="+mn-ea"/>
                <a:cs typeface="+mn-cs"/>
              </a:rPr>
              <a:t>Learning Support Fund</a:t>
            </a:r>
            <a:r>
              <a:rPr lang="en-GB" sz="1200" b="0" i="0" u="none" strike="noStrike" kern="1200" baseline="0" dirty="0">
                <a:solidFill>
                  <a:schemeClr val="tx1"/>
                </a:solidFill>
                <a:latin typeface="+mn-lt"/>
                <a:ea typeface="+mn-ea"/>
                <a:cs typeface="+mn-cs"/>
              </a:rPr>
              <a:t> to ensure they're on our distribution list.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NHSBSA will also be setting up a separate contact list specifically for students who would like to receive updates.</a:t>
            </a:r>
          </a:p>
          <a:p>
            <a:endParaRPr lang="en-GB" sz="1200" kern="1200" dirty="0">
              <a:solidFill>
                <a:schemeClr val="tx1"/>
              </a:solidFill>
              <a:latin typeface="+mn-lt"/>
              <a:ea typeface="+mn-ea"/>
              <a:cs typeface="+mn-cs"/>
            </a:endParaRPr>
          </a:p>
          <a:p>
            <a:pPr lvl="0"/>
            <a:r>
              <a:rPr lang="en-GB" sz="1200" b="1" kern="1200" dirty="0">
                <a:solidFill>
                  <a:schemeClr val="tx1"/>
                </a:solidFill>
                <a:effectLst/>
                <a:latin typeface="+mn-lt"/>
                <a:ea typeface="+mn-ea"/>
                <a:cs typeface="+mn-cs"/>
              </a:rPr>
              <a:t>What is the offer?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Nursing students on courses from September 2020 to receive at least £5,000 a year in additional funding for maintenance and associated study costs. </a:t>
            </a:r>
            <a:endParaRPr lang="en-GB" dirty="0">
              <a:effectLst/>
            </a:endParaRPr>
          </a:p>
          <a:p>
            <a:pPr lvl="0"/>
            <a:r>
              <a:rPr lang="en-GB" sz="1200" kern="1200" dirty="0">
                <a:solidFill>
                  <a:schemeClr val="tx1"/>
                </a:solidFill>
                <a:effectLst/>
                <a:latin typeface="+mn-lt"/>
                <a:ea typeface="+mn-ea"/>
                <a:cs typeface="+mn-cs"/>
              </a:rPr>
              <a:t>Up to a further £3,000 additional funding for childcare costs, and students in regions or specialisms struggling to recruit.</a:t>
            </a:r>
            <a:endParaRPr lang="en-GB" dirty="0">
              <a:effectLst/>
            </a:endParaRPr>
          </a:p>
          <a:p>
            <a:pPr lvl="0"/>
            <a:r>
              <a:rPr lang="en-GB" sz="1200" kern="1200" dirty="0">
                <a:solidFill>
                  <a:schemeClr val="tx1"/>
                </a:solidFill>
                <a:effectLst/>
                <a:latin typeface="+mn-lt"/>
                <a:ea typeface="+mn-ea"/>
                <a:cs typeface="+mn-cs"/>
              </a:rPr>
              <a:t>This means that some students could benefit from up to £8,000 in total support per year with everyone getting at least £5,000. The funding will not have to be repaid by recipients.</a:t>
            </a:r>
          </a:p>
          <a:p>
            <a:endParaRPr lang="en-GB" sz="1200" kern="1200" dirty="0">
              <a:solidFill>
                <a:schemeClr val="tx1"/>
              </a:solidFill>
              <a:latin typeface="+mn-lt"/>
              <a:ea typeface="+mn-ea"/>
              <a:cs typeface="+mn-cs"/>
            </a:endParaRPr>
          </a:p>
          <a:p>
            <a:pPr lvl="0"/>
            <a:r>
              <a:rPr lang="en-GB" sz="1200" b="1" kern="1200" dirty="0">
                <a:solidFill>
                  <a:schemeClr val="tx1"/>
                </a:solidFill>
                <a:effectLst/>
                <a:latin typeface="+mn-lt"/>
                <a:ea typeface="+mn-ea"/>
                <a:cs typeface="+mn-cs"/>
              </a:rPr>
              <a:t>Which parts of the country will get the £1,000 grant?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Although Higher Education Institutes (HEIs) in some regions of the country have been growing their nursing numbers successfully, not all regions have been able to do this. We will undertake further work to support HEIs in the regions of the country that have seen faltering levels of applications. </a:t>
            </a:r>
            <a:endParaRPr lang="en-GB" dirty="0">
              <a:effectLst/>
            </a:endParaRPr>
          </a:p>
          <a:p>
            <a:pPr lvl="0"/>
            <a:r>
              <a:rPr lang="en-GB" sz="1200" kern="1200" dirty="0">
                <a:solidFill>
                  <a:schemeClr val="tx1"/>
                </a:solidFill>
                <a:effectLst/>
                <a:latin typeface="+mn-lt"/>
                <a:ea typeface="+mn-ea"/>
                <a:cs typeface="+mn-cs"/>
              </a:rPr>
              <a:t>£1,000 will be available for students in areas of the country which have seen a decrease in people accepted onto some nursing, midwifery and allied health courses over the past year. This funding will be available from 2021/22, with further details on who can access the support by the summer of 2020.</a:t>
            </a:r>
            <a:endParaRPr lang="en-GB" dirty="0">
              <a:effectLst/>
            </a:endParaRPr>
          </a:p>
          <a:p>
            <a:endParaRPr lang="en-GB" sz="1200" kern="1200" dirty="0">
              <a:solidFill>
                <a:schemeClr val="tx1"/>
              </a:solidFill>
              <a:latin typeface="+mn-lt"/>
              <a:ea typeface="+mn-ea"/>
              <a:cs typeface="+mn-cs"/>
            </a:endParaRPr>
          </a:p>
          <a:p>
            <a:pPr lvl="0"/>
            <a:r>
              <a:rPr lang="en-GB" sz="1200" b="1" kern="1200" dirty="0">
                <a:solidFill>
                  <a:schemeClr val="tx1"/>
                </a:solidFill>
                <a:effectLst/>
                <a:latin typeface="+mn-lt"/>
                <a:ea typeface="+mn-ea"/>
                <a:cs typeface="+mn-cs"/>
              </a:rPr>
              <a:t>What will the support for students with children be?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New and continuing students with caring responsibilities will also benefit from    an additional £1,000 to help them balance their studies with their caring responsibilities, on top of the £1,000 already on offer.</a:t>
            </a:r>
            <a:endParaRPr lang="en-GB" dirty="0">
              <a:effectLst/>
            </a:endParaRPr>
          </a:p>
          <a:p>
            <a:endParaRPr lang="en-GB" sz="1200" kern="1200" dirty="0">
              <a:solidFill>
                <a:schemeClr val="tx1"/>
              </a:solidFill>
              <a:latin typeface="+mn-lt"/>
              <a:ea typeface="+mn-ea"/>
              <a:cs typeface="+mn-cs"/>
            </a:endParaRPr>
          </a:p>
          <a:p>
            <a:pPr lvl="0"/>
            <a:r>
              <a:rPr lang="en-GB" sz="1200" b="1" kern="1200" dirty="0">
                <a:solidFill>
                  <a:schemeClr val="tx1"/>
                </a:solidFill>
                <a:effectLst/>
                <a:latin typeface="+mn-lt"/>
                <a:ea typeface="+mn-ea"/>
                <a:cs typeface="+mn-cs"/>
              </a:rPr>
              <a:t>Which groups are included, does this include midwifery and AHP students?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additional funding will be available to pre-registration undergraduate and postgraduate students starting or continuing nursing and midwifery courses at degree level in the 2020/21 academic year. The same funding is also being made available to support undergraduate and postgraduate students starting or continuing courses in many allied health subjects and dental hygiene and dental therapy in 2020/21 </a:t>
            </a:r>
            <a:endParaRPr lang="en-GB" dirty="0">
              <a:effectLst/>
            </a:endParaRPr>
          </a:p>
          <a:p>
            <a:endParaRPr lang="en-GB" sz="1200" kern="1200" dirty="0">
              <a:solidFill>
                <a:schemeClr val="tx1"/>
              </a:solidFill>
              <a:latin typeface="+mn-lt"/>
              <a:ea typeface="+mn-ea"/>
              <a:cs typeface="+mn-cs"/>
            </a:endParaRPr>
          </a:p>
          <a:p>
            <a:pPr lvl="0"/>
            <a:r>
              <a:rPr lang="en-GB" sz="1200" b="1" kern="1200" dirty="0">
                <a:solidFill>
                  <a:schemeClr val="tx1"/>
                </a:solidFill>
                <a:effectLst/>
                <a:latin typeface="+mn-lt"/>
                <a:ea typeface="+mn-ea"/>
                <a:cs typeface="+mn-cs"/>
              </a:rPr>
              <a:t>What other funding is available? </a:t>
            </a:r>
            <a:endParaRPr lang="en-GB" dirty="0">
              <a:effectLst/>
            </a:endParaRPr>
          </a:p>
          <a:p>
            <a:pPr lvl="0"/>
            <a:r>
              <a:rPr lang="en-GB" sz="1200" kern="1200" dirty="0">
                <a:solidFill>
                  <a:schemeClr val="tx1"/>
                </a:solidFill>
                <a:effectLst/>
                <a:latin typeface="+mn-lt"/>
                <a:ea typeface="+mn-ea"/>
                <a:cs typeface="+mn-cs"/>
              </a:rPr>
              <a:t>The new package will supplement existing support available to nursing students from the Department of Health and Social Care including travel and accommodation costs for clinical placements, funding for students facing financial hardship and childcare support. Students will also be able to continue to access funding for tuition and maintenance loans from the Student Loan Company.</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Does it apply to current students?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package will be available from September 2020 and students studying at that point will be able to apply. </a:t>
            </a:r>
          </a:p>
          <a:p>
            <a:pPr lvl="0"/>
            <a:r>
              <a:rPr lang="en-GB" sz="1200" kern="1200" dirty="0">
                <a:solidFill>
                  <a:schemeClr val="tx1"/>
                </a:solidFill>
                <a:effectLst/>
                <a:latin typeface="+mn-lt"/>
                <a:ea typeface="+mn-ea"/>
                <a:cs typeface="+mn-cs"/>
              </a:rPr>
              <a:t>However, students who have completed their studies will not be entitled to this additional funding. Any student who steps off a course in the third year of study now will also not be entitled to this funding if they were to re-join the course. </a:t>
            </a:r>
          </a:p>
          <a:p>
            <a:endParaRPr lang="en-GB" sz="1200" kern="1200" dirty="0">
              <a:solidFill>
                <a:schemeClr val="tx1"/>
              </a:solidFill>
              <a:latin typeface="+mn-lt"/>
              <a:ea typeface="+mn-ea"/>
              <a:cs typeface="+mn-cs"/>
            </a:endParaRPr>
          </a:p>
          <a:p>
            <a:pPr lvl="0"/>
            <a:r>
              <a:rPr lang="en-GB" sz="1200" b="1" kern="1200" dirty="0">
                <a:solidFill>
                  <a:schemeClr val="tx1"/>
                </a:solidFill>
                <a:effectLst/>
                <a:latin typeface="+mn-lt"/>
                <a:ea typeface="+mn-ea"/>
                <a:cs typeface="+mn-cs"/>
              </a:rPr>
              <a:t>Will it differ depending on what university students go to?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Every student will receive an annual payment of at least £5,000 in non-repayable funding. Although Higher Education Institutes (HEIs) in some regions of England have been growing their nursing numbers successfully, not all regions have been able to do this, compounded by nursing shortages in the NHS workforce. </a:t>
            </a:r>
          </a:p>
          <a:p>
            <a:pPr lvl="0"/>
            <a:r>
              <a:rPr lang="en-GB" sz="1200" kern="1200" dirty="0">
                <a:solidFill>
                  <a:schemeClr val="tx1"/>
                </a:solidFill>
                <a:effectLst/>
                <a:latin typeface="+mn-lt"/>
                <a:ea typeface="+mn-ea"/>
                <a:cs typeface="+mn-cs"/>
              </a:rPr>
              <a:t>£1,000 will be available for students in areas of the country which have seen a decrease in people accepted onto some nursing, midwifery and allied health courses over the past year. This funding will be available from next year, with further details on who can access the support in early 2020.</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What if I go to university in Scotland/NI/Wales?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offer is available to students studying courses in England only. Decisions about the NHS workforce in Northern Ireland, Scotland and Wales, including the funding that they provide for students, are a matter for the Devolved Administrations of those countries.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B8069-FBC7-48B5-9C33-0C2A48A6898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572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effectLst/>
              </a:rPr>
              <a:t>As you can imagine, it’s been a busy time for us to ensure students are paid as normal during the COVID-19 outbreak, however we’re pleased to say our team has been working tirelessly to make sure the virus hasn’t affected our go-live plans. We are currently looking at a launch date for the new application system, and therefore open the application window, this summer. We’ll keep you posted on when we’ve got a definite date and will let students know as well.</a:t>
            </a:r>
            <a:br>
              <a:rPr lang="en-GB" dirty="0">
                <a:effectLst/>
              </a:rPr>
            </a:br>
            <a:r>
              <a:rPr lang="en-GB" dirty="0">
                <a:effectLst/>
              </a:rPr>
              <a:t> </a:t>
            </a:r>
            <a:br>
              <a:rPr lang="en-GB" dirty="0">
                <a:effectLst/>
              </a:rPr>
            </a:br>
            <a:r>
              <a:rPr lang="en-GB" dirty="0">
                <a:effectLst/>
              </a:rPr>
              <a:t>As part of the developments we’re making for the extended Learning Support Fund, there are a few changes you need to know about and these are highlighted below. The Learning Support Fund (LSF) will now be referred to as the </a:t>
            </a:r>
            <a:r>
              <a:rPr lang="en-GB" b="1" dirty="0">
                <a:effectLst/>
              </a:rPr>
              <a:t>NHS Learning Support Fund</a:t>
            </a:r>
            <a:r>
              <a:rPr lang="en-GB" dirty="0">
                <a:effectLst/>
              </a:rPr>
              <a:t> (NHS LSF). The eligibility criteria remains the same with the exception that students on a paramedic course are now also able to apply.</a:t>
            </a:r>
          </a:p>
          <a:p>
            <a:endParaRPr lang="en-GB" dirty="0">
              <a:effectLst/>
            </a:endParaRPr>
          </a:p>
          <a:p>
            <a:r>
              <a:rPr lang="en-GB" dirty="0">
                <a:effectLst/>
              </a:rPr>
              <a:t>The £5,000 grant is to be known as the </a:t>
            </a:r>
            <a:r>
              <a:rPr lang="en-GB" b="1" dirty="0">
                <a:effectLst/>
              </a:rPr>
              <a:t>Training Grant</a:t>
            </a:r>
            <a:r>
              <a:rPr lang="en-GB" dirty="0">
                <a:effectLst/>
              </a:rPr>
              <a:t>.</a:t>
            </a:r>
          </a:p>
          <a:p>
            <a:endParaRPr lang="en-GB" dirty="0">
              <a:effectLst/>
            </a:endParaRPr>
          </a:p>
          <a:p>
            <a:r>
              <a:rPr lang="en-GB" dirty="0">
                <a:effectLst/>
              </a:rPr>
              <a:t>The Child Dependants Allowance has been renamed</a:t>
            </a:r>
            <a:r>
              <a:rPr lang="en-GB" b="1" dirty="0">
                <a:effectLst/>
              </a:rPr>
              <a:t> Parental Support </a:t>
            </a:r>
            <a:r>
              <a:rPr lang="en-GB" dirty="0">
                <a:effectLst/>
              </a:rPr>
              <a:t>and is now £2,000.</a:t>
            </a:r>
          </a:p>
          <a:p>
            <a:endParaRPr lang="en-GB" dirty="0">
              <a:effectLst/>
            </a:endParaRPr>
          </a:p>
          <a:p>
            <a:r>
              <a:rPr lang="en-GB" dirty="0">
                <a:effectLst/>
              </a:rPr>
              <a:t>The additional funding for specialist and regional courses are known as ‘</a:t>
            </a:r>
            <a:r>
              <a:rPr lang="en-GB" b="1" dirty="0">
                <a:effectLst/>
              </a:rPr>
              <a:t>specialist subject payments</a:t>
            </a:r>
            <a:r>
              <a:rPr lang="en-GB" dirty="0">
                <a:effectLst/>
              </a:rPr>
              <a:t>’ and ‘</a:t>
            </a:r>
            <a:r>
              <a:rPr lang="en-GB" b="1" dirty="0">
                <a:effectLst/>
              </a:rPr>
              <a:t>regional incentive</a:t>
            </a:r>
            <a:r>
              <a:rPr lang="en-GB" dirty="0">
                <a:effectLst/>
              </a:rPr>
              <a:t>’ respectively. </a:t>
            </a:r>
          </a:p>
          <a:p>
            <a:endParaRPr lang="en-GB" dirty="0">
              <a:effectLst/>
            </a:endParaRPr>
          </a:p>
          <a:p>
            <a:r>
              <a:rPr lang="en-GB" dirty="0">
                <a:effectLst/>
              </a:rPr>
              <a:t>Students will not need to apply for these, they will be automatically added to their account when they select a qualifying course and university when applying for the Training Grant. </a:t>
            </a:r>
          </a:p>
          <a:p>
            <a:endParaRPr lang="en-GB" dirty="0">
              <a:effectLst/>
            </a:endParaRPr>
          </a:p>
          <a:p>
            <a:r>
              <a:rPr lang="en-GB" dirty="0">
                <a:effectLst/>
              </a:rPr>
              <a:t>Please note, we are still waiting for clarification on the criteria for the regional uplift payment and will provide further information in due course.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B8069-FBC7-48B5-9C33-0C2A48A6898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444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effectLst/>
              </a:rPr>
              <a:t>Given the current situation, we have had to change our plans for the stakeholder events slightly and are now looking at holding some virtual sessions to walk you through the new funding and HEI portal later this year. More detail will be provided in due course.</a:t>
            </a:r>
            <a:br>
              <a:rPr lang="en-GB" dirty="0">
                <a:effectLst/>
              </a:rPr>
            </a:br>
            <a:br>
              <a:rPr lang="en-GB" dirty="0">
                <a:effectLst/>
              </a:rPr>
            </a:br>
            <a:r>
              <a:rPr lang="en-GB" dirty="0">
                <a:effectLst/>
              </a:rPr>
              <a:t>We are also in the process of pulling together a HEI comms toolkit so you will have a suite of materials to use. This will include: posters/flyers</a:t>
            </a:r>
          </a:p>
          <a:p>
            <a:r>
              <a:rPr lang="en-GB" dirty="0">
                <a:effectLst/>
              </a:rPr>
              <a:t>a short presentation about the funding and new system plus how it will work with continuing students</a:t>
            </a:r>
          </a:p>
          <a:p>
            <a:r>
              <a:rPr lang="en-GB" dirty="0">
                <a:effectLst/>
              </a:rPr>
              <a:t>some example text for emails to students</a:t>
            </a:r>
          </a:p>
          <a:p>
            <a:r>
              <a:rPr lang="en-GB" dirty="0">
                <a:effectLst/>
              </a:rPr>
              <a:t>social media messages for you to use across your channels.</a:t>
            </a:r>
          </a:p>
          <a:p>
            <a:r>
              <a:rPr lang="en-GB" dirty="0">
                <a:effectLst/>
              </a:rPr>
              <a:t>If there is anything you think would be particularly useful please contact us on nhsbsa.studentservices@nhs.net and use </a:t>
            </a:r>
            <a:r>
              <a:rPr lang="en-GB" i="1" dirty="0">
                <a:effectLst/>
              </a:rPr>
              <a:t>‘New funding materials’</a:t>
            </a:r>
            <a:r>
              <a:rPr lang="en-GB" dirty="0">
                <a:effectLst/>
              </a:rPr>
              <a:t> in the subject heading.</a:t>
            </a:r>
            <a:br>
              <a:rPr lang="en-GB" dirty="0">
                <a:effectLst/>
              </a:rPr>
            </a:br>
            <a:br>
              <a:rPr lang="en-GB" dirty="0">
                <a:effectLst/>
              </a:rPr>
            </a:br>
            <a:r>
              <a:rPr lang="en-GB" dirty="0">
                <a:effectLst/>
              </a:rPr>
              <a:t>The NHS LSF guide for 2020/21 is in the final stages of review, however we’re unfortunately unable to publish this until the Department of Health and Social Care has ratified the policy. We hope this will be soon however given the COVID-19 situation things are taking a bit longer than usual to be signed off.</a:t>
            </a:r>
            <a:br>
              <a:rPr lang="en-GB" dirty="0">
                <a:effectLst/>
              </a:rPr>
            </a:br>
            <a:br>
              <a:rPr lang="en-GB" dirty="0">
                <a:effectLst/>
              </a:rPr>
            </a:br>
            <a:r>
              <a:rPr lang="en-GB" dirty="0">
                <a:effectLst/>
              </a:rPr>
              <a:t>There is an </a:t>
            </a:r>
            <a:r>
              <a:rPr lang="en-GB" dirty="0">
                <a:effectLst/>
                <a:hlinkClick r:id="rId3"/>
              </a:rPr>
              <a:t>FAQ document available</a:t>
            </a:r>
            <a:r>
              <a:rPr lang="en-GB" dirty="0">
                <a:effectLst/>
              </a:rPr>
              <a:t> which you may find useful and you will </a:t>
            </a:r>
            <a:r>
              <a:rPr lang="en-GB" dirty="0">
                <a:effectLst/>
                <a:hlinkClick r:id="rId4"/>
              </a:rPr>
              <a:t>also be able to find on our website</a:t>
            </a:r>
            <a:r>
              <a:rPr lang="en-GB" dirty="0">
                <a:effectLst/>
              </a:rPr>
              <a:t> shortly.</a:t>
            </a:r>
            <a:br>
              <a:rPr lang="en-GB" dirty="0">
                <a:effectLst/>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B8069-FBC7-48B5-9C33-0C2A48A6898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050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GB" sz="1200" b="0" i="0" kern="1200" dirty="0">
                <a:solidFill>
                  <a:schemeClr val="tx1"/>
                </a:solidFill>
                <a:effectLst/>
                <a:latin typeface="+mn-lt"/>
                <a:ea typeface="+mn-ea"/>
                <a:cs typeface="+mn-cs"/>
              </a:rPr>
              <a:t>Get ready to apply for student finance!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If you’re thinking about going to </a:t>
            </a:r>
            <a:r>
              <a:rPr lang="en-GB" sz="1200" b="0" i="0" kern="1200" dirty="0" err="1">
                <a:solidFill>
                  <a:schemeClr val="tx1"/>
                </a:solidFill>
                <a:effectLst/>
                <a:latin typeface="+mn-lt"/>
                <a:ea typeface="+mn-ea"/>
                <a:cs typeface="+mn-cs"/>
              </a:rPr>
              <a:t>uni</a:t>
            </a:r>
            <a:r>
              <a:rPr lang="en-GB" sz="1200" b="0" i="0" kern="1200" dirty="0">
                <a:solidFill>
                  <a:schemeClr val="tx1"/>
                </a:solidFill>
                <a:effectLst/>
                <a:latin typeface="+mn-lt"/>
                <a:ea typeface="+mn-ea"/>
                <a:cs typeface="+mn-cs"/>
              </a:rPr>
              <a:t> or college this year, it’s time to start preparing as student finance applications are expected to open in late February.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There are a few things you’ll need to have ready before you fill out your application.</a:t>
            </a:r>
          </a:p>
          <a:p>
            <a:r>
              <a:rPr lang="en-GB" sz="1200" b="0" i="0" kern="1200" dirty="0">
                <a:solidFill>
                  <a:schemeClr val="tx1"/>
                </a:solidFill>
                <a:effectLst/>
                <a:latin typeface="+mn-lt"/>
                <a:ea typeface="+mn-ea"/>
                <a:cs typeface="+mn-cs"/>
              </a:rPr>
              <a:t>You’ll need:</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your passport and</a:t>
            </a:r>
          </a:p>
          <a:p>
            <a:r>
              <a:rPr lang="en-GB" sz="1200" b="0" i="0" kern="1200" dirty="0">
                <a:solidFill>
                  <a:schemeClr val="tx1"/>
                </a:solidFill>
                <a:effectLst/>
                <a:latin typeface="+mn-lt"/>
                <a:ea typeface="+mn-ea"/>
                <a:cs typeface="+mn-cs"/>
              </a:rPr>
              <a:t>your National Insurance number.</a:t>
            </a:r>
          </a:p>
          <a:p>
            <a:r>
              <a:rPr lang="en-GB" sz="1200" b="0" i="0" kern="1200" dirty="0">
                <a:solidFill>
                  <a:schemeClr val="tx1"/>
                </a:solidFill>
                <a:effectLst/>
                <a:latin typeface="+mn-lt"/>
                <a:ea typeface="+mn-ea"/>
                <a:cs typeface="+mn-cs"/>
              </a:rPr>
              <a:t>When the time comes, it’s easy to apply online – it only takes around 30 minutes.</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Watch our films which explain what student finance is available, whether you’ll be eligible and when and how to apply.</a:t>
            </a:r>
          </a:p>
          <a:p>
            <a:endParaRPr lang="en-GB" sz="1200" b="0" i="0" kern="1200" dirty="0">
              <a:solidFill>
                <a:schemeClr val="tx1"/>
              </a:solidFill>
              <a:latin typeface="+mn-lt"/>
              <a:ea typeface="+mn-ea"/>
              <a:cs typeface="+mn-cs"/>
            </a:endParaRPr>
          </a:p>
          <a:p>
            <a:r>
              <a:rPr lang="en-GB" sz="1200" b="0" i="0" kern="1200" dirty="0">
                <a:solidFill>
                  <a:schemeClr val="tx1"/>
                </a:solidFill>
                <a:effectLst/>
                <a:latin typeface="+mn-lt"/>
                <a:ea typeface="+mn-ea"/>
                <a:cs typeface="+mn-cs"/>
              </a:rPr>
              <a:t>Share this page with your friends if they also need student finance for </a:t>
            </a:r>
            <a:r>
              <a:rPr lang="en-GB" sz="1200" b="0" i="0" kern="1200" dirty="0" err="1">
                <a:solidFill>
                  <a:schemeClr val="tx1"/>
                </a:solidFill>
                <a:effectLst/>
                <a:latin typeface="+mn-lt"/>
                <a:ea typeface="+mn-ea"/>
                <a:cs typeface="+mn-cs"/>
              </a:rPr>
              <a:t>uni</a:t>
            </a:r>
            <a:r>
              <a:rPr lang="en-GB" sz="1200" b="0" i="0" kern="1200" dirty="0">
                <a:solidFill>
                  <a:schemeClr val="tx1"/>
                </a:solidFill>
                <a:effectLst/>
                <a:latin typeface="+mn-lt"/>
                <a:ea typeface="+mn-ea"/>
                <a:cs typeface="+mn-cs"/>
              </a:rPr>
              <a:t> or college.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And follow us on social media so we can tell you when applications open.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Stay connected!</a:t>
            </a:r>
          </a:p>
          <a:p>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hlinkClick r:id="rId3"/>
              </a:rPr>
              <a:t>Facebook</a:t>
            </a:r>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hlinkClick r:id="rId4"/>
              </a:rPr>
              <a:t>Twitter @SF_England</a:t>
            </a:r>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hlinkClick r:id="rId5"/>
              </a:rPr>
              <a:t>Twitter #Tagafriend</a:t>
            </a:r>
            <a:endParaRPr lang="en-GB" sz="1200" b="0" i="0" kern="1200" dirty="0">
              <a:solidFill>
                <a:schemeClr val="tx1"/>
              </a:solidFill>
              <a:effectLst/>
              <a:latin typeface="+mn-lt"/>
              <a:ea typeface="+mn-ea"/>
              <a:cs typeface="+mn-cs"/>
            </a:endParaRPr>
          </a:p>
          <a:p>
            <a:endParaRPr lang="en-GB" sz="1200" b="0" i="0" kern="1200" dirty="0">
              <a:solidFill>
                <a:schemeClr val="tx1"/>
              </a:solidFill>
              <a:latin typeface="+mn-lt"/>
              <a:ea typeface="+mn-ea"/>
              <a:cs typeface="+mn-cs"/>
            </a:endParaRPr>
          </a:p>
          <a:p>
            <a:endParaRPr lang="en-GB"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873257-100F-4FEA-A3DF-9A38032C96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738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GB" sz="1200" b="0" i="0" kern="1200" dirty="0">
                <a:solidFill>
                  <a:schemeClr val="tx1"/>
                </a:solidFill>
                <a:effectLst/>
                <a:latin typeface="+mn-lt"/>
                <a:ea typeface="+mn-ea"/>
                <a:cs typeface="+mn-cs"/>
              </a:rPr>
              <a:t>Get ready to apply for student finance!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If you’re thinking about going to </a:t>
            </a:r>
            <a:r>
              <a:rPr lang="en-GB" sz="1200" b="0" i="0" kern="1200" dirty="0" err="1">
                <a:solidFill>
                  <a:schemeClr val="tx1"/>
                </a:solidFill>
                <a:effectLst/>
                <a:latin typeface="+mn-lt"/>
                <a:ea typeface="+mn-ea"/>
                <a:cs typeface="+mn-cs"/>
              </a:rPr>
              <a:t>uni</a:t>
            </a:r>
            <a:r>
              <a:rPr lang="en-GB" sz="1200" b="0" i="0" kern="1200" dirty="0">
                <a:solidFill>
                  <a:schemeClr val="tx1"/>
                </a:solidFill>
                <a:effectLst/>
                <a:latin typeface="+mn-lt"/>
                <a:ea typeface="+mn-ea"/>
                <a:cs typeface="+mn-cs"/>
              </a:rPr>
              <a:t> or college this year, it’s time to start preparing as student finance applications are expected to open in late February.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There are a few things you’ll need to have ready before you fill out your application.</a:t>
            </a:r>
          </a:p>
          <a:p>
            <a:r>
              <a:rPr lang="en-GB" sz="1200" b="0" i="0" kern="1200" dirty="0">
                <a:solidFill>
                  <a:schemeClr val="tx1"/>
                </a:solidFill>
                <a:effectLst/>
                <a:latin typeface="+mn-lt"/>
                <a:ea typeface="+mn-ea"/>
                <a:cs typeface="+mn-cs"/>
              </a:rPr>
              <a:t>You’ll need:</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your passport and</a:t>
            </a:r>
          </a:p>
          <a:p>
            <a:r>
              <a:rPr lang="en-GB" sz="1200" b="0" i="0" kern="1200" dirty="0">
                <a:solidFill>
                  <a:schemeClr val="tx1"/>
                </a:solidFill>
                <a:effectLst/>
                <a:latin typeface="+mn-lt"/>
                <a:ea typeface="+mn-ea"/>
                <a:cs typeface="+mn-cs"/>
              </a:rPr>
              <a:t>your National Insurance number.</a:t>
            </a:r>
          </a:p>
          <a:p>
            <a:r>
              <a:rPr lang="en-GB" sz="1200" b="0" i="0" kern="1200" dirty="0">
                <a:solidFill>
                  <a:schemeClr val="tx1"/>
                </a:solidFill>
                <a:effectLst/>
                <a:latin typeface="+mn-lt"/>
                <a:ea typeface="+mn-ea"/>
                <a:cs typeface="+mn-cs"/>
              </a:rPr>
              <a:t>When the time comes, it’s easy to apply online – it only takes around 30 minutes.</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Watch our films which explain what student finance is available, whether you’ll be eligible and when and how to apply.</a:t>
            </a:r>
          </a:p>
          <a:p>
            <a:endParaRPr lang="en-GB" sz="1200" b="0" i="0" kern="1200" dirty="0">
              <a:solidFill>
                <a:schemeClr val="tx1"/>
              </a:solidFill>
              <a:latin typeface="+mn-lt"/>
              <a:ea typeface="+mn-ea"/>
              <a:cs typeface="+mn-cs"/>
            </a:endParaRPr>
          </a:p>
          <a:p>
            <a:r>
              <a:rPr lang="en-GB" sz="1200" b="0" i="0" kern="1200" dirty="0">
                <a:solidFill>
                  <a:schemeClr val="tx1"/>
                </a:solidFill>
                <a:effectLst/>
                <a:latin typeface="+mn-lt"/>
                <a:ea typeface="+mn-ea"/>
                <a:cs typeface="+mn-cs"/>
              </a:rPr>
              <a:t>Share this page with your friends if they also need student finance for </a:t>
            </a:r>
            <a:r>
              <a:rPr lang="en-GB" sz="1200" b="0" i="0" kern="1200" dirty="0" err="1">
                <a:solidFill>
                  <a:schemeClr val="tx1"/>
                </a:solidFill>
                <a:effectLst/>
                <a:latin typeface="+mn-lt"/>
                <a:ea typeface="+mn-ea"/>
                <a:cs typeface="+mn-cs"/>
              </a:rPr>
              <a:t>uni</a:t>
            </a:r>
            <a:r>
              <a:rPr lang="en-GB" sz="1200" b="0" i="0" kern="1200" dirty="0">
                <a:solidFill>
                  <a:schemeClr val="tx1"/>
                </a:solidFill>
                <a:effectLst/>
                <a:latin typeface="+mn-lt"/>
                <a:ea typeface="+mn-ea"/>
                <a:cs typeface="+mn-cs"/>
              </a:rPr>
              <a:t> or college.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And follow us on social media so we can tell you when applications open.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Stay connected!</a:t>
            </a:r>
          </a:p>
          <a:p>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hlinkClick r:id="rId3"/>
              </a:rPr>
              <a:t>Facebook</a:t>
            </a:r>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hlinkClick r:id="rId4"/>
              </a:rPr>
              <a:t>Twitter @SF_England</a:t>
            </a:r>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hlinkClick r:id="rId5"/>
              </a:rPr>
              <a:t>Twitter #Tagafriend</a:t>
            </a:r>
            <a:endParaRPr lang="en-GB" sz="1200" b="0" i="0" kern="1200" dirty="0">
              <a:solidFill>
                <a:schemeClr val="tx1"/>
              </a:solidFill>
              <a:effectLst/>
              <a:latin typeface="+mn-lt"/>
              <a:ea typeface="+mn-ea"/>
              <a:cs typeface="+mn-cs"/>
            </a:endParaRPr>
          </a:p>
          <a:p>
            <a:endParaRPr lang="en-GB" sz="1200" b="0" i="0" kern="1200" dirty="0">
              <a:solidFill>
                <a:schemeClr val="tx1"/>
              </a:solidFill>
              <a:latin typeface="+mn-lt"/>
              <a:ea typeface="+mn-ea"/>
              <a:cs typeface="+mn-cs"/>
            </a:endParaRPr>
          </a:p>
          <a:p>
            <a:endParaRPr lang="en-GB"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873257-100F-4FEA-A3DF-9A38032C96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35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GB" sz="1200" b="1" i="0" kern="1200" dirty="0">
                <a:solidFill>
                  <a:schemeClr val="tx1"/>
                </a:solidFill>
                <a:latin typeface="+mn-lt"/>
                <a:ea typeface="+mn-ea"/>
                <a:cs typeface="+mn-cs"/>
              </a:rPr>
              <a:t>TAXABLE INCOME</a:t>
            </a:r>
            <a:endParaRPr lang="en-GB" sz="1200" b="0" i="0" kern="1200" dirty="0">
              <a:solidFill>
                <a:schemeClr val="tx1"/>
              </a:solidFill>
              <a:latin typeface="+mn-lt"/>
              <a:ea typeface="+mn-ea"/>
              <a:cs typeface="+mn-cs"/>
            </a:endParaRPr>
          </a:p>
          <a:p>
            <a:r>
              <a:rPr lang="en-GB" sz="1200" b="0" i="0" kern="1200" dirty="0">
                <a:solidFill>
                  <a:schemeClr val="tx1"/>
                </a:solidFill>
                <a:latin typeface="+mn-lt"/>
                <a:ea typeface="+mn-ea"/>
                <a:cs typeface="+mn-cs"/>
              </a:rPr>
              <a:t>Interest from a bank, building society or local authority - in some instances this source of income may not reach exceed the applicable tax free interest threshold but it will be included in the assessment  ;</a:t>
            </a:r>
          </a:p>
          <a:p>
            <a:r>
              <a:rPr lang="en-GB" sz="1200" b="0" i="0" kern="1200" dirty="0">
                <a:solidFill>
                  <a:schemeClr val="tx1"/>
                </a:solidFill>
                <a:latin typeface="+mn-lt"/>
                <a:ea typeface="+mn-ea"/>
                <a:cs typeface="+mn-cs"/>
              </a:rPr>
              <a:t>Interest from National Savings (other than first £70 of National Savings Ordinary Account interest) and Investments;</a:t>
            </a:r>
          </a:p>
          <a:p>
            <a:r>
              <a:rPr lang="en-GB" sz="1200" b="0" i="0" kern="1200" dirty="0">
                <a:solidFill>
                  <a:schemeClr val="tx1"/>
                </a:solidFill>
                <a:latin typeface="+mn-lt"/>
                <a:ea typeface="+mn-ea"/>
                <a:cs typeface="+mn-cs"/>
              </a:rPr>
              <a:t>Interest distributions from authorised unit trusts and open-ended investment companies;</a:t>
            </a:r>
          </a:p>
          <a:p>
            <a:r>
              <a:rPr lang="en-GB" sz="1200" b="0" i="0" kern="1200" dirty="0">
                <a:solidFill>
                  <a:schemeClr val="tx1"/>
                </a:solidFill>
                <a:latin typeface="+mn-lt"/>
                <a:ea typeface="+mn-ea"/>
                <a:cs typeface="+mn-cs"/>
              </a:rPr>
              <a:t>Dividends from shares, UK authorised unit trusts and open-ended investment companies;</a:t>
            </a:r>
          </a:p>
          <a:p>
            <a:r>
              <a:rPr lang="en-GB" sz="1200" b="0" i="0" kern="1200" dirty="0">
                <a:solidFill>
                  <a:schemeClr val="tx1"/>
                </a:solidFill>
                <a:latin typeface="+mn-lt"/>
                <a:ea typeface="+mn-ea"/>
                <a:cs typeface="+mn-cs"/>
              </a:rPr>
              <a:t>Pensions, i.e. private pensions, state pension, pensions from previous employers, personal pensions, retirement annuities;</a:t>
            </a:r>
          </a:p>
          <a:p>
            <a:r>
              <a:rPr lang="en-GB" sz="1200" b="0" i="0" kern="1200" dirty="0">
                <a:solidFill>
                  <a:schemeClr val="tx1"/>
                </a:solidFill>
                <a:latin typeface="+mn-lt"/>
                <a:ea typeface="+mn-ea"/>
                <a:cs typeface="+mn-cs"/>
              </a:rPr>
              <a:t>Other income and lump sums (for example - pensions lump sums, pension payment or redundancy payments);</a:t>
            </a:r>
            <a:br>
              <a:rPr lang="en-GB" sz="1200" b="0" i="0" kern="1200" dirty="0">
                <a:solidFill>
                  <a:schemeClr val="tx1"/>
                </a:solidFill>
                <a:latin typeface="+mn-lt"/>
                <a:ea typeface="+mn-ea"/>
                <a:cs typeface="+mn-cs"/>
              </a:rPr>
            </a:br>
            <a:endParaRPr lang="en-GB" sz="1200" b="0" i="0" kern="1200" dirty="0">
              <a:solidFill>
                <a:schemeClr val="tx1"/>
              </a:solidFill>
              <a:latin typeface="+mn-lt"/>
              <a:ea typeface="+mn-ea"/>
              <a:cs typeface="+mn-cs"/>
            </a:endParaRPr>
          </a:p>
          <a:p>
            <a:r>
              <a:rPr lang="en-GB" sz="1200" b="0" i="0" kern="1200" dirty="0">
                <a:solidFill>
                  <a:schemeClr val="tx1"/>
                </a:solidFill>
                <a:latin typeface="+mn-lt"/>
                <a:ea typeface="+mn-ea"/>
                <a:cs typeface="+mn-cs"/>
              </a:rPr>
              <a:t>Earning from employment;</a:t>
            </a:r>
          </a:p>
          <a:p>
            <a:r>
              <a:rPr lang="en-GB" sz="1200" b="0" i="0" kern="1200" dirty="0">
                <a:solidFill>
                  <a:schemeClr val="tx1"/>
                </a:solidFill>
                <a:latin typeface="+mn-lt"/>
                <a:ea typeface="+mn-ea"/>
                <a:cs typeface="+mn-cs"/>
              </a:rPr>
              <a:t>Earnings from self-employment (after deduction of</a:t>
            </a:r>
            <a:r>
              <a:rPr lang="en-GB" sz="1200" b="0" i="0" u="none" strike="noStrike" kern="1200" dirty="0">
                <a:solidFill>
                  <a:schemeClr val="tx1"/>
                </a:solidFill>
                <a:latin typeface="+mn-lt"/>
                <a:ea typeface="+mn-ea"/>
                <a:cs typeface="+mn-cs"/>
                <a:hlinkClick r:id="rId3"/>
              </a:rPr>
              <a:t> allowable expenses</a:t>
            </a:r>
            <a:r>
              <a:rPr lang="en-GB" sz="1200" b="0" i="0" kern="1200" dirty="0">
                <a:solidFill>
                  <a:schemeClr val="tx1"/>
                </a:solidFill>
                <a:latin typeface="+mn-lt"/>
                <a:ea typeface="+mn-ea"/>
                <a:cs typeface="+mn-cs"/>
              </a:rPr>
              <a:t>);</a:t>
            </a:r>
          </a:p>
          <a:p>
            <a:r>
              <a:rPr lang="en-GB" sz="1200" b="0" i="0" kern="1200" dirty="0">
                <a:solidFill>
                  <a:schemeClr val="tx1"/>
                </a:solidFill>
                <a:latin typeface="+mn-lt"/>
                <a:ea typeface="+mn-ea"/>
                <a:cs typeface="+mn-cs"/>
              </a:rPr>
              <a:t>Rent from letting property;</a:t>
            </a:r>
          </a:p>
          <a:p>
            <a:r>
              <a:rPr lang="en-GB" sz="1200" b="0" i="0" kern="1200" dirty="0">
                <a:solidFill>
                  <a:schemeClr val="tx1"/>
                </a:solidFill>
                <a:latin typeface="+mn-lt"/>
                <a:ea typeface="+mn-ea"/>
                <a:cs typeface="+mn-cs"/>
              </a:rPr>
              <a:t>Income from the '</a:t>
            </a:r>
            <a:r>
              <a:rPr lang="en-GB" sz="1200" b="0" i="0" u="none" strike="noStrike" kern="1200" dirty="0">
                <a:solidFill>
                  <a:schemeClr val="tx1"/>
                </a:solidFill>
                <a:latin typeface="+mn-lt"/>
                <a:ea typeface="+mn-ea"/>
                <a:cs typeface="+mn-cs"/>
                <a:hlinkClick r:id="rId4"/>
              </a:rPr>
              <a:t>Rent a Room</a:t>
            </a:r>
            <a:r>
              <a:rPr lang="en-GB" sz="1200" b="0" i="0" kern="1200" dirty="0">
                <a:solidFill>
                  <a:schemeClr val="tx1"/>
                </a:solidFill>
                <a:latin typeface="+mn-lt"/>
                <a:ea typeface="+mn-ea"/>
                <a:cs typeface="+mn-cs"/>
              </a:rPr>
              <a:t>' scheme</a:t>
            </a:r>
          </a:p>
          <a:p>
            <a:r>
              <a:rPr lang="en-GB" sz="1200" b="0" i="0" kern="1200" dirty="0">
                <a:solidFill>
                  <a:schemeClr val="tx1"/>
                </a:solidFill>
                <a:latin typeface="+mn-lt"/>
                <a:ea typeface="+mn-ea"/>
                <a:cs typeface="+mn-cs"/>
              </a:rPr>
              <a:t>Income from trust funds;</a:t>
            </a:r>
          </a:p>
          <a:p>
            <a:r>
              <a:rPr lang="en-GB" sz="1200" b="0" i="0" kern="1200" dirty="0">
                <a:solidFill>
                  <a:schemeClr val="tx1"/>
                </a:solidFill>
                <a:latin typeface="+mn-lt"/>
                <a:ea typeface="+mn-ea"/>
                <a:cs typeface="+mn-cs"/>
              </a:rPr>
              <a:t>Income from taxable benefits in kind;</a:t>
            </a:r>
          </a:p>
          <a:p>
            <a:r>
              <a:rPr lang="en-GB" sz="1200" b="0" i="0" kern="1200" dirty="0">
                <a:solidFill>
                  <a:schemeClr val="tx1"/>
                </a:solidFill>
                <a:latin typeface="+mn-lt"/>
                <a:ea typeface="+mn-ea"/>
                <a:cs typeface="+mn-cs"/>
              </a:rPr>
              <a:t>Chargeable event gains from life insurance policies (only life insurance paid monthly is classed as a taxable benefit);</a:t>
            </a:r>
            <a:br>
              <a:rPr lang="en-GB" sz="1200" b="0" i="0" kern="1200" dirty="0">
                <a:solidFill>
                  <a:schemeClr val="tx1"/>
                </a:solidFill>
                <a:latin typeface="+mn-lt"/>
                <a:ea typeface="+mn-ea"/>
                <a:cs typeface="+mn-cs"/>
              </a:rPr>
            </a:br>
            <a:endParaRPr lang="en-GB" sz="1200" b="0" i="0" kern="1200" dirty="0">
              <a:solidFill>
                <a:schemeClr val="tx1"/>
              </a:solidFill>
              <a:latin typeface="+mn-lt"/>
              <a:ea typeface="+mn-ea"/>
              <a:cs typeface="+mn-cs"/>
            </a:endParaRPr>
          </a:p>
          <a:p>
            <a:r>
              <a:rPr lang="en-GB" sz="1200" b="0" i="0" kern="1200" dirty="0">
                <a:solidFill>
                  <a:schemeClr val="tx1"/>
                </a:solidFill>
                <a:latin typeface="+mn-lt"/>
                <a:ea typeface="+mn-ea"/>
                <a:cs typeface="+mn-cs"/>
              </a:rPr>
              <a:t>Income from outside the UK;</a:t>
            </a:r>
          </a:p>
          <a:p>
            <a:r>
              <a:rPr lang="en-GB" sz="1200" b="0" i="0" kern="1200" dirty="0">
                <a:solidFill>
                  <a:schemeClr val="tx1"/>
                </a:solidFill>
                <a:latin typeface="+mn-lt"/>
                <a:ea typeface="+mn-ea"/>
                <a:cs typeface="+mn-cs"/>
              </a:rPr>
              <a:t>Share of joint income;</a:t>
            </a:r>
          </a:p>
          <a:p>
            <a:r>
              <a:rPr lang="en-GB" sz="1200" b="0" i="0" kern="1200" dirty="0">
                <a:solidFill>
                  <a:schemeClr val="tx1"/>
                </a:solidFill>
                <a:latin typeface="+mn-lt"/>
                <a:ea typeface="+mn-ea"/>
                <a:cs typeface="+mn-cs"/>
              </a:rPr>
              <a:t>Foster Care Payments</a:t>
            </a:r>
          </a:p>
          <a:p>
            <a:r>
              <a:rPr lang="en-GB" sz="1200" b="0" i="0" kern="1200" dirty="0">
                <a:solidFill>
                  <a:schemeClr val="tx1"/>
                </a:solidFill>
                <a:latin typeface="+mn-lt"/>
                <a:ea typeface="+mn-ea"/>
                <a:cs typeface="+mn-cs"/>
              </a:rPr>
              <a:t>Additional Voluntary Contributions - extra pension contributions made to top up their occupational pension</a:t>
            </a:r>
          </a:p>
          <a:p>
            <a:endParaRPr lang="en-GB" sz="1200" b="0" i="0" kern="1200" dirty="0">
              <a:solidFill>
                <a:schemeClr val="tx1"/>
              </a:solidFill>
              <a:latin typeface="+mn-lt"/>
              <a:ea typeface="+mn-ea"/>
              <a:cs typeface="+mn-cs"/>
            </a:endParaRPr>
          </a:p>
          <a:p>
            <a:r>
              <a:rPr lang="en-GB" sz="1200" b="0" i="0" kern="1200" dirty="0">
                <a:solidFill>
                  <a:schemeClr val="tx1"/>
                </a:solidFill>
                <a:latin typeface="+mn-lt"/>
                <a:ea typeface="+mn-ea"/>
                <a:cs typeface="+mn-cs"/>
              </a:rPr>
              <a:t>Taxable Benefits</a:t>
            </a:r>
          </a:p>
          <a:p>
            <a:r>
              <a:rPr lang="en-GB" sz="1200" b="0" i="0" kern="1200" dirty="0">
                <a:solidFill>
                  <a:schemeClr val="tx1"/>
                </a:solidFill>
                <a:latin typeface="+mn-lt"/>
                <a:ea typeface="+mn-ea"/>
                <a:cs typeface="+mn-cs"/>
              </a:rPr>
              <a:t>Bereavement Allowance – (replaced Widow’s Pension from; 09/04/2001 although Widow's Pension is still paid to Widow’s whose entitlement arose before 09/04/01)</a:t>
            </a:r>
          </a:p>
          <a:p>
            <a:r>
              <a:rPr lang="en-GB" sz="1200" b="0" i="0" kern="1200" dirty="0">
                <a:solidFill>
                  <a:schemeClr val="tx1"/>
                </a:solidFill>
                <a:latin typeface="+mn-lt"/>
                <a:ea typeface="+mn-ea"/>
                <a:cs typeface="+mn-cs"/>
              </a:rPr>
              <a:t>Bereavement Benefit</a:t>
            </a:r>
          </a:p>
          <a:p>
            <a:r>
              <a:rPr lang="en-GB" sz="1200" b="0" i="0" kern="1200" dirty="0">
                <a:solidFill>
                  <a:schemeClr val="tx1"/>
                </a:solidFill>
                <a:latin typeface="+mn-lt"/>
                <a:ea typeface="+mn-ea"/>
                <a:cs typeface="+mn-cs"/>
              </a:rPr>
              <a:t>Care Allowance; (information is available from DWP Carers Allowance, Palatine House, Lancaster Road, Preston ,PR1 1HB,Phone number 0345 608 4321, </a:t>
            </a:r>
            <a:r>
              <a:rPr lang="en-GB" sz="1200" b="0" i="0" u="none" strike="noStrike" kern="1200" dirty="0">
                <a:solidFill>
                  <a:schemeClr val="tx1"/>
                </a:solidFill>
                <a:latin typeface="+mn-lt"/>
                <a:ea typeface="+mn-ea"/>
                <a:cs typeface="+mn-cs"/>
                <a:hlinkClick r:id="rId5" tooltip="www.direct.gov.uk/carers"/>
              </a:rPr>
              <a:t>www.direct.gov.uk/carers</a:t>
            </a:r>
            <a:r>
              <a:rPr lang="en-GB" sz="1200" b="0" i="0" kern="1200" dirty="0">
                <a:solidFill>
                  <a:schemeClr val="tx1"/>
                </a:solidFill>
                <a:latin typeface="+mn-lt"/>
                <a:ea typeface="+mn-ea"/>
                <a:cs typeface="+mn-cs"/>
              </a:rPr>
              <a:t> - email facility on website</a:t>
            </a:r>
          </a:p>
          <a:p>
            <a:r>
              <a:rPr lang="en-GB" sz="1200" b="0" i="0" u="none" strike="noStrike" kern="1200" dirty="0">
                <a:solidFill>
                  <a:schemeClr val="tx1"/>
                </a:solidFill>
                <a:latin typeface="+mn-lt"/>
                <a:ea typeface="+mn-ea"/>
                <a:cs typeface="+mn-cs"/>
                <a:hlinkClick r:id="rId6"/>
              </a:rPr>
              <a:t>Employment Support Allowance</a:t>
            </a:r>
            <a:r>
              <a:rPr lang="en-GB" sz="1200" b="0" i="0" kern="1200" dirty="0">
                <a:solidFill>
                  <a:schemeClr val="tx1"/>
                </a:solidFill>
                <a:latin typeface="+mn-lt"/>
                <a:ea typeface="+mn-ea"/>
                <a:cs typeface="+mn-cs"/>
              </a:rPr>
              <a:t> (contributory based only as income based is not taxable)</a:t>
            </a:r>
          </a:p>
          <a:p>
            <a:r>
              <a:rPr lang="en-GB" sz="1200" b="0" i="0" kern="1200" dirty="0">
                <a:solidFill>
                  <a:schemeClr val="tx1"/>
                </a:solidFill>
                <a:latin typeface="+mn-lt"/>
                <a:ea typeface="+mn-ea"/>
                <a:cs typeface="+mn-cs"/>
              </a:rPr>
              <a:t>Income Support when paid to strikers or people involved in a trade dispute</a:t>
            </a:r>
          </a:p>
          <a:p>
            <a:r>
              <a:rPr lang="en-GB" sz="1200" b="0" i="0" kern="1200" dirty="0">
                <a:solidFill>
                  <a:schemeClr val="tx1"/>
                </a:solidFill>
                <a:latin typeface="+mn-lt"/>
                <a:ea typeface="+mn-ea"/>
                <a:cs typeface="+mn-cs"/>
              </a:rPr>
              <a:t>Payments of Incapacity Benefit over 28 weeks</a:t>
            </a:r>
          </a:p>
          <a:p>
            <a:r>
              <a:rPr lang="en-GB" sz="1200" b="0" i="0" kern="1200" dirty="0">
                <a:solidFill>
                  <a:schemeClr val="tx1"/>
                </a:solidFill>
                <a:latin typeface="+mn-lt"/>
                <a:ea typeface="+mn-ea"/>
                <a:cs typeface="+mn-cs"/>
              </a:rPr>
              <a:t>Pensions payable under the Industrial death Benefit Scheme</a:t>
            </a:r>
          </a:p>
          <a:p>
            <a:r>
              <a:rPr lang="en-GB" sz="1200" b="0" i="0" kern="1200" dirty="0">
                <a:solidFill>
                  <a:schemeClr val="tx1"/>
                </a:solidFill>
                <a:latin typeface="+mn-lt"/>
                <a:ea typeface="+mn-ea"/>
                <a:cs typeface="+mn-cs"/>
              </a:rPr>
              <a:t>Jobseeker’s Allowance</a:t>
            </a:r>
          </a:p>
          <a:p>
            <a:r>
              <a:rPr lang="en-GB" sz="1200" b="0" i="0" kern="1200" dirty="0">
                <a:solidFill>
                  <a:schemeClr val="tx1"/>
                </a:solidFill>
                <a:latin typeface="+mn-lt"/>
                <a:ea typeface="+mn-ea"/>
                <a:cs typeface="+mn-cs"/>
              </a:rPr>
              <a:t>Retirement Pension - includes state pension</a:t>
            </a:r>
          </a:p>
          <a:p>
            <a:r>
              <a:rPr lang="en-GB" sz="1200" b="0" i="0" kern="1200" dirty="0">
                <a:solidFill>
                  <a:schemeClr val="tx1"/>
                </a:solidFill>
                <a:latin typeface="+mn-lt"/>
                <a:ea typeface="+mn-ea"/>
                <a:cs typeface="+mn-cs"/>
              </a:rPr>
              <a:t>Statutory Adoption Pay</a:t>
            </a:r>
          </a:p>
          <a:p>
            <a:r>
              <a:rPr lang="en-GB" sz="1200" b="0" i="0" kern="1200" dirty="0">
                <a:solidFill>
                  <a:schemeClr val="tx1"/>
                </a:solidFill>
                <a:latin typeface="+mn-lt"/>
                <a:ea typeface="+mn-ea"/>
                <a:cs typeface="+mn-cs"/>
              </a:rPr>
              <a:t>Statutory Sick Pay</a:t>
            </a:r>
          </a:p>
          <a:p>
            <a:r>
              <a:rPr lang="en-GB" sz="1200" b="0" i="0" kern="1200" dirty="0">
                <a:solidFill>
                  <a:schemeClr val="tx1"/>
                </a:solidFill>
                <a:latin typeface="+mn-lt"/>
                <a:ea typeface="+mn-ea"/>
                <a:cs typeface="+mn-cs"/>
              </a:rPr>
              <a:t>Statutory Maternity Pay</a:t>
            </a:r>
          </a:p>
          <a:p>
            <a:r>
              <a:rPr lang="en-GB" sz="1200" b="0" i="0" kern="1200" dirty="0">
                <a:solidFill>
                  <a:schemeClr val="tx1"/>
                </a:solidFill>
                <a:latin typeface="+mn-lt"/>
                <a:ea typeface="+mn-ea"/>
                <a:cs typeface="+mn-cs"/>
              </a:rPr>
              <a:t>Statutory Paternity Pay</a:t>
            </a:r>
          </a:p>
          <a:p>
            <a:r>
              <a:rPr lang="en-GB" sz="1200" b="0" i="0" kern="1200" dirty="0">
                <a:solidFill>
                  <a:schemeClr val="tx1"/>
                </a:solidFill>
                <a:latin typeface="+mn-lt"/>
                <a:ea typeface="+mn-ea"/>
                <a:cs typeface="+mn-cs"/>
              </a:rPr>
              <a:t>Widowed Parents Allowance</a:t>
            </a:r>
          </a:p>
          <a:p>
            <a:endParaRPr lang="en-GB" sz="1200" b="0" i="0" kern="1200" dirty="0">
              <a:solidFill>
                <a:schemeClr val="tx1"/>
              </a:solidFill>
              <a:latin typeface="+mn-lt"/>
              <a:ea typeface="+mn-ea"/>
              <a:cs typeface="+mn-cs"/>
            </a:endParaRPr>
          </a:p>
          <a:p>
            <a:endParaRPr lang="en-GB" dirty="0">
              <a:ea typeface="ＭＳ Ｐゴシック" pitchFamily="34"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35DE-C173-405E-B366-9031C525E0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399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a:bodyPr>
          <a:lstStyle/>
          <a:p>
            <a:pPr fontAlgn="base"/>
            <a:r>
              <a:rPr lang="en-GB" sz="1200" b="0" i="0" kern="1200" dirty="0">
                <a:solidFill>
                  <a:schemeClr val="tx1"/>
                </a:solidFill>
                <a:effectLst/>
                <a:latin typeface="+mn-lt"/>
                <a:ea typeface="+mn-ea"/>
                <a:cs typeface="+mn-cs"/>
              </a:rPr>
              <a:t>On 4 May 2020, the Education Secretary of the UK Government, Gavin Williamson, made the following statement:</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a:t>
            </a:r>
            <a:r>
              <a:rPr lang="en-GB" sz="1200" b="1" i="0" kern="1200" dirty="0">
                <a:solidFill>
                  <a:schemeClr val="tx1"/>
                </a:solidFill>
                <a:effectLst/>
                <a:latin typeface="+mn-lt"/>
                <a:ea typeface="+mn-ea"/>
                <a:cs typeface="+mn-cs"/>
              </a:rPr>
              <a:t>Changes to tuition fee loan payments</a:t>
            </a:r>
            <a:r>
              <a:rPr lang="en-GB" sz="1200" b="0" i="0" kern="1200" dirty="0">
                <a:solidFill>
                  <a:schemeClr val="tx1"/>
                </a:solidFill>
                <a:effectLst/>
                <a:latin typeface="+mn-lt"/>
                <a:ea typeface="+mn-ea"/>
                <a:cs typeface="+mn-cs"/>
              </a:rPr>
              <a:t> – The Student Loans Company will bring forward tuition fee payments of students in the 2020/21 academic year to providers, expected to be worth £2.6bn, to help cash flow. This will not affect the loan liability, amount of interest charged to students or the timing of their maintenance loan payments.”</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Therefore, we are planning to make two fee payments in the first term of AY 2020/21. </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first payment of 25% of the Tuition Fee Loan is being made as normal. A second payment of 25% is being made in advance of term 2. The third term payment of 50% remains unchanged.</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This change applies to all UK higher education providers, in respect of English, Welsh and Northern Irish full-time and part-time undergraduate students.</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We have contacted the British Universities Finance Directors Group (BUFDG) to commence formal implementation planning.</a:t>
            </a:r>
          </a:p>
          <a:p>
            <a:pPr rtl="0"/>
            <a:endParaRPr lang="en-US" dirty="0"/>
          </a:p>
        </p:txBody>
      </p:sp>
      <p:sp>
        <p:nvSpPr>
          <p:cNvPr id="1054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74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a:bodyPr>
          <a:lstStyle/>
          <a:p>
            <a:pPr fontAlgn="base"/>
            <a:r>
              <a:rPr lang="en-GB" sz="1200" b="0" i="0" kern="1200" dirty="0">
                <a:solidFill>
                  <a:schemeClr val="tx1"/>
                </a:solidFill>
                <a:effectLst/>
                <a:latin typeface="+mn-lt"/>
                <a:ea typeface="+mn-ea"/>
                <a:cs typeface="+mn-cs"/>
              </a:rPr>
              <a:t>On 4 May 2020, the Education Secretary of the UK Government, Gavin Williamson, made the following statement:</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a:t>
            </a:r>
            <a:r>
              <a:rPr lang="en-GB" sz="1200" b="1" i="0" kern="1200" dirty="0">
                <a:solidFill>
                  <a:schemeClr val="tx1"/>
                </a:solidFill>
                <a:effectLst/>
                <a:latin typeface="+mn-lt"/>
                <a:ea typeface="+mn-ea"/>
                <a:cs typeface="+mn-cs"/>
              </a:rPr>
              <a:t>Changes to tuition fee loan payments</a:t>
            </a:r>
            <a:r>
              <a:rPr lang="en-GB" sz="1200" b="0" i="0" kern="1200" dirty="0">
                <a:solidFill>
                  <a:schemeClr val="tx1"/>
                </a:solidFill>
                <a:effectLst/>
                <a:latin typeface="+mn-lt"/>
                <a:ea typeface="+mn-ea"/>
                <a:cs typeface="+mn-cs"/>
              </a:rPr>
              <a:t> – The Student Loans Company will bring forward tuition fee payments of students in the 2020/21 academic year to providers, expected to be worth £2.6bn, to help cash flow. This will not affect the loan liability, amount of interest charged to students or the timing of their maintenance loan payments.”</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Therefore, we are planning to make two fee payments in the first term of AY 2020/21. </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first payment of 25% of the Tuition Fee Loan is being made as normal. A second payment of 25% is being made in advance of term 2. The third term payment of 50% remains unchanged.</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This change applies to all UK higher education providers, in respect of English, Welsh and Northern Irish full-time and part-time undergraduate students.</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We have contacted the British Universities Finance Directors Group (BUFDG) to commence formal implementation planning.</a:t>
            </a:r>
          </a:p>
          <a:p>
            <a:pPr rtl="0"/>
            <a:endParaRPr lang="en-US" dirty="0"/>
          </a:p>
        </p:txBody>
      </p:sp>
      <p:sp>
        <p:nvSpPr>
          <p:cNvPr id="1054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36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946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139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519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21945"/>
      </p:ext>
    </p:extLst>
  </p:cSld>
  <p:clrMapOvr>
    <a:masterClrMapping/>
  </p:clrMapOvr>
  <p:transition>
    <p:push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108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54CD1C7-30F6-475D-BFD5-8BC52DFED1D6}" type="datetimeFigureOut">
              <a:rPr lang="en-GB" smtClean="0">
                <a:solidFill>
                  <a:prstClr val="black"/>
                </a:solidFill>
              </a:rPr>
              <a:pPr/>
              <a:t>21/08/2020</a:t>
            </a:fld>
            <a:endParaRPr lang="en-GB"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FE824A3-3F6F-49BC-837F-07D722F71A5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48126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61196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361700"/>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941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294630"/>
      </p:ext>
    </p:extLst>
  </p:cSld>
  <p:clrMapOvr>
    <a:masterClrMapping/>
  </p:clrMapOvr>
  <p:transition>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44"/>
        <p:cNvGrpSpPr/>
        <p:nvPr/>
      </p:nvGrpSpPr>
      <p:grpSpPr>
        <a:xfrm>
          <a:off x="0" y="0"/>
          <a:ext cx="0" cy="0"/>
          <a:chOff x="0" y="0"/>
          <a:chExt cx="0" cy="0"/>
        </a:xfrm>
      </p:grpSpPr>
    </p:spTree>
    <p:extLst>
      <p:ext uri="{BB962C8B-B14F-4D97-AF65-F5344CB8AC3E}">
        <p14:creationId xmlns:p14="http://schemas.microsoft.com/office/powerpoint/2010/main" val="828944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272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108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54CD1C7-30F6-475D-BFD5-8BC52DFED1D6}" type="datetimeFigureOut">
              <a:rPr lang="en-GB" smtClean="0">
                <a:solidFill>
                  <a:prstClr val="black"/>
                </a:solidFill>
              </a:rPr>
              <a:pPr/>
              <a:t>21/08/2020</a:t>
            </a:fld>
            <a:endParaRPr lang="en-GB"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FE824A3-3F6F-49BC-837F-07D722F71A5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33379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42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B77EAD-52DC-4084-A7C8-B2CF5D8ADDCF}" type="datetimeFigureOut">
              <a:rPr lang="en-GB" smtClean="0"/>
              <a:pPr/>
              <a:t>21/08/2020</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A3ABECB-AD61-4D55-977D-7762883CF5E0}" type="slidenum">
              <a:rPr lang="en-GB" smtClean="0"/>
              <a:pPr/>
              <a:t>‹#›</a:t>
            </a:fld>
            <a:endParaRPr lang="en-GB" dirty="0"/>
          </a:p>
        </p:txBody>
      </p:sp>
    </p:spTree>
    <p:extLst>
      <p:ext uri="{BB962C8B-B14F-4D97-AF65-F5344CB8AC3E}">
        <p14:creationId xmlns:p14="http://schemas.microsoft.com/office/powerpoint/2010/main" val="124121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theme" Target="../theme/theme11.xml"/><Relationship Id="rId4"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1.jpe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6.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8.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2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145586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FE_PRESENTAION_1.116.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50" y="0"/>
            <a:ext cx="9140500" cy="6858000"/>
          </a:xfrm>
          <a:prstGeom prst="rect">
            <a:avLst/>
          </a:prstGeom>
        </p:spPr>
      </p:pic>
    </p:spTree>
    <p:extLst>
      <p:ext uri="{BB962C8B-B14F-4D97-AF65-F5344CB8AC3E}">
        <p14:creationId xmlns:p14="http://schemas.microsoft.com/office/powerpoint/2010/main" val="712719195"/>
      </p:ext>
    </p:extLst>
  </p:cSld>
  <p:clrMap bg1="lt1" tx1="dk1" bg2="lt2" tx2="dk2" accent1="accent1" accent2="accent2" accent3="accent3" accent4="accent4" accent5="accent5" accent6="accent6" hlink="hlink" folHlink="folHlink"/>
  <p:sldLayoutIdLst>
    <p:sldLayoutId id="2147483710" r:id="rId1"/>
    <p:sldLayoutId id="2147483711" r:id="rId2"/>
  </p:sldLayoutIdLst>
  <p:transition spd="med">
    <p:pull/>
  </p:transition>
  <p:txStyles>
    <p:titleStyle>
      <a:lvl1pPr algn="ctr" defTabSz="685617" rtl="0" eaLnBrk="1" latinLnBrk="0" hangingPunct="1">
        <a:spcBef>
          <a:spcPct val="0"/>
        </a:spcBef>
        <a:buNone/>
        <a:defRPr sz="3299" kern="1200">
          <a:solidFill>
            <a:schemeClr val="tx1"/>
          </a:solidFill>
          <a:latin typeface="+mj-lt"/>
          <a:ea typeface="+mj-ea"/>
          <a:cs typeface="+mj-cs"/>
        </a:defRPr>
      </a:lvl1pPr>
    </p:titleStyle>
    <p:bodyStyle>
      <a:lvl1pPr marL="257106" indent="-257106" algn="l" defTabSz="685617" rtl="0" eaLnBrk="1" latinLnBrk="0" hangingPunct="1">
        <a:spcBef>
          <a:spcPct val="20000"/>
        </a:spcBef>
        <a:buFont typeface="Arial" pitchFamily="34" charset="0"/>
        <a:buChar char="•"/>
        <a:defRPr sz="2399" kern="1200">
          <a:solidFill>
            <a:schemeClr val="tx1"/>
          </a:solidFill>
          <a:latin typeface="+mn-lt"/>
          <a:ea typeface="+mn-ea"/>
          <a:cs typeface="+mn-cs"/>
        </a:defRPr>
      </a:lvl1pPr>
      <a:lvl2pPr marL="557064" indent="-214255" algn="l" defTabSz="685617" rtl="0" eaLnBrk="1" latinLnBrk="0" hangingPunct="1">
        <a:spcBef>
          <a:spcPct val="20000"/>
        </a:spcBef>
        <a:buFont typeface="Arial" pitchFamily="34" charset="0"/>
        <a:buChar char="–"/>
        <a:defRPr sz="2099" kern="1200">
          <a:solidFill>
            <a:schemeClr val="tx1"/>
          </a:solidFill>
          <a:latin typeface="+mn-lt"/>
          <a:ea typeface="+mn-ea"/>
          <a:cs typeface="+mn-cs"/>
        </a:defRPr>
      </a:lvl2pPr>
      <a:lvl3pPr marL="857021" indent="-171404" algn="l" defTabSz="685617"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830"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639"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447"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256"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064"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873"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21.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18965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20.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3783953"/>
      </p:ext>
    </p:extLst>
  </p:cSld>
  <p:clrMap bg1="lt1" tx1="dk1" bg2="lt2" tx2="dk2" accent1="accent1" accent2="accent2" accent3="accent3" accent4="accent4" accent5="accent5" accent6="accent6" hlink="hlink" folHlink="folHlink"/>
  <p:sldLayoutIdLst>
    <p:sldLayoutId id="2147483717" r:id="rId1"/>
    <p:sldLayoutId id="214748371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23.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1459240"/>
      </p:ext>
    </p:extLst>
  </p:cSld>
  <p:clrMap bg1="lt1" tx1="dk1" bg2="lt2" tx2="dk2" accent1="accent1" accent2="accent2" accent3="accent3" accent4="accent4" accent5="accent5" accent6="accent6" hlink="hlink" folHlink="folHlink"/>
  <p:sldLayoutIdLst>
    <p:sldLayoutId id="2147483720" r:id="rId1"/>
    <p:sldLayoutId id="214748372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1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2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2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2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2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user/SFEFILM/videos" TargetMode="Externa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hyperlink" Target="https://studentfinance.campaign.gov.uk/" TargetMode="External"/><Relationship Id="rId4" Type="http://schemas.openxmlformats.org/officeDocument/2006/relationships/hyperlink" Target="https://media.slc.co.uk/sfe/currentyearincom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student-finance-forms/y/english-student-full-time/send-parent-or-partner-s-income-detail-for-example-pff2-or-cyi/2020-to-2021"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gov.uk/government/publications/actions-for-he-providers-during-the-coronavirus-outbreak" TargetMode="External"/><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hyperlink" Target="https://www.gov.uk/government/publications/actions-for-he-providers-during-the-coronavirus-outbreak" TargetMode="External"/><Relationship Id="rId4" Type="http://schemas.openxmlformats.org/officeDocument/2006/relationships/hyperlink" Target="https://www.heinfo.slc.co.uk/engagement/hep-news/faq-reprofiling-termly-fee-payments.asp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heinfo.slc.co.uk/media/9965/he-dsa-faqs.pdf"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heinfo.slc.co.uk/engagement/hep-news/faq-covid-19.aspx"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twitter.com/SF_England"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organisations/student-loans-company"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s://dfemedia.blog.gov.uk/2020/04/09/university-students-covid19-faq/"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hyperlink" Target="https://www.gov.uk/government/news/nursing-students-to-receive-5-000-payment-a-year" TargetMode="External"/><Relationship Id="rId3" Type="http://schemas.openxmlformats.org/officeDocument/2006/relationships/hyperlink" Target="http://www.gov.uk/government/news/nursing-students-to-receive-5-000-payment-a-year"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gov.uk/government/organisations/department-of-health-and-social-care" TargetMode="External"/><Relationship Id="rId5" Type="http://schemas.openxmlformats.org/officeDocument/2006/relationships/hyperlink" Target="https://nhs.us12.list-manage.com/track/click?u=73c3d4c9798efad92c827e730&amp;id=97ef67e247&amp;e=9d41d4f655" TargetMode="External"/><Relationship Id="rId4" Type="http://schemas.openxmlformats.org/officeDocument/2006/relationships/hyperlink" Target="https://www.gov.uk/government/news/paramedic-students-will-get-5000-support-payment-each-year"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nhsbsa.nhs.uk/learning-support-fund/new-student-funding"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apply-online-for-student-finance"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s://studentfinance.campaign.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285" y="1494643"/>
            <a:ext cx="7835705" cy="954107"/>
          </a:xfrm>
          <a:prstGeom prst="rect">
            <a:avLst/>
          </a:prstGeom>
          <a:noFill/>
        </p:spPr>
        <p:txBody>
          <a:bodyPr wrap="square" rtlCol="0">
            <a:spAutoFit/>
          </a:bodyPr>
          <a:lstStyle/>
          <a:p>
            <a:r>
              <a:rPr lang="en-GB" sz="2800" dirty="0">
                <a:solidFill>
                  <a:schemeClr val="bg1"/>
                </a:solidFill>
                <a:latin typeface="Arial" pitchFamily="34" charset="0"/>
                <a:cs typeface="Arial" pitchFamily="34" charset="0"/>
              </a:rPr>
              <a:t>HELOA New Practitioner Conference </a:t>
            </a:r>
          </a:p>
          <a:p>
            <a:r>
              <a:rPr lang="en-GB" sz="2800" dirty="0">
                <a:solidFill>
                  <a:schemeClr val="bg1"/>
                </a:solidFill>
                <a:latin typeface="Arial" pitchFamily="34" charset="0"/>
                <a:cs typeface="Arial" pitchFamily="34" charset="0"/>
              </a:rPr>
              <a:t>2 June 2020</a:t>
            </a:r>
          </a:p>
        </p:txBody>
      </p:sp>
      <p:pic>
        <p:nvPicPr>
          <p:cNvPr id="2050" name="Picture 2" descr="HELOA">
            <a:extLst>
              <a:ext uri="{FF2B5EF4-FFF2-40B4-BE49-F238E27FC236}">
                <a16:creationId xmlns:a16="http://schemas.microsoft.com/office/drawing/2014/main" id="{01636C03-C4EA-4ABB-A801-E4B931D9E429}"/>
              </a:ext>
            </a:extLst>
          </p:cNvPr>
          <p:cNvPicPr>
            <a:picLocks noChangeAspect="1" noChangeArrowheads="1"/>
          </p:cNvPicPr>
          <p:nvPr/>
        </p:nvPicPr>
        <p:blipFill rotWithShape="1">
          <a:blip r:embed="rId2" cstate="email">
            <a:clrChange>
              <a:clrFrom>
                <a:srgbClr val="014A81"/>
              </a:clrFrom>
              <a:clrTo>
                <a:srgbClr val="014A81">
                  <a:alpha val="0"/>
                </a:srgbClr>
              </a:clrTo>
            </a:clrChange>
            <a:extLst>
              <a:ext uri="{28A0092B-C50C-407E-A947-70E740481C1C}">
                <a14:useLocalDpi xmlns:a14="http://schemas.microsoft.com/office/drawing/2010/main"/>
              </a:ext>
            </a:extLst>
          </a:blip>
          <a:srcRect/>
          <a:stretch/>
        </p:blipFill>
        <p:spPr bwMode="auto">
          <a:xfrm>
            <a:off x="6959339" y="1183907"/>
            <a:ext cx="1917376" cy="5620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331D842-16E4-44C7-9BFA-9C5DDD3CC71D}"/>
              </a:ext>
            </a:extLst>
          </p:cNvPr>
          <p:cNvSpPr/>
          <p:nvPr/>
        </p:nvSpPr>
        <p:spPr>
          <a:xfrm>
            <a:off x="0" y="2448750"/>
            <a:ext cx="9144000" cy="3785652"/>
          </a:xfrm>
          <a:prstGeom prst="rect">
            <a:avLst/>
          </a:prstGeom>
          <a:solidFill>
            <a:schemeClr val="bg1"/>
          </a:solidFill>
        </p:spPr>
        <p:txBody>
          <a:bodyPr wrap="square">
            <a:spAutoFit/>
          </a:bodyPr>
          <a:lstStyle/>
          <a:p>
            <a:endParaRPr lang="en-GB" sz="2000" b="1" dirty="0">
              <a:solidFill>
                <a:schemeClr val="tx2"/>
              </a:solidFill>
              <a:latin typeface="Arial" panose="020B0604020202020204" pitchFamily="34" charset="0"/>
            </a:endParaRPr>
          </a:p>
          <a:p>
            <a:r>
              <a:rPr lang="en-GB" sz="2000" b="1" dirty="0">
                <a:solidFill>
                  <a:schemeClr val="tx2"/>
                </a:solidFill>
                <a:latin typeface="Arial" panose="020B0604020202020204" pitchFamily="34" charset="0"/>
              </a:rPr>
              <a:t>Thankyou for joining.  The session will commence at 1:45pm</a:t>
            </a:r>
          </a:p>
          <a:p>
            <a:endParaRPr lang="en-GB" b="1" dirty="0">
              <a:solidFill>
                <a:schemeClr val="tx2"/>
              </a:solidFill>
              <a:latin typeface="Arial" panose="020B0604020202020204" pitchFamily="34" charset="0"/>
            </a:endParaRPr>
          </a:p>
          <a:p>
            <a:r>
              <a:rPr lang="en-GB" dirty="0">
                <a:solidFill>
                  <a:schemeClr val="tx2"/>
                </a:solidFill>
                <a:latin typeface="Arial" panose="020B0604020202020204" pitchFamily="34" charset="0"/>
              </a:rPr>
              <a:t>Please note that this presentation will be emailed to Emma  (HELOA Training) and available for circulation to you all after the session. Please feel free to ask any questions in the Chat Box. I will provide responses after the session, so please feel free to type any questions throughout the presentation.</a:t>
            </a:r>
          </a:p>
          <a:p>
            <a:endParaRPr lang="en-GB" b="1" i="0" dirty="0">
              <a:solidFill>
                <a:schemeClr val="tx2"/>
              </a:solidFill>
              <a:effectLst/>
              <a:latin typeface="Arial" panose="020B0604020202020204" pitchFamily="34" charset="0"/>
            </a:endParaRPr>
          </a:p>
          <a:p>
            <a:r>
              <a:rPr lang="en-GB" dirty="0">
                <a:solidFill>
                  <a:schemeClr val="tx2"/>
                </a:solidFill>
                <a:latin typeface="Arial" panose="020B0604020202020204" pitchFamily="34" charset="0"/>
              </a:rPr>
              <a:t>At 1:45pm can I ask that you please </a:t>
            </a:r>
            <a:r>
              <a:rPr lang="en-GB" b="1" dirty="0">
                <a:solidFill>
                  <a:srgbClr val="FF0000"/>
                </a:solidFill>
                <a:latin typeface="Arial" panose="020B0604020202020204" pitchFamily="34" charset="0"/>
              </a:rPr>
              <a:t>MUTE</a:t>
            </a:r>
            <a:r>
              <a:rPr lang="en-GB" dirty="0">
                <a:solidFill>
                  <a:schemeClr val="tx2"/>
                </a:solidFill>
                <a:latin typeface="Arial" panose="020B0604020202020204" pitchFamily="34" charset="0"/>
              </a:rPr>
              <a:t> your microphone, this will reduce background noise and distortion so that everyone can hear. </a:t>
            </a:r>
          </a:p>
          <a:p>
            <a:endParaRPr lang="en-GB" dirty="0">
              <a:solidFill>
                <a:schemeClr val="tx2"/>
              </a:solidFill>
              <a:latin typeface="Arial" panose="020B0604020202020204" pitchFamily="34" charset="0"/>
            </a:endParaRPr>
          </a:p>
          <a:p>
            <a:r>
              <a:rPr lang="en-GB" dirty="0">
                <a:solidFill>
                  <a:schemeClr val="tx2"/>
                </a:solidFill>
                <a:latin typeface="Arial" panose="020B0604020202020204" pitchFamily="34" charset="0"/>
              </a:rPr>
              <a:t>Ahmar Ehsan – Funding Information Services Team </a:t>
            </a:r>
          </a:p>
          <a:p>
            <a:endParaRPr lang="en-GB" sz="2000" b="1" i="0" dirty="0">
              <a:solidFill>
                <a:schemeClr val="tx2"/>
              </a:solidFill>
              <a:effectLst/>
              <a:latin typeface="Arial" panose="020B0604020202020204" pitchFamily="34" charset="0"/>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9"/>
          <p:cNvSpPr>
            <a:spLocks noChangeArrowheads="1"/>
          </p:cNvSpPr>
          <p:nvPr/>
        </p:nvSpPr>
        <p:spPr bwMode="auto">
          <a:xfrm>
            <a:off x="178016" y="1608316"/>
            <a:ext cx="9293530" cy="4708981"/>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Our ‘</a:t>
            </a: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It’s Time To Apply</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campaign page features a range information and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resources for parents and sponsors: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content is designed to help them understand how to support a student finance application and includes;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Key messages and a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YouTube film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on how sponsors submit their details       as part of the application process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Information, a checklist and YouTube film on evidence requirements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Income assessment and what to do if that income level changes (CYI) including a YouTube film and link to an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online CYI guide</a:t>
            </a: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17" name="Group 16">
            <a:extLst>
              <a:ext uri="{FF2B5EF4-FFF2-40B4-BE49-F238E27FC236}">
                <a16:creationId xmlns:a16="http://schemas.microsoft.com/office/drawing/2014/main" id="{FF43F16B-5B53-45A1-A774-19430E085B13}"/>
              </a:ext>
            </a:extLst>
          </p:cNvPr>
          <p:cNvGrpSpPr/>
          <p:nvPr/>
        </p:nvGrpSpPr>
        <p:grpSpPr>
          <a:xfrm>
            <a:off x="204711" y="5738588"/>
            <a:ext cx="8618056" cy="923330"/>
            <a:chOff x="-1583146" y="3432097"/>
            <a:chExt cx="8618056" cy="923330"/>
          </a:xfrm>
        </p:grpSpPr>
        <p:sp>
          <p:nvSpPr>
            <p:cNvPr id="19" name="Rounded Rectangle 2">
              <a:extLst>
                <a:ext uri="{FF2B5EF4-FFF2-40B4-BE49-F238E27FC236}">
                  <a16:creationId xmlns:a16="http://schemas.microsoft.com/office/drawing/2014/main" id="{A31CA827-4849-4335-98A8-363A67EB62DA}"/>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15">
              <a:extLst>
                <a:ext uri="{FF2B5EF4-FFF2-40B4-BE49-F238E27FC236}">
                  <a16:creationId xmlns:a16="http://schemas.microsoft.com/office/drawing/2014/main" id="{A153EF7F-75F3-4573-BDA0-FF62A016F657}"/>
                </a:ext>
              </a:extLst>
            </p:cNvPr>
            <p:cNvSpPr>
              <a:spLocks noChangeArrowheads="1"/>
            </p:cNvSpPr>
            <p:nvPr/>
          </p:nvSpPr>
          <p:spPr bwMode="auto">
            <a:xfrm>
              <a:off x="-800735" y="3667695"/>
              <a:ext cx="7620850" cy="400110"/>
            </a:xfrm>
            <a:prstGeom prst="rect">
              <a:avLst/>
            </a:prstGeom>
            <a:noFill/>
            <a:ln w="9525">
              <a:noFill/>
              <a:miter lim="800000"/>
              <a:headEnd/>
              <a:tailEnd/>
            </a:ln>
          </p:spPr>
          <p:txBody>
            <a:bodyPr wrap="square">
              <a:spAutoFit/>
            </a:bodyPr>
            <a:lstStyle/>
            <a:p>
              <a:pPr marL="412750" marR="0" lvl="0" indent="-341313"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5"/>
                </a:rPr>
                <a:t>https://studentfinance.campaign.gov.uk  </a:t>
              </a: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6" name="Oval 25">
              <a:extLst>
                <a:ext uri="{FF2B5EF4-FFF2-40B4-BE49-F238E27FC236}">
                  <a16:creationId xmlns:a16="http://schemas.microsoft.com/office/drawing/2014/main" id="{5497CC2C-5F2B-47BB-B4A8-B41BFAD4D33D}"/>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84A6C300-6E29-4666-A294-D1A491406328}"/>
                </a:ext>
              </a:extLst>
            </p:cNvPr>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grpSp>
        <p:nvGrpSpPr>
          <p:cNvPr id="6" name="Group 5">
            <a:extLst>
              <a:ext uri="{FF2B5EF4-FFF2-40B4-BE49-F238E27FC236}">
                <a16:creationId xmlns:a16="http://schemas.microsoft.com/office/drawing/2014/main" id="{EDE35905-5A22-4472-A3CB-355A50DCD3BC}"/>
              </a:ext>
            </a:extLst>
          </p:cNvPr>
          <p:cNvGrpSpPr/>
          <p:nvPr/>
        </p:nvGrpSpPr>
        <p:grpSpPr>
          <a:xfrm>
            <a:off x="246108" y="2455326"/>
            <a:ext cx="8611738" cy="3172617"/>
            <a:chOff x="9471546" y="1842691"/>
            <a:chExt cx="8611738" cy="3172617"/>
          </a:xfrm>
        </p:grpSpPr>
        <p:sp>
          <p:nvSpPr>
            <p:cNvPr id="16" name="Rectangle 15"/>
            <p:cNvSpPr/>
            <p:nvPr/>
          </p:nvSpPr>
          <p:spPr>
            <a:xfrm>
              <a:off x="9471546" y="1842691"/>
              <a:ext cx="8611738" cy="3172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0DA7AD3B-D220-4322-B8BD-E2C35DBAE9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56223" y="1903483"/>
              <a:ext cx="4010830" cy="256335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845EA641-4E01-44F3-98E9-0325A12BB7D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877636" y="2375924"/>
              <a:ext cx="4010830" cy="2563351"/>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
        <p:nvSpPr>
          <p:cNvPr id="13" name="TextBox 14">
            <a:extLst>
              <a:ext uri="{FF2B5EF4-FFF2-40B4-BE49-F238E27FC236}">
                <a16:creationId xmlns:a16="http://schemas.microsoft.com/office/drawing/2014/main" id="{2CC3FE89-77D1-4BAF-9690-AC7049AD49F3}"/>
              </a:ext>
            </a:extLst>
          </p:cNvPr>
          <p:cNvSpPr txBox="1">
            <a:spLocks noChangeArrowheads="1"/>
          </p:cNvSpPr>
          <p:nvPr/>
        </p:nvSpPr>
        <p:spPr bwMode="auto">
          <a:xfrm>
            <a:off x="259736" y="310191"/>
            <a:ext cx="8348236"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1983AE"/>
                </a:solidFill>
                <a:latin typeface="Arial" pitchFamily="34" charset="0"/>
                <a:cs typeface="Arial" pitchFamily="34" charset="0"/>
              </a:rPr>
              <a:t>STUDENT FINANCE UPDATE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SUPPORTING AY 2020/21 APPLICATIONS </a:t>
            </a:r>
          </a:p>
        </p:txBody>
      </p:sp>
    </p:spTree>
    <p:extLst>
      <p:ext uri="{BB962C8B-B14F-4D97-AF65-F5344CB8AC3E}">
        <p14:creationId xmlns:p14="http://schemas.microsoft.com/office/powerpoint/2010/main" val="302427732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8968901-8211-4264-95BC-9B9D5C80CE6A}"/>
              </a:ext>
            </a:extLst>
          </p:cNvPr>
          <p:cNvGrpSpPr/>
          <p:nvPr/>
        </p:nvGrpSpPr>
        <p:grpSpPr>
          <a:xfrm>
            <a:off x="569843" y="2573490"/>
            <a:ext cx="7940368" cy="4111797"/>
            <a:chOff x="441485" y="2279374"/>
            <a:chExt cx="8201248" cy="4246890"/>
          </a:xfrm>
        </p:grpSpPr>
        <p:pic>
          <p:nvPicPr>
            <p:cNvPr id="6" name="Picture 12" descr="map">
              <a:extLst>
                <a:ext uri="{FF2B5EF4-FFF2-40B4-BE49-F238E27FC236}">
                  <a16:creationId xmlns:a16="http://schemas.microsoft.com/office/drawing/2014/main" id="{15AF3444-9634-43C6-84BB-144D1C1B005C}"/>
                </a:ext>
              </a:extLst>
            </p:cNvPr>
            <p:cNvPicPr>
              <a:picLocks noChangeAspect="1" noChangeArrowheads="1"/>
            </p:cNvPicPr>
            <p:nvPr/>
          </p:nvPicPr>
          <p:blipFill>
            <a:blip r:embed="rId2"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638636" y="2314384"/>
              <a:ext cx="3577821" cy="4211880"/>
            </a:xfrm>
            <a:prstGeom prst="rect">
              <a:avLst/>
            </a:prstGeom>
            <a:noFill/>
          </p:spPr>
        </p:pic>
        <p:sp>
          <p:nvSpPr>
            <p:cNvPr id="21" name="Rectangle: Rounded Corners 20">
              <a:extLst>
                <a:ext uri="{FF2B5EF4-FFF2-40B4-BE49-F238E27FC236}">
                  <a16:creationId xmlns:a16="http://schemas.microsoft.com/office/drawing/2014/main" id="{6A98FDF8-6467-44BC-9052-7877BD05A077}"/>
                </a:ext>
              </a:extLst>
            </p:cNvPr>
            <p:cNvSpPr/>
            <p:nvPr/>
          </p:nvSpPr>
          <p:spPr>
            <a:xfrm>
              <a:off x="457230" y="2887912"/>
              <a:ext cx="2188537" cy="323462"/>
            </a:xfrm>
            <a:prstGeom prst="roundRect">
              <a:avLst/>
            </a:prstGeom>
            <a:solidFill>
              <a:schemeClr val="bg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NORTH WEST 61.8% (+3%)</a:t>
              </a:r>
            </a:p>
          </p:txBody>
        </p:sp>
        <p:sp>
          <p:nvSpPr>
            <p:cNvPr id="22" name="Rectangle: Rounded Corners 21">
              <a:extLst>
                <a:ext uri="{FF2B5EF4-FFF2-40B4-BE49-F238E27FC236}">
                  <a16:creationId xmlns:a16="http://schemas.microsoft.com/office/drawing/2014/main" id="{792E84AC-6BE4-4B5D-8C87-CC37F176171F}"/>
                </a:ext>
              </a:extLst>
            </p:cNvPr>
            <p:cNvSpPr/>
            <p:nvPr/>
          </p:nvSpPr>
          <p:spPr>
            <a:xfrm>
              <a:off x="6418816" y="2887912"/>
              <a:ext cx="2188537" cy="323462"/>
            </a:xfrm>
            <a:prstGeom prst="roundRect">
              <a:avLst/>
            </a:prstGeom>
            <a:solidFill>
              <a:schemeClr val="bg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NORTH EAST 58.1% (+2.3%)</a:t>
              </a:r>
            </a:p>
          </p:txBody>
        </p:sp>
        <p:sp>
          <p:nvSpPr>
            <p:cNvPr id="23" name="Rectangle: Rounded Corners 22">
              <a:extLst>
                <a:ext uri="{FF2B5EF4-FFF2-40B4-BE49-F238E27FC236}">
                  <a16:creationId xmlns:a16="http://schemas.microsoft.com/office/drawing/2014/main" id="{7C956873-875B-4832-8412-D5107D5CE367}"/>
                </a:ext>
              </a:extLst>
            </p:cNvPr>
            <p:cNvSpPr/>
            <p:nvPr/>
          </p:nvSpPr>
          <p:spPr>
            <a:xfrm>
              <a:off x="478620" y="4258592"/>
              <a:ext cx="2188537" cy="323462"/>
            </a:xfrm>
            <a:prstGeom prst="roundRect">
              <a:avLst/>
            </a:prstGeom>
            <a:solidFill>
              <a:schemeClr val="bg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WEST MIDS 53.1% (-2.7%)</a:t>
              </a:r>
            </a:p>
          </p:txBody>
        </p:sp>
        <p:sp>
          <p:nvSpPr>
            <p:cNvPr id="24" name="Rectangle: Rounded Corners 23">
              <a:extLst>
                <a:ext uri="{FF2B5EF4-FFF2-40B4-BE49-F238E27FC236}">
                  <a16:creationId xmlns:a16="http://schemas.microsoft.com/office/drawing/2014/main" id="{7CDCFC18-A1A6-4241-AC77-5968C149B566}"/>
                </a:ext>
              </a:extLst>
            </p:cNvPr>
            <p:cNvSpPr/>
            <p:nvPr/>
          </p:nvSpPr>
          <p:spPr>
            <a:xfrm>
              <a:off x="450099" y="3543614"/>
              <a:ext cx="2188537" cy="323462"/>
            </a:xfrm>
            <a:prstGeom prst="roundRect">
              <a:avLst/>
            </a:prstGeom>
            <a:solidFill>
              <a:srgbClr val="00206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WALES 48.9% (-6.9%)</a:t>
              </a:r>
            </a:p>
          </p:txBody>
        </p:sp>
        <p:sp>
          <p:nvSpPr>
            <p:cNvPr id="25" name="Rectangle: Rounded Corners 24">
              <a:extLst>
                <a:ext uri="{FF2B5EF4-FFF2-40B4-BE49-F238E27FC236}">
                  <a16:creationId xmlns:a16="http://schemas.microsoft.com/office/drawing/2014/main" id="{9398ED4A-1891-4371-8BA2-DF0398BF0BD3}"/>
                </a:ext>
              </a:extLst>
            </p:cNvPr>
            <p:cNvSpPr/>
            <p:nvPr/>
          </p:nvSpPr>
          <p:spPr>
            <a:xfrm>
              <a:off x="450099" y="5013279"/>
              <a:ext cx="2188537" cy="323462"/>
            </a:xfrm>
            <a:prstGeom prst="roundRect">
              <a:avLst/>
            </a:prstGeom>
            <a:solidFill>
              <a:srgbClr val="00206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SOUTH WEST 61.2% (+5.4%)</a:t>
              </a:r>
            </a:p>
          </p:txBody>
        </p:sp>
        <p:sp>
          <p:nvSpPr>
            <p:cNvPr id="26" name="Rectangle: Rounded Corners 25">
              <a:extLst>
                <a:ext uri="{FF2B5EF4-FFF2-40B4-BE49-F238E27FC236}">
                  <a16:creationId xmlns:a16="http://schemas.microsoft.com/office/drawing/2014/main" id="{DEB7C277-F9B8-442B-998E-4E9A4C10A938}"/>
                </a:ext>
              </a:extLst>
            </p:cNvPr>
            <p:cNvSpPr/>
            <p:nvPr/>
          </p:nvSpPr>
          <p:spPr>
            <a:xfrm>
              <a:off x="478620" y="5740777"/>
              <a:ext cx="2188537" cy="323462"/>
            </a:xfrm>
            <a:prstGeom prst="roundRect">
              <a:avLst/>
            </a:prstGeom>
            <a:solidFill>
              <a:schemeClr val="bg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SOUTH EAST 54.8% (-1%)</a:t>
              </a:r>
            </a:p>
          </p:txBody>
        </p:sp>
        <p:sp>
          <p:nvSpPr>
            <p:cNvPr id="27" name="Rectangle: Rounded Corners 26">
              <a:extLst>
                <a:ext uri="{FF2B5EF4-FFF2-40B4-BE49-F238E27FC236}">
                  <a16:creationId xmlns:a16="http://schemas.microsoft.com/office/drawing/2014/main" id="{3E030426-8BF6-48DB-AFD6-0D8AA3B9408E}"/>
                </a:ext>
              </a:extLst>
            </p:cNvPr>
            <p:cNvSpPr/>
            <p:nvPr/>
          </p:nvSpPr>
          <p:spPr>
            <a:xfrm>
              <a:off x="6418817" y="3600641"/>
              <a:ext cx="2188537" cy="323462"/>
            </a:xfrm>
            <a:prstGeom prst="roundRect">
              <a:avLst/>
            </a:prstGeom>
            <a:solidFill>
              <a:srgbClr val="00206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YORKS/HMBR 61.5% (+5.7%)</a:t>
              </a:r>
            </a:p>
          </p:txBody>
        </p:sp>
        <p:sp>
          <p:nvSpPr>
            <p:cNvPr id="28" name="Rectangle: Rounded Corners 27">
              <a:extLst>
                <a:ext uri="{FF2B5EF4-FFF2-40B4-BE49-F238E27FC236}">
                  <a16:creationId xmlns:a16="http://schemas.microsoft.com/office/drawing/2014/main" id="{3136D648-94F3-4A30-BCAF-B673A70E209F}"/>
                </a:ext>
              </a:extLst>
            </p:cNvPr>
            <p:cNvSpPr/>
            <p:nvPr/>
          </p:nvSpPr>
          <p:spPr>
            <a:xfrm>
              <a:off x="6454196" y="4282580"/>
              <a:ext cx="2188537" cy="323462"/>
            </a:xfrm>
            <a:prstGeom prst="roundRect">
              <a:avLst/>
            </a:prstGeom>
            <a:solidFill>
              <a:srgbClr val="008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EAST MIDS 65.7% (+9.9%)</a:t>
              </a:r>
            </a:p>
          </p:txBody>
        </p:sp>
        <p:sp>
          <p:nvSpPr>
            <p:cNvPr id="29" name="Rectangle: Rounded Corners 28">
              <a:extLst>
                <a:ext uri="{FF2B5EF4-FFF2-40B4-BE49-F238E27FC236}">
                  <a16:creationId xmlns:a16="http://schemas.microsoft.com/office/drawing/2014/main" id="{ADF9E2CD-B575-4E20-8043-09DD106D0FB7}"/>
                </a:ext>
              </a:extLst>
            </p:cNvPr>
            <p:cNvSpPr/>
            <p:nvPr/>
          </p:nvSpPr>
          <p:spPr>
            <a:xfrm>
              <a:off x="6454196" y="5019017"/>
              <a:ext cx="2188537" cy="323462"/>
            </a:xfrm>
            <a:prstGeom prst="roundRect">
              <a:avLst/>
            </a:prstGeom>
            <a:solidFill>
              <a:srgbClr val="C0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EAST ANGLIA 46.2% (-9.6%)</a:t>
              </a:r>
            </a:p>
          </p:txBody>
        </p:sp>
        <p:sp>
          <p:nvSpPr>
            <p:cNvPr id="30" name="Rectangle: Rounded Corners 29">
              <a:extLst>
                <a:ext uri="{FF2B5EF4-FFF2-40B4-BE49-F238E27FC236}">
                  <a16:creationId xmlns:a16="http://schemas.microsoft.com/office/drawing/2014/main" id="{4881F50A-EEB2-498F-B4B1-23A8523AD750}"/>
                </a:ext>
              </a:extLst>
            </p:cNvPr>
            <p:cNvSpPr/>
            <p:nvPr/>
          </p:nvSpPr>
          <p:spPr>
            <a:xfrm>
              <a:off x="6418816" y="5740777"/>
              <a:ext cx="2188537" cy="323462"/>
            </a:xfrm>
            <a:prstGeom prst="roundRect">
              <a:avLst/>
            </a:prstGeom>
            <a:solidFill>
              <a:srgbClr val="FF66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LONDON 46.3% (-9.5%)</a:t>
              </a:r>
            </a:p>
          </p:txBody>
        </p:sp>
        <p:cxnSp>
          <p:nvCxnSpPr>
            <p:cNvPr id="7" name="Straight Arrow Connector 6">
              <a:extLst>
                <a:ext uri="{FF2B5EF4-FFF2-40B4-BE49-F238E27FC236}">
                  <a16:creationId xmlns:a16="http://schemas.microsoft.com/office/drawing/2014/main" id="{BE00E24B-E5CD-483A-A75D-B0188403E1FF}"/>
                </a:ext>
              </a:extLst>
            </p:cNvPr>
            <p:cNvCxnSpPr>
              <a:stCxn id="21" idx="3"/>
            </p:cNvCxnSpPr>
            <p:nvPr/>
          </p:nvCxnSpPr>
          <p:spPr>
            <a:xfrm>
              <a:off x="2645767" y="3049644"/>
              <a:ext cx="160515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E7EFE790-9485-4A03-8423-06A4B24F30DB}"/>
                </a:ext>
              </a:extLst>
            </p:cNvPr>
            <p:cNvCxnSpPr>
              <a:cxnSpLocks/>
            </p:cNvCxnSpPr>
            <p:nvPr/>
          </p:nvCxnSpPr>
          <p:spPr>
            <a:xfrm flipH="1">
              <a:off x="4578523" y="3049644"/>
              <a:ext cx="184029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80B340FC-2F6D-4210-B5B9-8DF950ABE08E}"/>
                </a:ext>
              </a:extLst>
            </p:cNvPr>
            <p:cNvCxnSpPr>
              <a:cxnSpLocks/>
            </p:cNvCxnSpPr>
            <p:nvPr/>
          </p:nvCxnSpPr>
          <p:spPr>
            <a:xfrm flipH="1">
              <a:off x="5016067" y="3762372"/>
              <a:ext cx="140275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a:extLst>
                <a:ext uri="{FF2B5EF4-FFF2-40B4-BE49-F238E27FC236}">
                  <a16:creationId xmlns:a16="http://schemas.microsoft.com/office/drawing/2014/main" id="{1FC854E6-A78F-4E3B-B91A-8C491804FC50}"/>
                </a:ext>
              </a:extLst>
            </p:cNvPr>
            <p:cNvCxnSpPr>
              <a:cxnSpLocks/>
            </p:cNvCxnSpPr>
            <p:nvPr/>
          </p:nvCxnSpPr>
          <p:spPr>
            <a:xfrm flipH="1">
              <a:off x="5051446" y="4461728"/>
              <a:ext cx="140275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860BA962-FE8F-4D58-8CEE-8F53C8CAFE99}"/>
                </a:ext>
              </a:extLst>
            </p:cNvPr>
            <p:cNvCxnSpPr>
              <a:cxnSpLocks/>
            </p:cNvCxnSpPr>
            <p:nvPr/>
          </p:nvCxnSpPr>
          <p:spPr>
            <a:xfrm flipH="1">
              <a:off x="5717441" y="5161536"/>
              <a:ext cx="73675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a:extLst>
                <a:ext uri="{FF2B5EF4-FFF2-40B4-BE49-F238E27FC236}">
                  <a16:creationId xmlns:a16="http://schemas.microsoft.com/office/drawing/2014/main" id="{665D1383-9936-4DF6-970A-684C0D2E1C0D}"/>
                </a:ext>
              </a:extLst>
            </p:cNvPr>
            <p:cNvCxnSpPr>
              <a:cxnSpLocks/>
            </p:cNvCxnSpPr>
            <p:nvPr/>
          </p:nvCxnSpPr>
          <p:spPr>
            <a:xfrm>
              <a:off x="2667157" y="5913748"/>
              <a:ext cx="263584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Connector: Elbow 18">
              <a:extLst>
                <a:ext uri="{FF2B5EF4-FFF2-40B4-BE49-F238E27FC236}">
                  <a16:creationId xmlns:a16="http://schemas.microsoft.com/office/drawing/2014/main" id="{D644C1EE-867E-4B51-A706-528BD60FCC1E}"/>
                </a:ext>
              </a:extLst>
            </p:cNvPr>
            <p:cNvCxnSpPr>
              <a:cxnSpLocks/>
              <a:stCxn id="24" idx="3"/>
            </p:cNvCxnSpPr>
            <p:nvPr/>
          </p:nvCxnSpPr>
          <p:spPr>
            <a:xfrm>
              <a:off x="2638636" y="3705344"/>
              <a:ext cx="1346442" cy="53158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C5C080A6-FE96-4F49-976A-AB327FA39742}"/>
                </a:ext>
              </a:extLst>
            </p:cNvPr>
            <p:cNvCxnSpPr>
              <a:cxnSpLocks/>
            </p:cNvCxnSpPr>
            <p:nvPr/>
          </p:nvCxnSpPr>
          <p:spPr>
            <a:xfrm>
              <a:off x="2684386" y="4559529"/>
              <a:ext cx="1566531" cy="33652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18254397-1293-440B-A20B-CCEDBEE3CD07}"/>
                </a:ext>
              </a:extLst>
            </p:cNvPr>
            <p:cNvCxnSpPr>
              <a:cxnSpLocks/>
            </p:cNvCxnSpPr>
            <p:nvPr/>
          </p:nvCxnSpPr>
          <p:spPr>
            <a:xfrm>
              <a:off x="2645767" y="5149502"/>
              <a:ext cx="1566531" cy="33652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0997A39-F6D4-436E-BD30-B00C76CADDEF}"/>
                </a:ext>
              </a:extLst>
            </p:cNvPr>
            <p:cNvCxnSpPr>
              <a:cxnSpLocks/>
            </p:cNvCxnSpPr>
            <p:nvPr/>
          </p:nvCxnSpPr>
          <p:spPr>
            <a:xfrm rot="10800000">
              <a:off x="5302998" y="5559834"/>
              <a:ext cx="1143153" cy="329250"/>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35" name="Rectangle: Rounded Corners 34">
              <a:extLst>
                <a:ext uri="{FF2B5EF4-FFF2-40B4-BE49-F238E27FC236}">
                  <a16:creationId xmlns:a16="http://schemas.microsoft.com/office/drawing/2014/main" id="{8922E758-1454-444B-9B24-3B896B5F4B9C}"/>
                </a:ext>
              </a:extLst>
            </p:cNvPr>
            <p:cNvSpPr/>
            <p:nvPr/>
          </p:nvSpPr>
          <p:spPr>
            <a:xfrm>
              <a:off x="441485" y="2279374"/>
              <a:ext cx="2188537" cy="323462"/>
            </a:xfrm>
            <a:prstGeom prst="roundRect">
              <a:avLst/>
            </a:prstGeom>
            <a:solidFill>
              <a:srgbClr val="0066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SCOTLAND 69.3% (+13.5%)</a:t>
              </a:r>
            </a:p>
          </p:txBody>
        </p:sp>
        <p:cxnSp>
          <p:nvCxnSpPr>
            <p:cNvPr id="37" name="Straight Arrow Connector 36">
              <a:extLst>
                <a:ext uri="{FF2B5EF4-FFF2-40B4-BE49-F238E27FC236}">
                  <a16:creationId xmlns:a16="http://schemas.microsoft.com/office/drawing/2014/main" id="{16D0CFAE-4D2F-48BC-9CFC-D0D9BA4501E9}"/>
                </a:ext>
              </a:extLst>
            </p:cNvPr>
            <p:cNvCxnSpPr/>
            <p:nvPr/>
          </p:nvCxnSpPr>
          <p:spPr>
            <a:xfrm>
              <a:off x="2638636" y="2441104"/>
              <a:ext cx="160515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39" name="Rectangle 9">
            <a:extLst>
              <a:ext uri="{FF2B5EF4-FFF2-40B4-BE49-F238E27FC236}">
                <a16:creationId xmlns:a16="http://schemas.microsoft.com/office/drawing/2014/main" id="{64C0188A-216E-4C48-8515-A6C3EA11C044}"/>
              </a:ext>
            </a:extLst>
          </p:cNvPr>
          <p:cNvSpPr>
            <a:spLocks noChangeArrowheads="1"/>
          </p:cNvSpPr>
          <p:nvPr/>
        </p:nvSpPr>
        <p:spPr bwMode="auto">
          <a:xfrm>
            <a:off x="153598" y="1526613"/>
            <a:ext cx="8759659" cy="1323439"/>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Only 56% of full-time applications in AY 19/20 were received before the May</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deadline. </a:t>
            </a:r>
            <a:r>
              <a:rPr kumimoji="0" lang="en-GB" sz="2000" b="1"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Please encourage students to apply as soon as possible!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TextBox 14">
            <a:extLst>
              <a:ext uri="{FF2B5EF4-FFF2-40B4-BE49-F238E27FC236}">
                <a16:creationId xmlns:a16="http://schemas.microsoft.com/office/drawing/2014/main" id="{A5297AB4-E479-49B5-A610-D08619D384DE}"/>
              </a:ext>
            </a:extLst>
          </p:cNvPr>
          <p:cNvSpPr txBox="1">
            <a:spLocks noChangeArrowheads="1"/>
          </p:cNvSpPr>
          <p:nvPr/>
        </p:nvSpPr>
        <p:spPr bwMode="auto">
          <a:xfrm>
            <a:off x="259736" y="310191"/>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1983AE"/>
                </a:solidFill>
                <a:latin typeface="Arial" pitchFamily="34" charset="0"/>
                <a:cs typeface="Arial" pitchFamily="34" charset="0"/>
              </a:rPr>
              <a:t>STUDENT FINANCE APPLICATIONS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ON TIME APPLICATIONS NATIONAL AVERAGE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252645" y="328565"/>
            <a:ext cx="7366000" cy="784830"/>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1983AE"/>
                </a:solidFill>
                <a:latin typeface="Arial" pitchFamily="34" charset="0"/>
                <a:cs typeface="Arial" pitchFamily="34" charset="0"/>
              </a:rPr>
              <a:t>HOW AM I ASSESSED? </a:t>
            </a:r>
          </a:p>
          <a:p>
            <a:pPr defTabSz="685617">
              <a:spcAft>
                <a:spcPts val="450"/>
              </a:spcAft>
            </a:pPr>
            <a:r>
              <a:rPr lang="en-US" dirty="0">
                <a:solidFill>
                  <a:prstClr val="black"/>
                </a:solidFill>
                <a:latin typeface="Arial" pitchFamily="34" charset="0"/>
                <a:cs typeface="Arial" pitchFamily="34" charset="0"/>
              </a:rPr>
              <a:t>SAME FOR FULL TIME AND PART TIME STUDENT ASSESSMENTS</a:t>
            </a:r>
          </a:p>
        </p:txBody>
      </p:sp>
      <p:graphicFrame>
        <p:nvGraphicFramePr>
          <p:cNvPr id="5" name="Table 4">
            <a:extLst>
              <a:ext uri="{FF2B5EF4-FFF2-40B4-BE49-F238E27FC236}">
                <a16:creationId xmlns:a16="http://schemas.microsoft.com/office/drawing/2014/main" id="{ABC5870B-36DD-40A2-A535-28CF755F1DF7}"/>
              </a:ext>
            </a:extLst>
          </p:cNvPr>
          <p:cNvGraphicFramePr>
            <a:graphicFrameLocks noGrp="1"/>
          </p:cNvGraphicFramePr>
          <p:nvPr>
            <p:extLst>
              <p:ext uri="{D42A27DB-BD31-4B8C-83A1-F6EECF244321}">
                <p14:modId xmlns:p14="http://schemas.microsoft.com/office/powerpoint/2010/main" val="2636665107"/>
              </p:ext>
            </p:extLst>
          </p:nvPr>
        </p:nvGraphicFramePr>
        <p:xfrm>
          <a:off x="252645" y="1604211"/>
          <a:ext cx="8638710" cy="4153653"/>
        </p:xfrm>
        <a:graphic>
          <a:graphicData uri="http://schemas.openxmlformats.org/drawingml/2006/table">
            <a:tbl>
              <a:tblPr firstRow="1" bandRow="1">
                <a:tableStyleId>{5C22544A-7EE6-4342-B048-85BDC9FD1C3A}</a:tableStyleId>
              </a:tblPr>
              <a:tblGrid>
                <a:gridCol w="8638710">
                  <a:extLst>
                    <a:ext uri="{9D8B030D-6E8A-4147-A177-3AD203B41FA5}">
                      <a16:colId xmlns:a16="http://schemas.microsoft.com/office/drawing/2014/main" val="20000"/>
                    </a:ext>
                  </a:extLst>
                </a:gridCol>
              </a:tblGrid>
              <a:tr h="325744">
                <a:tc>
                  <a:txBody>
                    <a:bodyPr/>
                    <a:lstStyle/>
                    <a:p>
                      <a:pPr algn="l"/>
                      <a:r>
                        <a:rPr lang="en-GB" sz="1500" b="0" dirty="0">
                          <a:solidFill>
                            <a:schemeClr val="bg1"/>
                          </a:solidFill>
                          <a:latin typeface="Arial" pitchFamily="34" charset="0"/>
                          <a:cs typeface="Arial" pitchFamily="34" charset="0"/>
                        </a:rPr>
                        <a:t>(A) Parent</a:t>
                      </a:r>
                      <a:r>
                        <a:rPr lang="en-GB" sz="1500" b="0" baseline="0" dirty="0">
                          <a:solidFill>
                            <a:schemeClr val="bg1"/>
                          </a:solidFill>
                          <a:latin typeface="Arial" pitchFamily="34" charset="0"/>
                          <a:cs typeface="Arial" pitchFamily="34" charset="0"/>
                        </a:rPr>
                        <a:t> / Step Parents (if you are single and under the age of 25)</a:t>
                      </a:r>
                      <a:endParaRPr lang="en-GB" sz="1500" b="0" dirty="0">
                        <a:solidFill>
                          <a:schemeClr val="bg1"/>
                        </a:solidFill>
                        <a:latin typeface="Arial" pitchFamily="34" charset="0"/>
                        <a:cs typeface="Arial" pitchFamily="34" charset="0"/>
                      </a:endParaRPr>
                    </a:p>
                  </a:txBody>
                  <a:tcPr marL="68562" marR="68562" marT="34281" marB="34281">
                    <a:solidFill>
                      <a:schemeClr val="accent2"/>
                    </a:solidFill>
                  </a:tcPr>
                </a:tc>
                <a:extLst>
                  <a:ext uri="{0D108BD9-81ED-4DB2-BD59-A6C34878D82A}">
                    <a16:rowId xmlns:a16="http://schemas.microsoft.com/office/drawing/2014/main" val="10000"/>
                  </a:ext>
                </a:extLst>
              </a:tr>
              <a:tr h="570469">
                <a:tc>
                  <a:txBody>
                    <a:bodyPr/>
                    <a:lstStyle/>
                    <a:p>
                      <a:pPr algn="l"/>
                      <a:r>
                        <a:rPr lang="en-US" sz="1500" b="0" dirty="0">
                          <a:solidFill>
                            <a:prstClr val="black"/>
                          </a:solidFill>
                          <a:latin typeface="Arial" pitchFamily="34" charset="0"/>
                          <a:cs typeface="Arial" pitchFamily="34" charset="0"/>
                        </a:rPr>
                        <a:t>Income of the parent(s) you live with – including any new partner that lives with parents (e.g. step-parents) - </a:t>
                      </a:r>
                      <a:r>
                        <a:rPr lang="en-GB" sz="1600" dirty="0">
                          <a:latin typeface="Arial" panose="020B0604020202020204" pitchFamily="34" charset="0"/>
                          <a:cs typeface="Arial" panose="020B0604020202020204" pitchFamily="34" charset="0"/>
                        </a:rPr>
                        <a:t>see link </a:t>
                      </a:r>
                      <a:r>
                        <a:rPr lang="en-US" sz="1600" i="1" dirty="0">
                          <a:solidFill>
                            <a:schemeClr val="accent2"/>
                          </a:solidFill>
                          <a:latin typeface="Arial" panose="020B0604020202020204" pitchFamily="34" charset="0"/>
                          <a:cs typeface="Arial" pitchFamily="34" charset="0"/>
                          <a:hlinkClick r:id="rId2"/>
                        </a:rPr>
                        <a:t>Current Year Income Assessments</a:t>
                      </a:r>
                      <a:endParaRPr lang="en-GB" sz="1500" b="0" i="1" dirty="0">
                        <a:solidFill>
                          <a:schemeClr val="accent2"/>
                        </a:solidFill>
                        <a:latin typeface="Arial" pitchFamily="34" charset="0"/>
                        <a:cs typeface="Arial" pitchFamily="34" charset="0"/>
                      </a:endParaRPr>
                    </a:p>
                  </a:txBody>
                  <a:tcPr marL="68562" marR="68562" marT="34281" marB="34281">
                    <a:solidFill>
                      <a:schemeClr val="accent4">
                        <a:lumMod val="40000"/>
                        <a:lumOff val="60000"/>
                      </a:schemeClr>
                    </a:solidFill>
                  </a:tcPr>
                </a:tc>
                <a:extLst>
                  <a:ext uri="{0D108BD9-81ED-4DB2-BD59-A6C34878D82A}">
                    <a16:rowId xmlns:a16="http://schemas.microsoft.com/office/drawing/2014/main" val="10001"/>
                  </a:ext>
                </a:extLst>
              </a:tr>
              <a:tr h="325744">
                <a:tc>
                  <a:txBody>
                    <a:bodyPr/>
                    <a:lstStyle/>
                    <a:p>
                      <a:pPr algn="l"/>
                      <a:r>
                        <a:rPr lang="en-GB" sz="1500" b="0" dirty="0">
                          <a:solidFill>
                            <a:schemeClr val="bg1"/>
                          </a:solidFill>
                          <a:latin typeface="Arial" pitchFamily="34" charset="0"/>
                          <a:cs typeface="Arial" pitchFamily="34" charset="0"/>
                        </a:rPr>
                        <a:t>(B) Partner / Spouse (if you are married or in a civil partnership, or over 25 and cohabit)</a:t>
                      </a:r>
                    </a:p>
                  </a:txBody>
                  <a:tcPr marL="68562" marR="68562" marT="34281" marB="34281">
                    <a:solidFill>
                      <a:schemeClr val="accent2"/>
                    </a:solidFill>
                  </a:tcPr>
                </a:tc>
                <a:extLst>
                  <a:ext uri="{0D108BD9-81ED-4DB2-BD59-A6C34878D82A}">
                    <a16:rowId xmlns:a16="http://schemas.microsoft.com/office/drawing/2014/main" val="10002"/>
                  </a:ext>
                </a:extLst>
              </a:tr>
              <a:tr h="325744">
                <a:tc>
                  <a:txBody>
                    <a:bodyPr/>
                    <a:lstStyle/>
                    <a:p>
                      <a:pPr algn="l"/>
                      <a:r>
                        <a:rPr lang="en-GB" sz="1500" b="0" dirty="0">
                          <a:latin typeface="Arial" pitchFamily="34" charset="0"/>
                          <a:cs typeface="Arial" pitchFamily="34" charset="0"/>
                        </a:rPr>
                        <a:t>Student is married</a:t>
                      </a:r>
                    </a:p>
                  </a:txBody>
                  <a:tcPr marL="68562" marR="68562" marT="34281" marB="34281">
                    <a:solidFill>
                      <a:schemeClr val="accent4">
                        <a:lumMod val="40000"/>
                        <a:lumOff val="60000"/>
                      </a:schemeClr>
                    </a:solidFill>
                  </a:tcPr>
                </a:tc>
                <a:extLst>
                  <a:ext uri="{0D108BD9-81ED-4DB2-BD59-A6C34878D82A}">
                    <a16:rowId xmlns:a16="http://schemas.microsoft.com/office/drawing/2014/main" val="10003"/>
                  </a:ext>
                </a:extLst>
              </a:tr>
              <a:tr h="325744">
                <a:tc>
                  <a:txBody>
                    <a:bodyPr/>
                    <a:lstStyle/>
                    <a:p>
                      <a:pPr algn="l"/>
                      <a:r>
                        <a:rPr lang="en-GB" sz="1500" b="0" dirty="0">
                          <a:latin typeface="Arial" pitchFamily="34" charset="0"/>
                          <a:cs typeface="Arial" pitchFamily="34" charset="0"/>
                        </a:rPr>
                        <a:t>Student is over 25</a:t>
                      </a:r>
                      <a:r>
                        <a:rPr lang="en-GB" sz="1500" b="0" baseline="0" dirty="0">
                          <a:latin typeface="Arial" pitchFamily="34" charset="0"/>
                          <a:cs typeface="Arial" pitchFamily="34" charset="0"/>
                        </a:rPr>
                        <a:t> years old and living with partner</a:t>
                      </a:r>
                      <a:endParaRPr lang="en-GB" sz="1500" b="0" dirty="0">
                        <a:latin typeface="Arial" pitchFamily="34" charset="0"/>
                        <a:cs typeface="Arial" pitchFamily="34" charset="0"/>
                      </a:endParaRPr>
                    </a:p>
                  </a:txBody>
                  <a:tcPr marL="68562" marR="68562" marT="34281" marB="34281">
                    <a:solidFill>
                      <a:schemeClr val="accent4">
                        <a:lumMod val="40000"/>
                        <a:lumOff val="60000"/>
                      </a:schemeClr>
                    </a:solidFill>
                  </a:tcPr>
                </a:tc>
                <a:extLst>
                  <a:ext uri="{0D108BD9-81ED-4DB2-BD59-A6C34878D82A}">
                    <a16:rowId xmlns:a16="http://schemas.microsoft.com/office/drawing/2014/main" val="10004"/>
                  </a:ext>
                </a:extLst>
              </a:tr>
              <a:tr h="325744">
                <a:tc>
                  <a:txBody>
                    <a:bodyPr/>
                    <a:lstStyle/>
                    <a:p>
                      <a:pPr algn="l"/>
                      <a:r>
                        <a:rPr lang="en-GB" sz="1500" b="0" dirty="0">
                          <a:solidFill>
                            <a:schemeClr val="bg1"/>
                          </a:solidFill>
                          <a:latin typeface="Arial" pitchFamily="34" charset="0"/>
                          <a:cs typeface="Arial" pitchFamily="34" charset="0"/>
                        </a:rPr>
                        <a:t>(C) Independent Student Status (Partner / spousal income)</a:t>
                      </a:r>
                    </a:p>
                  </a:txBody>
                  <a:tcPr marL="68562" marR="68562" marT="34281" marB="34281">
                    <a:solidFill>
                      <a:schemeClr val="accent2"/>
                    </a:solidFill>
                  </a:tcPr>
                </a:tc>
                <a:extLst>
                  <a:ext uri="{0D108BD9-81ED-4DB2-BD59-A6C34878D82A}">
                    <a16:rowId xmlns:a16="http://schemas.microsoft.com/office/drawing/2014/main" val="10005"/>
                  </a:ext>
                </a:extLst>
              </a:tr>
              <a:tr h="325744">
                <a:tc>
                  <a:txBody>
                    <a:bodyPr/>
                    <a:lstStyle/>
                    <a:p>
                      <a:pPr algn="l"/>
                      <a:r>
                        <a:rPr lang="en-GB" sz="1500" b="0" dirty="0">
                          <a:latin typeface="Arial" pitchFamily="34" charset="0"/>
                          <a:cs typeface="Arial" pitchFamily="34" charset="0"/>
                        </a:rPr>
                        <a:t>Aged</a:t>
                      </a:r>
                      <a:r>
                        <a:rPr lang="en-GB" sz="1500" b="0" baseline="0" dirty="0">
                          <a:latin typeface="Arial" pitchFamily="34" charset="0"/>
                          <a:cs typeface="Arial" pitchFamily="34" charset="0"/>
                        </a:rPr>
                        <a:t> 25+, single</a:t>
                      </a:r>
                      <a:endParaRPr lang="en-GB" sz="1500" b="0" dirty="0">
                        <a:latin typeface="Arial" pitchFamily="34" charset="0"/>
                        <a:cs typeface="Arial" pitchFamily="34" charset="0"/>
                      </a:endParaRPr>
                    </a:p>
                  </a:txBody>
                  <a:tcPr marL="68562" marR="68562" marT="34281" marB="34281">
                    <a:solidFill>
                      <a:schemeClr val="accent4">
                        <a:lumMod val="40000"/>
                        <a:lumOff val="60000"/>
                      </a:schemeClr>
                    </a:solidFill>
                  </a:tcPr>
                </a:tc>
                <a:extLst>
                  <a:ext uri="{0D108BD9-81ED-4DB2-BD59-A6C34878D82A}">
                    <a16:rowId xmlns:a16="http://schemas.microsoft.com/office/drawing/2014/main" val="10006"/>
                  </a:ext>
                </a:extLst>
              </a:tr>
              <a:tr h="325744">
                <a:tc>
                  <a:txBody>
                    <a:bodyPr/>
                    <a:lstStyle/>
                    <a:p>
                      <a:pPr algn="l"/>
                      <a:r>
                        <a:rPr lang="en-GB" sz="1500" b="0" dirty="0">
                          <a:latin typeface="Arial" pitchFamily="34" charset="0"/>
                          <a:cs typeface="Arial" pitchFamily="34" charset="0"/>
                        </a:rPr>
                        <a:t>Student has a child</a:t>
                      </a:r>
                    </a:p>
                  </a:txBody>
                  <a:tcPr marL="68562" marR="68562" marT="34281" marB="34281">
                    <a:solidFill>
                      <a:schemeClr val="accent4">
                        <a:lumMod val="40000"/>
                        <a:lumOff val="60000"/>
                      </a:schemeClr>
                    </a:solidFill>
                  </a:tcPr>
                </a:tc>
                <a:extLst>
                  <a:ext uri="{0D108BD9-81ED-4DB2-BD59-A6C34878D82A}">
                    <a16:rowId xmlns:a16="http://schemas.microsoft.com/office/drawing/2014/main" val="10007"/>
                  </a:ext>
                </a:extLst>
              </a:tr>
              <a:tr h="325744">
                <a:tc>
                  <a:txBody>
                    <a:bodyPr/>
                    <a:lstStyle/>
                    <a:p>
                      <a:pPr algn="l"/>
                      <a:r>
                        <a:rPr lang="en-GB" sz="1500" b="0" dirty="0">
                          <a:latin typeface="Arial" pitchFamily="34" charset="0"/>
                          <a:cs typeface="Arial" pitchFamily="34" charset="0"/>
                        </a:rPr>
                        <a:t>Student is care experienced – </a:t>
                      </a:r>
                      <a:r>
                        <a:rPr lang="en-GB" sz="1500" b="0" i="1" dirty="0">
                          <a:solidFill>
                            <a:schemeClr val="accent2"/>
                          </a:solidFill>
                          <a:latin typeface="Arial" pitchFamily="34" charset="0"/>
                          <a:cs typeface="Arial" pitchFamily="34" charset="0"/>
                        </a:rPr>
                        <a:t>we can accept emailed evidence and signatures</a:t>
                      </a:r>
                    </a:p>
                  </a:txBody>
                  <a:tcPr marL="68562" marR="68562" marT="34281" marB="34281">
                    <a:solidFill>
                      <a:schemeClr val="accent4">
                        <a:lumMod val="40000"/>
                        <a:lumOff val="60000"/>
                      </a:schemeClr>
                    </a:solidFill>
                  </a:tcPr>
                </a:tc>
                <a:extLst>
                  <a:ext uri="{0D108BD9-81ED-4DB2-BD59-A6C34878D82A}">
                    <a16:rowId xmlns:a16="http://schemas.microsoft.com/office/drawing/2014/main" val="10008"/>
                  </a:ext>
                </a:extLst>
              </a:tr>
              <a:tr h="325744">
                <a:tc>
                  <a:txBody>
                    <a:bodyPr/>
                    <a:lstStyle/>
                    <a:p>
                      <a:pPr algn="l"/>
                      <a:r>
                        <a:rPr lang="en-GB" sz="1500" b="0" dirty="0">
                          <a:latin typeface="Arial" pitchFamily="34" charset="0"/>
                          <a:cs typeface="Arial" pitchFamily="34" charset="0"/>
                        </a:rPr>
                        <a:t>Student is estranged from parents – </a:t>
                      </a:r>
                      <a:r>
                        <a:rPr lang="en-GB" sz="1500" b="0" i="1" dirty="0">
                          <a:solidFill>
                            <a:schemeClr val="accent2"/>
                          </a:solidFill>
                          <a:latin typeface="Arial" pitchFamily="34" charset="0"/>
                          <a:cs typeface="Arial" pitchFamily="34" charset="0"/>
                        </a:rPr>
                        <a:t>we can accept emailed evidence and signatures</a:t>
                      </a:r>
                    </a:p>
                  </a:txBody>
                  <a:tcPr marL="68562" marR="68562" marT="34281" marB="34281">
                    <a:solidFill>
                      <a:schemeClr val="accent4">
                        <a:lumMod val="40000"/>
                        <a:lumOff val="60000"/>
                      </a:schemeClr>
                    </a:solidFill>
                  </a:tcPr>
                </a:tc>
                <a:extLst>
                  <a:ext uri="{0D108BD9-81ED-4DB2-BD59-A6C34878D82A}">
                    <a16:rowId xmlns:a16="http://schemas.microsoft.com/office/drawing/2014/main" val="10009"/>
                  </a:ext>
                </a:extLst>
              </a:tr>
              <a:tr h="325744">
                <a:tc>
                  <a:txBody>
                    <a:bodyPr/>
                    <a:lstStyle/>
                    <a:p>
                      <a:pPr algn="l"/>
                      <a:r>
                        <a:rPr lang="en-GB" sz="1500" b="0" dirty="0">
                          <a:latin typeface="Arial" pitchFamily="34" charset="0"/>
                          <a:cs typeface="Arial" pitchFamily="34" charset="0"/>
                        </a:rPr>
                        <a:t>Both parents deceased</a:t>
                      </a:r>
                    </a:p>
                  </a:txBody>
                  <a:tcPr marL="68562" marR="68562" marT="34281" marB="34281">
                    <a:solidFill>
                      <a:schemeClr val="accent4">
                        <a:lumMod val="40000"/>
                        <a:lumOff val="60000"/>
                      </a:schemeClr>
                    </a:solidFill>
                  </a:tcPr>
                </a:tc>
                <a:extLst>
                  <a:ext uri="{0D108BD9-81ED-4DB2-BD59-A6C34878D82A}">
                    <a16:rowId xmlns:a16="http://schemas.microsoft.com/office/drawing/2014/main" val="10010"/>
                  </a:ext>
                </a:extLst>
              </a:tr>
              <a:tr h="325744">
                <a:tc>
                  <a:txBody>
                    <a:bodyPr/>
                    <a:lstStyle/>
                    <a:p>
                      <a:pPr algn="l"/>
                      <a:r>
                        <a:rPr lang="en-GB" sz="1500" b="0" dirty="0">
                          <a:latin typeface="Arial" pitchFamily="34" charset="0"/>
                          <a:cs typeface="Arial" pitchFamily="34" charset="0"/>
                        </a:rPr>
                        <a:t>Parents outside</a:t>
                      </a:r>
                      <a:r>
                        <a:rPr lang="en-GB" sz="1500" b="0" baseline="0" dirty="0">
                          <a:latin typeface="Arial" pitchFamily="34" charset="0"/>
                          <a:cs typeface="Arial" pitchFamily="34" charset="0"/>
                        </a:rPr>
                        <a:t> EU and not practical / dangerous to provide financial status</a:t>
                      </a:r>
                      <a:endParaRPr lang="en-GB" sz="1500" b="0" dirty="0">
                        <a:latin typeface="Arial" pitchFamily="34" charset="0"/>
                        <a:cs typeface="Arial" pitchFamily="34" charset="0"/>
                      </a:endParaRPr>
                    </a:p>
                  </a:txBody>
                  <a:tcPr marL="68562" marR="68562" marT="34281" marB="34281">
                    <a:solidFill>
                      <a:schemeClr val="accent4">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4971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232024" y="1351508"/>
            <a:ext cx="9144000" cy="4154984"/>
          </a:xfrm>
          <a:prstGeom prst="rect">
            <a:avLst/>
          </a:prstGeom>
          <a:noFill/>
          <a:ln w="9525">
            <a:noFill/>
            <a:miter lim="800000"/>
            <a:headEnd/>
            <a:tailEnd/>
          </a:ln>
        </p:spPr>
        <p:txBody>
          <a:bodyPr anchor="ctr">
            <a:spAutoFit/>
          </a:bodyPr>
          <a:lstStyle/>
          <a:p>
            <a:pPr marL="360000" marR="0" lvl="0" indent="-358775" algn="l" defTabSz="914400" rtl="0" eaLnBrk="0" fontAlgn="auto" latinLnBrk="0" hangingPunct="0">
              <a:lnSpc>
                <a:spcPct val="100000"/>
              </a:lnSpc>
              <a:spcBef>
                <a:spcPts val="0"/>
              </a:spcBef>
              <a:spcAft>
                <a:spcPts val="0"/>
              </a:spcAft>
              <a:buClrTx/>
              <a:buSzTx/>
              <a:buFontTx/>
              <a:buNone/>
              <a:tabLst>
                <a:tab pos="457200" algn="l"/>
              </a:tabLst>
              <a:defRP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If supporting an application for means tested student finance, SFE need the details </a:t>
            </a:r>
          </a:p>
          <a:p>
            <a:pPr marL="360000" marR="0" lvl="0" indent="-358775" algn="l" defTabSz="914400" rtl="0" eaLnBrk="0" fontAlgn="auto" latinLnBrk="0" hangingPunct="0">
              <a:lnSpc>
                <a:spcPct val="100000"/>
              </a:lnSpc>
              <a:spcBef>
                <a:spcPts val="0"/>
              </a:spcBef>
              <a:spcAft>
                <a:spcPts val="0"/>
              </a:spcAft>
              <a:buClrTx/>
              <a:buSzTx/>
              <a:buFontTx/>
              <a:buNone/>
              <a:tabLst>
                <a:tab pos="457200" algn="l"/>
              </a:tabLst>
              <a:defRP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of a student’s parents (including stepparent or cohabiting partner), partner or other</a:t>
            </a:r>
          </a:p>
          <a:p>
            <a:pPr marL="360000" marR="0" lvl="0" indent="-358775" algn="l" defTabSz="914400" rtl="0" eaLnBrk="0" fontAlgn="auto" latinLnBrk="0" hangingPunct="0">
              <a:lnSpc>
                <a:spcPct val="100000"/>
              </a:lnSpc>
              <a:spcBef>
                <a:spcPts val="0"/>
              </a:spcBef>
              <a:spcAft>
                <a:spcPts val="0"/>
              </a:spcAft>
              <a:buClrTx/>
              <a:buSzTx/>
              <a:buFontTx/>
              <a:buNone/>
              <a:tabLst>
                <a:tab pos="457200" algn="l"/>
              </a:tabLst>
              <a:defRP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sponsors household (taxable) income and National Insurance numbers:</a:t>
            </a:r>
          </a:p>
          <a:p>
            <a:pPr marL="360000" marR="0" lvl="0" indent="-358775" algn="l" defTabSz="914400" rtl="0" eaLnBrk="0" fontAlgn="auto" latinLnBrk="0" hangingPunct="0">
              <a:lnSpc>
                <a:spcPct val="100000"/>
              </a:lnSpc>
              <a:spcBef>
                <a:spcPts val="0"/>
              </a:spcBef>
              <a:spcAft>
                <a:spcPts val="0"/>
              </a:spcAft>
              <a:buClrTx/>
              <a:buSzTx/>
              <a:buFontTx/>
              <a:buNone/>
              <a:tabLst>
                <a:tab pos="457200" algn="l"/>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58775" algn="l" defTabSz="914400" rtl="0" eaLnBrk="0" fontAlgn="auto" latinLnBrk="0" hangingPunct="0">
              <a:lnSpc>
                <a:spcPct val="100000"/>
              </a:lnSpc>
              <a:spcBef>
                <a:spcPts val="0"/>
              </a:spcBef>
              <a:spcAft>
                <a:spcPts val="1200"/>
              </a:spcAft>
              <a:buClrTx/>
              <a:buSzTx/>
              <a:buFontTx/>
              <a:buNone/>
              <a:tabLst>
                <a:tab pos="457200" algn="l"/>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Taxable earned income includes;</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58775" algn="l" defTabSz="914400" rtl="0" eaLnBrk="0" fontAlgn="auto" latinLnBrk="0" hangingPunct="0">
              <a:lnSpc>
                <a:spcPct val="100000"/>
              </a:lnSpc>
              <a:spcBef>
                <a:spcPts val="0"/>
              </a:spcBef>
              <a:spcAft>
                <a:spcPts val="300"/>
              </a:spcAft>
              <a:buClrTx/>
              <a:buSzTx/>
              <a:buFontTx/>
              <a:buChar char="•"/>
              <a:tabLst>
                <a:tab pos="457200" algn="l"/>
              </a:tabLst>
              <a:defRP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Wages, salaries, tips, and other taxable employee pay</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58775" algn="l" defTabSz="914400" rtl="0" eaLnBrk="0" fontAlgn="auto" latinLnBrk="0" hangingPunct="0">
              <a:lnSpc>
                <a:spcPct val="100000"/>
              </a:lnSpc>
              <a:spcBef>
                <a:spcPts val="0"/>
              </a:spcBef>
              <a:spcAft>
                <a:spcPts val="300"/>
              </a:spcAft>
              <a:buClrTx/>
              <a:buSzTx/>
              <a:buFontTx/>
              <a:buChar char="•"/>
              <a:tabLst>
                <a:tab pos="457200" algn="l"/>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Gross income received as a statutory employee</a:t>
            </a:r>
          </a:p>
          <a:p>
            <a:pPr marL="540000" marR="0" lvl="0" indent="-358775" algn="l" defTabSz="914400" rtl="0" eaLnBrk="0" fontAlgn="auto" latinLnBrk="0" hangingPunct="0">
              <a:lnSpc>
                <a:spcPct val="100000"/>
              </a:lnSpc>
              <a:spcBef>
                <a:spcPts val="0"/>
              </a:spcBef>
              <a:spcAft>
                <a:spcPts val="0"/>
              </a:spcAft>
              <a:buClrTx/>
              <a:buSzTx/>
              <a:buFontTx/>
              <a:buChar char="•"/>
              <a:tabLst>
                <a:tab pos="457200" algn="l"/>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Earnings from self-employment (after deduction of allowable expenses)</a:t>
            </a:r>
          </a:p>
          <a:p>
            <a:pPr marL="360000" marR="0" lvl="0" indent="-358775" algn="l" defTabSz="914400" rtl="0" eaLnBrk="0" fontAlgn="auto" latinLnBrk="0" hangingPunct="0">
              <a:lnSpc>
                <a:spcPct val="100000"/>
              </a:lnSpc>
              <a:spcBef>
                <a:spcPts val="0"/>
              </a:spcBef>
              <a:spcAft>
                <a:spcPts val="0"/>
              </a:spcAft>
              <a:buClrTx/>
              <a:buSzTx/>
              <a:buFontTx/>
              <a:buNone/>
              <a:tabLst>
                <a:tab pos="457200" algn="l"/>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58775" algn="l" defTabSz="914400" rtl="0" eaLnBrk="0" fontAlgn="auto" latinLnBrk="0" hangingPunct="0">
              <a:lnSpc>
                <a:spcPct val="100000"/>
              </a:lnSpc>
              <a:spcBef>
                <a:spcPts val="0"/>
              </a:spcBef>
              <a:spcAft>
                <a:spcPts val="1200"/>
              </a:spcAft>
              <a:buClrTx/>
              <a:buSzTx/>
              <a:buFontTx/>
              <a:buNone/>
              <a:tabLst>
                <a:tab pos="457200" algn="l"/>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Taxable unearned income includes;</a:t>
            </a:r>
            <a:endPar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58775" algn="l" defTabSz="914400" rtl="0" eaLnBrk="0" fontAlgn="auto" latinLnBrk="0" hangingPunct="0">
              <a:lnSpc>
                <a:spcPct val="100000"/>
              </a:lnSpc>
              <a:spcBef>
                <a:spcPts val="0"/>
              </a:spcBef>
              <a:spcAft>
                <a:spcPts val="300"/>
              </a:spcAft>
              <a:buClrTx/>
              <a:buSzTx/>
              <a:buFontTx/>
              <a:buChar char="•"/>
              <a:tabLst>
                <a:tab pos="457200" algn="l"/>
              </a:tabLst>
              <a:defRP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Interest from savings (only the annual summary is required)</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58775" algn="l" defTabSz="914400" rtl="0" eaLnBrk="0" fontAlgn="auto" latinLnBrk="0" hangingPunct="0">
              <a:lnSpc>
                <a:spcPct val="100000"/>
              </a:lnSpc>
              <a:spcBef>
                <a:spcPts val="0"/>
              </a:spcBef>
              <a:spcAft>
                <a:spcPts val="300"/>
              </a:spcAft>
              <a:buClrTx/>
              <a:buSzTx/>
              <a:buFontTx/>
              <a:buChar char="•"/>
              <a:tabLst>
                <a:tab pos="457200" algn="l"/>
              </a:tabLst>
              <a:defRP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Benefits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and </a:t>
            </a: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Pensions</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58775" algn="l" defTabSz="914400" rtl="0" eaLnBrk="0" fontAlgn="auto" latinLnBrk="0" hangingPunct="0">
              <a:lnSpc>
                <a:spcPct val="100000"/>
              </a:lnSpc>
              <a:spcBef>
                <a:spcPts val="0"/>
              </a:spcBef>
              <a:spcAft>
                <a:spcPts val="0"/>
              </a:spcAft>
              <a:buClrTx/>
              <a:buSzTx/>
              <a:buFontTx/>
              <a:buChar char="•"/>
              <a:tabLst>
                <a:tab pos="457200" algn="l"/>
              </a:tabLst>
              <a:defRP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Rent from property or a room</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2" name="Group 19"/>
          <p:cNvGrpSpPr/>
          <p:nvPr/>
        </p:nvGrpSpPr>
        <p:grpSpPr>
          <a:xfrm>
            <a:off x="232024" y="5738597"/>
            <a:ext cx="8622137" cy="923330"/>
            <a:chOff x="-1583146" y="3432097"/>
            <a:chExt cx="8622137" cy="923330"/>
          </a:xfrm>
        </p:grpSpPr>
        <p:sp>
          <p:nvSpPr>
            <p:cNvPr id="21" name="Rounded Rectangle 20"/>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ctangle 15"/>
            <p:cNvSpPr>
              <a:spLocks noChangeArrowheads="1"/>
            </p:cNvSpPr>
            <p:nvPr/>
          </p:nvSpPr>
          <p:spPr bwMode="auto">
            <a:xfrm>
              <a:off x="-814803" y="3575537"/>
              <a:ext cx="7853794" cy="646331"/>
            </a:xfrm>
            <a:prstGeom prst="rect">
              <a:avLst/>
            </a:prstGeom>
            <a:noFill/>
            <a:ln w="9525">
              <a:noFill/>
              <a:miter lim="800000"/>
              <a:headEnd/>
              <a:tailEnd/>
            </a:ln>
          </p:spPr>
          <p:txBody>
            <a:bodyPr wrap="square">
              <a:spAutoFit/>
            </a:bodyPr>
            <a:lstStyle/>
            <a:p>
              <a:pPr marL="412750" marR="0" lvl="0" indent="-3413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total household income from all taxable sources is considered when</a:t>
              </a:r>
            </a:p>
            <a:p>
              <a:pPr marL="412750" marR="0" lvl="0" indent="-3413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calculating entitlement to support, including taxable benefits </a:t>
              </a:r>
            </a:p>
          </p:txBody>
        </p:sp>
        <p:sp>
          <p:nvSpPr>
            <p:cNvPr id="23" name="Oval 22"/>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
        <p:nvSpPr>
          <p:cNvPr id="9" name="TextBox 14"/>
          <p:cNvSpPr txBox="1">
            <a:spLocks noChangeArrowheads="1"/>
          </p:cNvSpPr>
          <p:nvPr/>
        </p:nvSpPr>
        <p:spPr bwMode="auto">
          <a:xfrm>
            <a:off x="259736" y="310191"/>
            <a:ext cx="7113752" cy="430887"/>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1983AE"/>
                </a:solidFill>
                <a:latin typeface="Arial" pitchFamily="34" charset="0"/>
                <a:cs typeface="Arial" pitchFamily="34" charset="0"/>
              </a:rPr>
              <a:t>WHAT IS HOUSEHOLD INCOME? </a:t>
            </a:r>
          </a:p>
        </p:txBody>
      </p:sp>
    </p:spTree>
    <p:extLst>
      <p:ext uri="{BB962C8B-B14F-4D97-AF65-F5344CB8AC3E}">
        <p14:creationId xmlns:p14="http://schemas.microsoft.com/office/powerpoint/2010/main" val="1827169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0">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0">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0">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0">
                                            <p:txEl>
                                              <p:pRg st="12" end="12"/>
                                            </p:txEl>
                                          </p:spTgt>
                                        </p:tgtEl>
                                        <p:attrNameLst>
                                          <p:attrName>style.visibility</p:attrName>
                                        </p:attrNameLst>
                                      </p:cBhvr>
                                      <p:to>
                                        <p:strVal val="visible"/>
                                      </p:to>
                                    </p:set>
                                  </p:childTnLst>
                                </p:cTn>
                              </p:par>
                              <p:par>
                                <p:cTn id="23" presetID="2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067" y="2527758"/>
            <a:ext cx="7168053" cy="16927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STUDENT FINANCE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TUITION FEE PAYMENTS AY 2020/21</a:t>
            </a:r>
          </a:p>
        </p:txBody>
      </p:sp>
      <p:pic>
        <p:nvPicPr>
          <p:cNvPr id="3" name="Picture 2" descr="HELOA">
            <a:extLst>
              <a:ext uri="{FF2B5EF4-FFF2-40B4-BE49-F238E27FC236}">
                <a16:creationId xmlns:a16="http://schemas.microsoft.com/office/drawing/2014/main" id="{ACBDF3A0-082A-425C-BF4E-4F7B806A211B}"/>
              </a:ext>
            </a:extLst>
          </p:cNvPr>
          <p:cNvPicPr>
            <a:picLocks noChangeAspect="1" noChangeArrowheads="1"/>
          </p:cNvPicPr>
          <p:nvPr/>
        </p:nvPicPr>
        <p:blipFill rotWithShape="1">
          <a:blip r:embed="rId2" cstate="email">
            <a:clrChange>
              <a:clrFrom>
                <a:srgbClr val="014A81"/>
              </a:clrFrom>
              <a:clrTo>
                <a:srgbClr val="014A81">
                  <a:alpha val="0"/>
                </a:srgbClr>
              </a:clrTo>
            </a:clrChange>
            <a:extLst>
              <a:ext uri="{28A0092B-C50C-407E-A947-70E740481C1C}">
                <a14:useLocalDpi xmlns:a14="http://schemas.microsoft.com/office/drawing/2010/main"/>
              </a:ext>
            </a:extLst>
          </a:blip>
          <a:srcRect/>
          <a:stretch/>
        </p:blipFill>
        <p:spPr bwMode="auto">
          <a:xfrm>
            <a:off x="6917136" y="5460485"/>
            <a:ext cx="1917376" cy="56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04805"/>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161131" y="1799457"/>
            <a:ext cx="8821737" cy="4486275"/>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SLC are planning to make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 fee payments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providers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first term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AY 2020/21:</a:t>
            </a:r>
          </a:p>
          <a:p>
            <a:pPr marL="360000" marR="0" lvl="0" indent="-360000" algn="l" defTabSz="914400" rtl="0" eaLnBrk="1" fontAlgn="base"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 25% payment of the Tuition Fee Loan will be made as normal</a:t>
            </a:r>
          </a:p>
          <a:p>
            <a:pPr marL="360000" marR="0" lvl="0" indent="-3600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second payment of 25% is being made in advance of term two</a:t>
            </a:r>
          </a:p>
          <a:p>
            <a:pPr marL="360000" marR="0" lvl="0" indent="-3600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third term payment of 50% remains unchanged</a:t>
            </a:r>
          </a:p>
          <a:p>
            <a:pPr marL="360000" marR="0" lvl="0" indent="-360000" algn="l" defTabSz="914400" rtl="0" eaLnBrk="1" fontAlgn="base"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base"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change </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applies to all UK HEPs</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respect of English, Northern Irish</a:t>
            </a:r>
          </a:p>
          <a:p>
            <a:pPr marL="360000" marR="0" lvl="0" indent="-360000" algn="l" defTabSz="914400" rtl="0" eaLnBrk="1" fontAlgn="base"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Welsh full-time and part-time undergraduate students</a:t>
            </a:r>
          </a:p>
          <a:p>
            <a:pPr marL="360000" marR="0" lvl="0" indent="-360000" algn="l" defTabSz="914400" rtl="0" eaLnBrk="1" fontAlgn="base"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SLC have contacted the British Universities Finance Directors Group (BUFDG) to commence formal implementation planning</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4">
            <a:extLst>
              <a:ext uri="{FF2B5EF4-FFF2-40B4-BE49-F238E27FC236}">
                <a16:creationId xmlns:a16="http://schemas.microsoft.com/office/drawing/2014/main" id="{D061BF43-6C4D-41DB-A615-DC3BDCB66713}"/>
              </a:ext>
            </a:extLst>
          </p:cNvPr>
          <p:cNvSpPr txBox="1">
            <a:spLocks noChangeArrowheads="1"/>
          </p:cNvSpPr>
          <p:nvPr/>
        </p:nvSpPr>
        <p:spPr bwMode="auto">
          <a:xfrm>
            <a:off x="290367" y="293710"/>
            <a:ext cx="7808604" cy="815608"/>
          </a:xfrm>
          <a:prstGeom prst="rect">
            <a:avLst/>
          </a:prstGeom>
          <a:noFill/>
          <a:ln w="9525">
            <a:noFill/>
            <a:miter lim="800000"/>
            <a:headEnd/>
            <a:tailEnd/>
          </a:ln>
        </p:spPr>
        <p:txBody>
          <a:bodyPr wrap="square" lIns="0" tIns="0" rIns="0" bIns="0">
            <a:spAutoFit/>
          </a:bodyPr>
          <a:lstStyle/>
          <a:p>
            <a:pPr lvl="0">
              <a:spcAft>
                <a:spcPts val="600"/>
              </a:spcAft>
              <a:defRPr/>
            </a:pPr>
            <a:r>
              <a:rPr lang="en-US" sz="2800" dirty="0">
                <a:solidFill>
                  <a:srgbClr val="1983AE"/>
                </a:solidFill>
                <a:latin typeface="Arial" pitchFamily="34" charset="0"/>
                <a:cs typeface="Arial" pitchFamily="34" charset="0"/>
              </a:rPr>
              <a:t>STUDENT FINANCE UPDATE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ACADEMIC YEAR 2020/21 TUITION FEE PAYMENTS</a:t>
            </a:r>
          </a:p>
        </p:txBody>
      </p:sp>
    </p:spTree>
    <p:extLst>
      <p:ext uri="{BB962C8B-B14F-4D97-AF65-F5344CB8AC3E}">
        <p14:creationId xmlns:p14="http://schemas.microsoft.com/office/powerpoint/2010/main" val="186579912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04711" y="1914516"/>
            <a:ext cx="8821737" cy="4486275"/>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government statement, supporting guidance to HEPs and an SLC FAQ on the new payment profile are available online: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www.gov.uk/government/publications/actions-for-he-providers-during-the-coronavirus-outbreak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www.heinfo.slc.co.uk/engagement/hep-news/faq-reprofiling-termly-fee-payments</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BE6C247E-169D-48DA-BAB6-9B9D4F037C8E}"/>
              </a:ext>
            </a:extLst>
          </p:cNvPr>
          <p:cNvGrpSpPr/>
          <p:nvPr/>
        </p:nvGrpSpPr>
        <p:grpSpPr>
          <a:xfrm>
            <a:off x="386623" y="3913441"/>
            <a:ext cx="8356260" cy="2410771"/>
            <a:chOff x="386623" y="3913441"/>
            <a:chExt cx="8356260" cy="2410771"/>
          </a:xfrm>
        </p:grpSpPr>
        <p:pic>
          <p:nvPicPr>
            <p:cNvPr id="3" name="Picture 2">
              <a:hlinkClick r:id="rId5"/>
              <a:extLst>
                <a:ext uri="{FF2B5EF4-FFF2-40B4-BE49-F238E27FC236}">
                  <a16:creationId xmlns:a16="http://schemas.microsoft.com/office/drawing/2014/main" id="{0EB0EEF3-0B7E-497F-9988-BACEDA24A5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623" y="3913441"/>
              <a:ext cx="3964726" cy="241077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a:hlinkClick r:id="rId4"/>
              <a:extLst>
                <a:ext uri="{FF2B5EF4-FFF2-40B4-BE49-F238E27FC236}">
                  <a16:creationId xmlns:a16="http://schemas.microsoft.com/office/drawing/2014/main" id="{BEFFA32B-D51B-4C10-B322-254DA9DC58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78157" y="3913441"/>
              <a:ext cx="3964726" cy="2410771"/>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
        <p:nvSpPr>
          <p:cNvPr id="13" name="TextBox 14">
            <a:extLst>
              <a:ext uri="{FF2B5EF4-FFF2-40B4-BE49-F238E27FC236}">
                <a16:creationId xmlns:a16="http://schemas.microsoft.com/office/drawing/2014/main" id="{338A2C2E-EE61-43F0-A9C5-1EC78F570EFE}"/>
              </a:ext>
            </a:extLst>
          </p:cNvPr>
          <p:cNvSpPr txBox="1">
            <a:spLocks noChangeArrowheads="1"/>
          </p:cNvSpPr>
          <p:nvPr/>
        </p:nvSpPr>
        <p:spPr bwMode="auto">
          <a:xfrm>
            <a:off x="290367" y="293710"/>
            <a:ext cx="7808604" cy="815608"/>
          </a:xfrm>
          <a:prstGeom prst="rect">
            <a:avLst/>
          </a:prstGeom>
          <a:noFill/>
          <a:ln w="9525">
            <a:noFill/>
            <a:miter lim="800000"/>
            <a:headEnd/>
            <a:tailEnd/>
          </a:ln>
        </p:spPr>
        <p:txBody>
          <a:bodyPr wrap="square" lIns="0" tIns="0" rIns="0" bIns="0">
            <a:spAutoFit/>
          </a:bodyPr>
          <a:lstStyle/>
          <a:p>
            <a:pPr lvl="0">
              <a:spcAft>
                <a:spcPts val="600"/>
              </a:spcAft>
              <a:defRPr/>
            </a:pPr>
            <a:r>
              <a:rPr lang="en-US" sz="2800" dirty="0">
                <a:solidFill>
                  <a:srgbClr val="1983AE"/>
                </a:solidFill>
                <a:latin typeface="Arial" pitchFamily="34" charset="0"/>
                <a:cs typeface="Arial" pitchFamily="34" charset="0"/>
              </a:rPr>
              <a:t>STUDENT FINANCE UPDATE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ACADEMIC YEAR 2020/21 TUITION FEE PAYMENTS</a:t>
            </a:r>
          </a:p>
        </p:txBody>
      </p:sp>
    </p:spTree>
    <p:extLst>
      <p:ext uri="{BB962C8B-B14F-4D97-AF65-F5344CB8AC3E}">
        <p14:creationId xmlns:p14="http://schemas.microsoft.com/office/powerpoint/2010/main" val="3183144797"/>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067" y="2527758"/>
            <a:ext cx="7168053" cy="16927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STUDENT FINANCE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COVID-19: STUDENT INFORMATION </a:t>
            </a:r>
          </a:p>
        </p:txBody>
      </p:sp>
      <p:pic>
        <p:nvPicPr>
          <p:cNvPr id="3" name="Picture 2" descr="HELOA">
            <a:extLst>
              <a:ext uri="{FF2B5EF4-FFF2-40B4-BE49-F238E27FC236}">
                <a16:creationId xmlns:a16="http://schemas.microsoft.com/office/drawing/2014/main" id="{9AFA51B3-FE80-40FB-9993-0831C1BBC160}"/>
              </a:ext>
            </a:extLst>
          </p:cNvPr>
          <p:cNvPicPr>
            <a:picLocks noChangeAspect="1" noChangeArrowheads="1"/>
          </p:cNvPicPr>
          <p:nvPr/>
        </p:nvPicPr>
        <p:blipFill rotWithShape="1">
          <a:blip r:embed="rId2" cstate="email">
            <a:clrChange>
              <a:clrFrom>
                <a:srgbClr val="014A81"/>
              </a:clrFrom>
              <a:clrTo>
                <a:srgbClr val="014A81">
                  <a:alpha val="0"/>
                </a:srgbClr>
              </a:clrTo>
            </a:clrChange>
            <a:extLst>
              <a:ext uri="{28A0092B-C50C-407E-A947-70E740481C1C}">
                <a14:useLocalDpi xmlns:a14="http://schemas.microsoft.com/office/drawing/2010/main"/>
              </a:ext>
            </a:extLst>
          </a:blip>
          <a:srcRect/>
          <a:stretch/>
        </p:blipFill>
        <p:spPr bwMode="auto">
          <a:xfrm>
            <a:off x="6917136" y="5460485"/>
            <a:ext cx="1917376" cy="56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68759"/>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161131" y="1681908"/>
            <a:ext cx="8821737" cy="4486275"/>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Due to the COVID-19 situation, students applying for estrangement status or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hardship can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submit forms and evidence by email:</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Standard email attachments, scanned copies and clear photographs of the forms and evidence can be accepted </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Hardship Forms and evidence to: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financial_hardship@slc.co.uk</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Practitioners can submit completed student Estrangement Forms to:</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estranged@slc.co.uk</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Estrangement Forms need to come from an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@ac.uk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address</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0" fontAlgn="auto" latinLnBrk="0" hangingPunct="0">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3" indent="-360000" algn="l" defTabSz="914400" rtl="0" eaLnBrk="1" fontAlgn="auto" latinLnBrk="0" hangingPunct="1">
              <a:lnSpc>
                <a:spcPct val="100000"/>
              </a:lnSpc>
              <a:spcBef>
                <a:spcPts val="0"/>
              </a:spcBef>
              <a:spcAft>
                <a:spcPts val="0"/>
              </a:spcAft>
              <a:buClr>
                <a:prstClr val="black"/>
              </a:buClr>
              <a:buSzPct val="125000"/>
              <a:buFontTx/>
              <a:buChar char="-"/>
              <a:tabLst/>
              <a:defRPr/>
            </a:pPr>
            <a:endParaRPr kumimoji="0" lang="en-GB" sz="2000" b="1"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p:txBody>
      </p:sp>
      <p:sp>
        <p:nvSpPr>
          <p:cNvPr id="4" name="TextBox 14">
            <a:extLst>
              <a:ext uri="{FF2B5EF4-FFF2-40B4-BE49-F238E27FC236}">
                <a16:creationId xmlns:a16="http://schemas.microsoft.com/office/drawing/2014/main" id="{01F0D884-6562-4BC1-A04D-AADA0B8B04B7}"/>
              </a:ext>
            </a:extLst>
          </p:cNvPr>
          <p:cNvSpPr txBox="1">
            <a:spLocks noChangeArrowheads="1"/>
          </p:cNvSpPr>
          <p:nvPr/>
        </p:nvSpPr>
        <p:spPr bwMode="auto">
          <a:xfrm>
            <a:off x="259736" y="310191"/>
            <a:ext cx="8348236" cy="815608"/>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1983AE"/>
                </a:solidFill>
                <a:effectLst/>
                <a:uLnTx/>
                <a:uFillTx/>
                <a:latin typeface="Arial" pitchFamily="34" charset="0"/>
                <a:ea typeface="+mn-ea"/>
                <a:cs typeface="Arial" pitchFamily="34" charset="0"/>
              </a:rPr>
              <a:t>STUDENT FINANCE UPDATE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SUPPORTING AY 2020/21 APPLICATIONS – FORMS AND EVIDENCE </a:t>
            </a:r>
          </a:p>
        </p:txBody>
      </p:sp>
    </p:spTree>
    <p:extLst>
      <p:ext uri="{BB962C8B-B14F-4D97-AF65-F5344CB8AC3E}">
        <p14:creationId xmlns:p14="http://schemas.microsoft.com/office/powerpoint/2010/main" val="105031458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161131" y="1529486"/>
            <a:ext cx="8821737" cy="4486275"/>
          </a:xfrm>
          <a:prstGeom prst="rect">
            <a:avLst/>
          </a:prstGeom>
          <a:noFill/>
          <a:ln w="9525">
            <a:noFill/>
            <a:miter lim="800000"/>
            <a:headEnd/>
            <a:tailEnd/>
          </a:ln>
        </p:spPr>
        <p:txBody>
          <a:bodyPr/>
          <a:lstStyle/>
          <a:p>
            <a:pPr marL="360000" marR="0" lvl="0" indent="-360000" algn="l" defTabSz="914400" rtl="0" eaLnBrk="0" fontAlgn="auto"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Certain students applying for DSAs will need to have Section 5 of a full DSA </a:t>
            </a:r>
          </a:p>
          <a:p>
            <a:pPr marL="360000" marR="0" lvl="0" indent="-360000" algn="l" defTabSz="914400" rtl="0" eaLnBrk="0" fontAlgn="auto"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application form completed by their HEP to confirm certain course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this time we understand that it is unlikely for students to get this section of their application completed by a HEP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therefore be able to accept an email from a student’s HEP (from  a university email address: ac.uk) in lieu of a signed and stamped Section 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itchFamily="34" charset="0"/>
              <a:ea typeface="ＭＳ Ｐゴシック" charset="-128"/>
              <a:cs typeface="Arial" pitchFamily="34" charset="0"/>
            </a:endParaRPr>
          </a:p>
          <a:p>
            <a:r>
              <a:rPr lang="en-GB" dirty="0">
                <a:solidFill>
                  <a:prstClr val="black"/>
                </a:solidFill>
                <a:latin typeface="Arial" pitchFamily="34" charset="0"/>
                <a:ea typeface="ＭＳ Ｐゴシック" charset="-128"/>
                <a:cs typeface="Arial" pitchFamily="34" charset="0"/>
              </a:rPr>
              <a:t>Disabled Student Allowance Specific FAQ – </a:t>
            </a:r>
            <a:r>
              <a:rPr lang="en-GB" dirty="0">
                <a:solidFill>
                  <a:prstClr val="black"/>
                </a:solidFill>
                <a:latin typeface="Arial" pitchFamily="34" charset="0"/>
                <a:ea typeface="ＭＳ Ｐゴシック" charset="-128"/>
                <a:cs typeface="Arial" pitchFamily="34" charset="0"/>
                <a:hlinkClick r:id="rId3"/>
              </a:rPr>
              <a:t>available here</a:t>
            </a:r>
            <a:endParaRPr lang="en-GB" dirty="0">
              <a:solidFill>
                <a:prstClr val="black"/>
              </a:solidFill>
              <a:latin typeface="Arial" pitchFamily="34" charset="0"/>
              <a:ea typeface="ＭＳ Ｐゴシック" charset="-128"/>
              <a:cs typeface="Arial"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4">
            <a:extLst>
              <a:ext uri="{FF2B5EF4-FFF2-40B4-BE49-F238E27FC236}">
                <a16:creationId xmlns:a16="http://schemas.microsoft.com/office/drawing/2014/main" id="{8F0ED613-6039-4B68-A1BF-538D86FF05FB}"/>
              </a:ext>
            </a:extLst>
          </p:cNvPr>
          <p:cNvSpPr txBox="1">
            <a:spLocks noChangeArrowheads="1"/>
          </p:cNvSpPr>
          <p:nvPr/>
        </p:nvSpPr>
        <p:spPr bwMode="auto">
          <a:xfrm>
            <a:off x="290367" y="293710"/>
            <a:ext cx="7808604" cy="815608"/>
          </a:xfrm>
          <a:prstGeom prst="rect">
            <a:avLst/>
          </a:prstGeom>
          <a:noFill/>
          <a:ln w="9525">
            <a:noFill/>
            <a:miter lim="800000"/>
            <a:headEnd/>
            <a:tailEnd/>
          </a:ln>
        </p:spPr>
        <p:txBody>
          <a:bodyPr wrap="square" lIns="0" tIns="0" rIns="0" bIns="0">
            <a:spAutoFit/>
          </a:bodyPr>
          <a:lstStyle/>
          <a:p>
            <a:pPr lvl="0">
              <a:spcAft>
                <a:spcPts val="600"/>
              </a:spcAft>
              <a:defRPr/>
            </a:pPr>
            <a:r>
              <a:rPr lang="en-US" sz="2800" dirty="0">
                <a:solidFill>
                  <a:srgbClr val="1983AE"/>
                </a:solidFill>
                <a:latin typeface="Arial" pitchFamily="34" charset="0"/>
                <a:cs typeface="Arial" pitchFamily="34" charset="0"/>
              </a:rPr>
              <a:t>STUDENT FINANCE UPDATE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CORONAVIRUS GUIDANCE – DSA APPLICATION SECTION 5</a:t>
            </a:r>
          </a:p>
        </p:txBody>
      </p:sp>
    </p:spTree>
    <p:extLst>
      <p:ext uri="{BB962C8B-B14F-4D97-AF65-F5344CB8AC3E}">
        <p14:creationId xmlns:p14="http://schemas.microsoft.com/office/powerpoint/2010/main" val="402880122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067" y="2527758"/>
            <a:ext cx="7317388" cy="21236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STUDENT FINANCE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POLICY CHANGES AND ENHANCEMENTS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Arial" pitchFamily="34" charset="0"/>
                <a:cs typeface="Arial" pitchFamily="34" charset="0"/>
              </a:rPr>
              <a:t>2020/21</a:t>
            </a:r>
            <a:endParaRPr kumimoji="0" lang="en-GB"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5" name="Picture 2" descr="HELOA">
            <a:extLst>
              <a:ext uri="{FF2B5EF4-FFF2-40B4-BE49-F238E27FC236}">
                <a16:creationId xmlns:a16="http://schemas.microsoft.com/office/drawing/2014/main" id="{5FEDD6A8-2CD3-42D8-B360-30C720050F67}"/>
              </a:ext>
            </a:extLst>
          </p:cNvPr>
          <p:cNvPicPr>
            <a:picLocks noChangeAspect="1" noChangeArrowheads="1"/>
          </p:cNvPicPr>
          <p:nvPr/>
        </p:nvPicPr>
        <p:blipFill rotWithShape="1">
          <a:blip r:embed="rId2" cstate="email">
            <a:clrChange>
              <a:clrFrom>
                <a:srgbClr val="014A81"/>
              </a:clrFrom>
              <a:clrTo>
                <a:srgbClr val="014A81">
                  <a:alpha val="0"/>
                </a:srgbClr>
              </a:clrTo>
            </a:clrChange>
            <a:extLst>
              <a:ext uri="{28A0092B-C50C-407E-A947-70E740481C1C}">
                <a14:useLocalDpi xmlns:a14="http://schemas.microsoft.com/office/drawing/2010/main"/>
              </a:ext>
            </a:extLst>
          </a:blip>
          <a:srcRect/>
          <a:stretch/>
        </p:blipFill>
        <p:spPr bwMode="auto">
          <a:xfrm>
            <a:off x="6917136" y="5460485"/>
            <a:ext cx="1917376" cy="562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p:cNvSpPr txBox="1">
            <a:spLocks noChangeArrowheads="1"/>
          </p:cNvSpPr>
          <p:nvPr/>
        </p:nvSpPr>
        <p:spPr bwMode="auto">
          <a:xfrm>
            <a:off x="290367" y="293710"/>
            <a:ext cx="7808604" cy="815608"/>
          </a:xfrm>
          <a:prstGeom prst="rect">
            <a:avLst/>
          </a:prstGeom>
          <a:noFill/>
          <a:ln w="9525">
            <a:noFill/>
            <a:miter lim="800000"/>
            <a:headEnd/>
            <a:tailEnd/>
          </a:ln>
        </p:spPr>
        <p:txBody>
          <a:bodyPr wrap="square" lIns="0" tIns="0" rIns="0" bIns="0">
            <a:spAutoFit/>
          </a:bodyPr>
          <a:lstStyle/>
          <a:p>
            <a:pPr lvl="0">
              <a:spcAft>
                <a:spcPts val="600"/>
              </a:spcAft>
              <a:defRPr/>
            </a:pPr>
            <a:r>
              <a:rPr lang="en-US" sz="2800" dirty="0">
                <a:solidFill>
                  <a:srgbClr val="1983AE"/>
                </a:solidFill>
                <a:latin typeface="Arial" pitchFamily="34" charset="0"/>
                <a:cs typeface="Arial" pitchFamily="34" charset="0"/>
              </a:rPr>
              <a:t>STUDENT FINANCE UPDATE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SLC CORONAVIRUS GUIDANCE</a:t>
            </a:r>
          </a:p>
        </p:txBody>
      </p:sp>
      <p:sp>
        <p:nvSpPr>
          <p:cNvPr id="21507" name="Rectangle 3"/>
          <p:cNvSpPr>
            <a:spLocks noChangeArrowheads="1"/>
          </p:cNvSpPr>
          <p:nvPr/>
        </p:nvSpPr>
        <p:spPr bwMode="auto">
          <a:xfrm>
            <a:off x="204711" y="1654756"/>
            <a:ext cx="8821737" cy="448627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FAQ sections have been added to our websites and will be updated with the latest news, development and answers to questions received: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www.heinfo.slc.co.uk/engagement/hep-news/faq-covid-19</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FED8A61E-401D-4B21-AE56-B73D7F077392}"/>
              </a:ext>
            </a:extLst>
          </p:cNvPr>
          <p:cNvGrpSpPr/>
          <p:nvPr/>
        </p:nvGrpSpPr>
        <p:grpSpPr>
          <a:xfrm>
            <a:off x="678833" y="3090778"/>
            <a:ext cx="7730653" cy="3448248"/>
            <a:chOff x="290367" y="2639045"/>
            <a:chExt cx="8726944" cy="3892644"/>
          </a:xfrm>
        </p:grpSpPr>
        <p:pic>
          <p:nvPicPr>
            <p:cNvPr id="3" name="Picture 2">
              <a:extLst>
                <a:ext uri="{FF2B5EF4-FFF2-40B4-BE49-F238E27FC236}">
                  <a16:creationId xmlns:a16="http://schemas.microsoft.com/office/drawing/2014/main" id="{28CA6F11-65D2-47E5-BFE9-178C55FE70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367" y="2639045"/>
              <a:ext cx="4242604" cy="254743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E6788A58-09B8-4A4D-AE9C-6985871704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8047" y="3661358"/>
              <a:ext cx="5869264" cy="2870331"/>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605451373"/>
      </p:ext>
    </p:extLst>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04711" y="1803307"/>
            <a:ext cx="8821737" cy="4486275"/>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working to fully restore our contact services as soon as we can and</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enabled many of our customer service colleagues to work safely:</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social media team are available to answer general student questions about funding, but cannot answer application specific queries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0" fontAlgn="auto" latinLnBrk="0" hangingPunct="0">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endParaRPr>
          </a:p>
          <a:p>
            <a:pPr marL="360000" marR="0" lvl="3" indent="-360000" algn="l" defTabSz="914400" rtl="0" eaLnBrk="1" fontAlgn="auto" latinLnBrk="0" hangingPunct="1">
              <a:lnSpc>
                <a:spcPct val="100000"/>
              </a:lnSpc>
              <a:spcBef>
                <a:spcPts val="0"/>
              </a:spcBef>
              <a:spcAft>
                <a:spcPts val="0"/>
              </a:spcAft>
              <a:buClr>
                <a:prstClr val="black"/>
              </a:buClr>
              <a:buSzPct val="125000"/>
              <a:buFontTx/>
              <a:buChar char="-"/>
              <a:tabLst/>
              <a:defRPr/>
            </a:pP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endParaRPr>
          </a:p>
        </p:txBody>
      </p:sp>
      <p:sp>
        <p:nvSpPr>
          <p:cNvPr id="10" name="TextBox 14">
            <a:extLst>
              <a:ext uri="{FF2B5EF4-FFF2-40B4-BE49-F238E27FC236}">
                <a16:creationId xmlns:a16="http://schemas.microsoft.com/office/drawing/2014/main" id="{27473273-9B7F-4F8B-A00F-53EC8ADCC334}"/>
              </a:ext>
            </a:extLst>
          </p:cNvPr>
          <p:cNvSpPr txBox="1">
            <a:spLocks noChangeArrowheads="1"/>
          </p:cNvSpPr>
          <p:nvPr/>
        </p:nvSpPr>
        <p:spPr bwMode="auto">
          <a:xfrm>
            <a:off x="290367" y="293710"/>
            <a:ext cx="7808604" cy="815608"/>
          </a:xfrm>
          <a:prstGeom prst="rect">
            <a:avLst/>
          </a:prstGeom>
          <a:noFill/>
          <a:ln w="9525">
            <a:noFill/>
            <a:miter lim="800000"/>
            <a:headEnd/>
            <a:tailEnd/>
          </a:ln>
        </p:spPr>
        <p:txBody>
          <a:bodyPr wrap="square" lIns="0" tIns="0" rIns="0" bIns="0">
            <a:spAutoFit/>
          </a:bodyPr>
          <a:lstStyle/>
          <a:p>
            <a:pPr lvl="0">
              <a:spcAft>
                <a:spcPts val="600"/>
              </a:spcAft>
              <a:defRPr/>
            </a:pPr>
            <a:r>
              <a:rPr lang="en-US" sz="2800" dirty="0">
                <a:solidFill>
                  <a:srgbClr val="1983AE"/>
                </a:solidFill>
                <a:latin typeface="Arial" pitchFamily="34" charset="0"/>
                <a:cs typeface="Arial" pitchFamily="34" charset="0"/>
              </a:rPr>
              <a:t>STUDENT FINANCE UPDATE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CORONAVIRUS GUIDANCE – STUDENT INFORMATION</a:t>
            </a:r>
          </a:p>
        </p:txBody>
      </p:sp>
      <p:sp>
        <p:nvSpPr>
          <p:cNvPr id="5" name="Rectangle 4">
            <a:extLst>
              <a:ext uri="{FF2B5EF4-FFF2-40B4-BE49-F238E27FC236}">
                <a16:creationId xmlns:a16="http://schemas.microsoft.com/office/drawing/2014/main" id="{F7B2A700-992E-4F61-B1AE-3421B66FC700}"/>
              </a:ext>
            </a:extLst>
          </p:cNvPr>
          <p:cNvSpPr/>
          <p:nvPr/>
        </p:nvSpPr>
        <p:spPr>
          <a:xfrm>
            <a:off x="4751527" y="3802124"/>
            <a:ext cx="3467616" cy="1015663"/>
          </a:xfrm>
          <a:prstGeom prst="rect">
            <a:avLst/>
          </a:prstGeom>
          <a:ln cap="rnd">
            <a:noFill/>
          </a:ln>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twitter.com/SF_England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facebook.com/SFEngland</a:t>
            </a:r>
          </a:p>
        </p:txBody>
      </p:sp>
      <p:grpSp>
        <p:nvGrpSpPr>
          <p:cNvPr id="7" name="Group 6">
            <a:extLst>
              <a:ext uri="{FF2B5EF4-FFF2-40B4-BE49-F238E27FC236}">
                <a16:creationId xmlns:a16="http://schemas.microsoft.com/office/drawing/2014/main" id="{F643108F-5DED-4CD8-897C-552DC4878AD3}"/>
              </a:ext>
            </a:extLst>
          </p:cNvPr>
          <p:cNvGrpSpPr/>
          <p:nvPr/>
        </p:nvGrpSpPr>
        <p:grpSpPr>
          <a:xfrm>
            <a:off x="561245" y="3666601"/>
            <a:ext cx="8007020" cy="2777100"/>
            <a:chOff x="645914" y="3661564"/>
            <a:chExt cx="8028790" cy="2902726"/>
          </a:xfrm>
        </p:grpSpPr>
        <p:pic>
          <p:nvPicPr>
            <p:cNvPr id="3" name="Picture 2">
              <a:hlinkClick r:id="rId3"/>
              <a:extLst>
                <a:ext uri="{FF2B5EF4-FFF2-40B4-BE49-F238E27FC236}">
                  <a16:creationId xmlns:a16="http://schemas.microsoft.com/office/drawing/2014/main" id="{BCD4F8E4-C6F2-4C8B-B703-E6C2750280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914" y="3661564"/>
              <a:ext cx="3926086" cy="259597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a:hlinkClick r:id="rId3"/>
              <a:extLst>
                <a:ext uri="{FF2B5EF4-FFF2-40B4-BE49-F238E27FC236}">
                  <a16:creationId xmlns:a16="http://schemas.microsoft.com/office/drawing/2014/main" id="{6546432D-FF79-4EBA-973C-F768EF6F82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0679" y="5021240"/>
              <a:ext cx="5534025" cy="1543050"/>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168978610"/>
      </p:ext>
    </p:extLst>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178207" y="1734888"/>
            <a:ext cx="8939289" cy="4486275"/>
          </a:xfrm>
          <a:prstGeom prst="rect">
            <a:avLst/>
          </a:prstGeom>
          <a:noFill/>
          <a:ln w="9525">
            <a:noFill/>
            <a:miter lim="800000"/>
            <a:headEnd/>
            <a:tailEnd/>
          </a:ln>
        </p:spPr>
        <p:txBody>
          <a:bodyPr/>
          <a:lstStyle/>
          <a:p>
            <a:pPr marL="360000" marR="0" lvl="0" indent="-360000" algn="l" defTabSz="914400" rtl="0" eaLnBrk="0" fontAlgn="auto"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Updated information will be provided online through appropriate channels:</a:t>
            </a:r>
          </a:p>
          <a:p>
            <a:pPr marL="360000" marR="0" lvl="0" indent="-360000" algn="l"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www.gov.uk/government/organisations/student-loans-company</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14">
            <a:extLst>
              <a:ext uri="{FF2B5EF4-FFF2-40B4-BE49-F238E27FC236}">
                <a16:creationId xmlns:a16="http://schemas.microsoft.com/office/drawing/2014/main" id="{DE90D699-FDCA-4AE7-9C4D-39885219F9DD}"/>
              </a:ext>
            </a:extLst>
          </p:cNvPr>
          <p:cNvSpPr txBox="1">
            <a:spLocks noChangeArrowheads="1"/>
          </p:cNvSpPr>
          <p:nvPr/>
        </p:nvSpPr>
        <p:spPr bwMode="auto">
          <a:xfrm>
            <a:off x="290367" y="293710"/>
            <a:ext cx="7808604" cy="815608"/>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1983AE"/>
                </a:solidFill>
                <a:effectLst/>
                <a:uLnTx/>
                <a:uFillTx/>
                <a:latin typeface="Arial" pitchFamily="34" charset="0"/>
                <a:ea typeface="+mn-ea"/>
                <a:cs typeface="Arial" pitchFamily="34" charset="0"/>
              </a:rPr>
              <a:t>STUDENT FINANCE UPDATE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CORONAVIRUS GUIDANCE – STUDENT INFORMATION</a:t>
            </a:r>
          </a:p>
        </p:txBody>
      </p:sp>
      <p:pic>
        <p:nvPicPr>
          <p:cNvPr id="2" name="Picture 1">
            <a:hlinkClick r:id="rId3"/>
            <a:extLst>
              <a:ext uri="{FF2B5EF4-FFF2-40B4-BE49-F238E27FC236}">
                <a16:creationId xmlns:a16="http://schemas.microsoft.com/office/drawing/2014/main" id="{E3D1985D-7DFB-4099-BACF-C19FE6015B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0871" y="2976776"/>
            <a:ext cx="5479338" cy="350628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0329182"/>
      </p:ext>
    </p:extLst>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178207" y="1734888"/>
            <a:ext cx="8939289" cy="4486275"/>
          </a:xfrm>
          <a:prstGeom prst="rect">
            <a:avLst/>
          </a:prstGeom>
          <a:noFill/>
          <a:ln w="9525">
            <a:noFill/>
            <a:miter lim="800000"/>
            <a:headEnd/>
            <a:tailEnd/>
          </a:ln>
        </p:spPr>
        <p:txBody>
          <a:bodyPr/>
          <a:lstStyle/>
          <a:p>
            <a:pPr marL="360000" marR="0" lvl="0" indent="-360000" algn="l" defTabSz="914400" rtl="0" eaLnBrk="0" fontAlgn="auto"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DfE have introduced a COVID-19 FAQ information blog for students:</a:t>
            </a:r>
          </a:p>
          <a:p>
            <a:pPr marL="360000" marR="0" lvl="0" indent="-360000" algn="l"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https://dfemedia.blog.gov.uk/2020/04/09/university-students-covid19-faq/</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14">
            <a:extLst>
              <a:ext uri="{FF2B5EF4-FFF2-40B4-BE49-F238E27FC236}">
                <a16:creationId xmlns:a16="http://schemas.microsoft.com/office/drawing/2014/main" id="{DE90D699-FDCA-4AE7-9C4D-39885219F9DD}"/>
              </a:ext>
            </a:extLst>
          </p:cNvPr>
          <p:cNvSpPr txBox="1">
            <a:spLocks noChangeArrowheads="1"/>
          </p:cNvSpPr>
          <p:nvPr/>
        </p:nvSpPr>
        <p:spPr bwMode="auto">
          <a:xfrm>
            <a:off x="290367" y="293710"/>
            <a:ext cx="7808604" cy="815608"/>
          </a:xfrm>
          <a:prstGeom prst="rect">
            <a:avLst/>
          </a:prstGeom>
          <a:noFill/>
          <a:ln w="9525">
            <a:noFill/>
            <a:miter lim="800000"/>
            <a:headEnd/>
            <a:tailEnd/>
          </a:ln>
        </p:spPr>
        <p:txBody>
          <a:bodyPr wrap="square" lIns="0" tIns="0" rIns="0" bIns="0">
            <a:spAutoFit/>
          </a:bodyPr>
          <a:lstStyle/>
          <a:p>
            <a:pPr lvl="0">
              <a:spcAft>
                <a:spcPts val="600"/>
              </a:spcAft>
              <a:defRPr/>
            </a:pPr>
            <a:r>
              <a:rPr lang="en-US" sz="2800" dirty="0">
                <a:solidFill>
                  <a:srgbClr val="1983AE"/>
                </a:solidFill>
                <a:latin typeface="Arial" pitchFamily="34" charset="0"/>
                <a:cs typeface="Arial" pitchFamily="34" charset="0"/>
              </a:rPr>
              <a:t>STUDENT FINANCE UPDATE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CORONAVIRUS GUIDANCE – STUDENT INFORMATION</a:t>
            </a:r>
          </a:p>
        </p:txBody>
      </p:sp>
      <p:grpSp>
        <p:nvGrpSpPr>
          <p:cNvPr id="8" name="Group 7">
            <a:extLst>
              <a:ext uri="{FF2B5EF4-FFF2-40B4-BE49-F238E27FC236}">
                <a16:creationId xmlns:a16="http://schemas.microsoft.com/office/drawing/2014/main" id="{21BF150F-8E75-44BF-9A93-772D67011F74}"/>
              </a:ext>
            </a:extLst>
          </p:cNvPr>
          <p:cNvGrpSpPr/>
          <p:nvPr/>
        </p:nvGrpSpPr>
        <p:grpSpPr>
          <a:xfrm>
            <a:off x="585790" y="3056823"/>
            <a:ext cx="7977416" cy="3406994"/>
            <a:chOff x="557654" y="3113095"/>
            <a:chExt cx="7977416" cy="3406994"/>
          </a:xfrm>
        </p:grpSpPr>
        <p:pic>
          <p:nvPicPr>
            <p:cNvPr id="6" name="Picture 5">
              <a:hlinkClick r:id="rId3"/>
              <a:extLst>
                <a:ext uri="{FF2B5EF4-FFF2-40B4-BE49-F238E27FC236}">
                  <a16:creationId xmlns:a16="http://schemas.microsoft.com/office/drawing/2014/main" id="{CA9393E2-29E3-4E66-8313-4D5C2BB185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654" y="3113095"/>
              <a:ext cx="3592774" cy="323666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Picture 6">
              <a:hlinkClick r:id="rId3"/>
              <a:extLst>
                <a:ext uri="{FF2B5EF4-FFF2-40B4-BE49-F238E27FC236}">
                  <a16:creationId xmlns:a16="http://schemas.microsoft.com/office/drawing/2014/main" id="{DC2C7A37-7FCA-4D75-9781-B2BA6BC8D7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1330" y="3963957"/>
              <a:ext cx="4933740" cy="2556132"/>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023828357"/>
      </p:ext>
    </p:extLst>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067" y="2524056"/>
            <a:ext cx="8024504"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STUDENT FINANCE UPDATE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REPAYMENT SERVICE IMPROVEMENTS</a:t>
            </a:r>
          </a:p>
        </p:txBody>
      </p:sp>
      <p:pic>
        <p:nvPicPr>
          <p:cNvPr id="4" name="Picture 3" descr="HELOA">
            <a:extLst>
              <a:ext uri="{FF2B5EF4-FFF2-40B4-BE49-F238E27FC236}">
                <a16:creationId xmlns:a16="http://schemas.microsoft.com/office/drawing/2014/main" id="{50F39E48-50A3-4776-8EF2-3DC6932F27E5}"/>
              </a:ext>
            </a:extLst>
          </p:cNvPr>
          <p:cNvPicPr>
            <a:picLocks noChangeAspect="1" noChangeArrowheads="1"/>
          </p:cNvPicPr>
          <p:nvPr/>
        </p:nvPicPr>
        <p:blipFill rotWithShape="1">
          <a:blip r:embed="rId2" cstate="email">
            <a:clrChange>
              <a:clrFrom>
                <a:srgbClr val="014A81"/>
              </a:clrFrom>
              <a:clrTo>
                <a:srgbClr val="014A81">
                  <a:alpha val="0"/>
                </a:srgbClr>
              </a:clrTo>
            </a:clrChange>
            <a:extLst>
              <a:ext uri="{28A0092B-C50C-407E-A947-70E740481C1C}">
                <a14:useLocalDpi xmlns:a14="http://schemas.microsoft.com/office/drawing/2010/main"/>
              </a:ext>
            </a:extLst>
          </a:blip>
          <a:srcRect/>
          <a:stretch/>
        </p:blipFill>
        <p:spPr bwMode="auto">
          <a:xfrm>
            <a:off x="6917136" y="5460485"/>
            <a:ext cx="1917376" cy="56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038078"/>
      </p:ext>
    </p:extLst>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190145" y="1604369"/>
            <a:ext cx="8790082" cy="373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4306" tIns="52153" rIns="104306" bIns="52153">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360000" marR="0" lvl="0" indent="-360000" algn="l" defTabSz="1042988"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Key features of the enhanced online repayment service will include;</a:t>
            </a:r>
          </a:p>
          <a:p>
            <a:pPr marL="360000" marR="0" lvl="0" indent="-360000" algn="l" defTabSz="1042988"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540000" marR="0" lvl="2" indent="-360000" algn="l" defTabSz="104298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Shared login from the GOV.UK Apply portal to improve access</a:t>
            </a:r>
          </a:p>
          <a:p>
            <a:pPr marL="180000" marR="0" lvl="2" indent="0" algn="l" defTabSz="1042988" rtl="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a:t>
            </a:r>
          </a:p>
          <a:p>
            <a:pPr marL="540000" marR="0" lvl="2" indent="-360000" algn="l" defTabSz="104298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Ability to easily update personal details</a:t>
            </a:r>
          </a:p>
          <a:p>
            <a:pPr marL="540000" marR="0" lvl="2" indent="-360000" algn="l" defTabSz="104298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540000" marR="0" lvl="2" indent="-360000" algn="l" defTabSz="104298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Plan type, balance, repayment and interest details clearly displayed</a:t>
            </a:r>
          </a:p>
          <a:p>
            <a:pPr marL="540000" marR="0" lvl="2" indent="-360000" algn="l" defTabSz="104298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540000" marR="0" lvl="2" indent="-360000" algn="l" defTabSz="104298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Ability to make a one off repayment or set up monthly repayments </a:t>
            </a:r>
          </a:p>
          <a:p>
            <a:pPr marL="540000" marR="0" lvl="2" indent="-360000" algn="l" defTabSz="104298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540000" marR="0" lvl="2" indent="-360000" algn="l" defTabSz="104298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Ability to tell SLC they’re going overseas or returning to the UK</a:t>
            </a:r>
          </a:p>
          <a:p>
            <a:pPr marL="540000" marR="0" lvl="2" indent="-360000" algn="l" defTabSz="104298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540000" marR="0" lvl="2" indent="-360000" algn="l" defTabSz="104298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Viewing and accessing all correspondence</a:t>
            </a:r>
          </a:p>
        </p:txBody>
      </p:sp>
      <p:grpSp>
        <p:nvGrpSpPr>
          <p:cNvPr id="2" name="Group 3"/>
          <p:cNvGrpSpPr/>
          <p:nvPr/>
        </p:nvGrpSpPr>
        <p:grpSpPr>
          <a:xfrm>
            <a:off x="204711" y="5820026"/>
            <a:ext cx="9452636" cy="841891"/>
            <a:chOff x="-1583146" y="3432097"/>
            <a:chExt cx="9367277" cy="923330"/>
          </a:xfrm>
        </p:grpSpPr>
        <p:sp>
          <p:nvSpPr>
            <p:cNvPr id="8" name="Rounded Rectangle 7"/>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15"/>
            <p:cNvSpPr>
              <a:spLocks noChangeArrowheads="1"/>
            </p:cNvSpPr>
            <p:nvPr/>
          </p:nvSpPr>
          <p:spPr bwMode="auto">
            <a:xfrm>
              <a:off x="-746143" y="3523398"/>
              <a:ext cx="8530274" cy="74260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email and SMS campaign will inform all (4.5 million) repayment customers about the service once it is available (</a:t>
              </a:r>
              <a:r>
                <a:rPr lang="en-GB" kern="0" dirty="0">
                  <a:solidFill>
                    <a:prstClr val="black"/>
                  </a:solidFill>
                  <a:latin typeface="Arial" panose="020B0604020202020204" pitchFamily="34" charset="0"/>
                  <a:cs typeface="Arial" panose="020B0604020202020204" pitchFamily="34" charset="0"/>
                </a:rPr>
                <a:t>summer </a:t>
              </a: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2020 TBC</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Oval 10"/>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
        <p:nvSpPr>
          <p:cNvPr id="14" name="TextBox 14">
            <a:extLst>
              <a:ext uri="{FF2B5EF4-FFF2-40B4-BE49-F238E27FC236}">
                <a16:creationId xmlns:a16="http://schemas.microsoft.com/office/drawing/2014/main" id="{75AD475E-A83D-4F73-A476-1128EC2390E4}"/>
              </a:ext>
            </a:extLst>
          </p:cNvPr>
          <p:cNvSpPr txBox="1">
            <a:spLocks noChangeArrowheads="1"/>
          </p:cNvSpPr>
          <p:nvPr/>
        </p:nvSpPr>
        <p:spPr bwMode="auto">
          <a:xfrm>
            <a:off x="259736" y="310191"/>
            <a:ext cx="8884264"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1983AE"/>
                </a:solidFill>
                <a:latin typeface="Arial" pitchFamily="34" charset="0"/>
                <a:cs typeface="Arial" pitchFamily="34" charset="0"/>
              </a:rPr>
              <a:t>STUDENT LOAN REPAYMENT </a:t>
            </a:r>
            <a:endParaRPr lang="en-US" sz="2800" dirty="0">
              <a:solidFill>
                <a:srgbClr val="0070C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ENHANCED REPAYMENT PORTAL</a:t>
            </a:r>
          </a:p>
        </p:txBody>
      </p:sp>
    </p:spTree>
    <p:extLst>
      <p:ext uri="{BB962C8B-B14F-4D97-AF65-F5344CB8AC3E}">
        <p14:creationId xmlns:p14="http://schemas.microsoft.com/office/powerpoint/2010/main" val="369558569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2" end="12"/>
                                            </p:txEl>
                                          </p:spTgt>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12" descr="map"/>
          <p:cNvPicPr>
            <a:picLocks noChangeAspect="1" noChangeArrowheads="1"/>
          </p:cNvPicPr>
          <p:nvPr/>
        </p:nvPicPr>
        <p:blipFill>
          <a:blip r:embed="rId2" cstate="email">
            <a:clrChange>
              <a:clrFrom>
                <a:srgbClr val="000000">
                  <a:alpha val="0"/>
                </a:srgbClr>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l="9072"/>
          <a:stretch>
            <a:fillRect/>
          </a:stretch>
        </p:blipFill>
        <p:spPr bwMode="auto">
          <a:xfrm rot="21372126">
            <a:off x="2552241" y="1636921"/>
            <a:ext cx="4122537" cy="4533841"/>
          </a:xfrm>
          <a:prstGeom prst="rect">
            <a:avLst/>
          </a:prstGeom>
          <a:noFill/>
        </p:spPr>
      </p:pic>
      <p:sp>
        <p:nvSpPr>
          <p:cNvPr id="16" name="8-Point Star 15"/>
          <p:cNvSpPr/>
          <p:nvPr/>
        </p:nvSpPr>
        <p:spPr>
          <a:xfrm>
            <a:off x="5465866" y="4813903"/>
            <a:ext cx="218938" cy="216180"/>
          </a:xfrm>
          <a:prstGeom prst="star8">
            <a:avLst/>
          </a:prstGeom>
          <a:solidFill>
            <a:srgbClr val="FF0066"/>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8-Point Star 20"/>
          <p:cNvSpPr/>
          <p:nvPr/>
        </p:nvSpPr>
        <p:spPr>
          <a:xfrm>
            <a:off x="5872580" y="4328545"/>
            <a:ext cx="218938" cy="216180"/>
          </a:xfrm>
          <a:prstGeom prst="star8">
            <a:avLst/>
          </a:prstGeom>
          <a:solidFill>
            <a:srgbClr val="FF0066"/>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8-Point Star 21"/>
          <p:cNvSpPr/>
          <p:nvPr/>
        </p:nvSpPr>
        <p:spPr>
          <a:xfrm>
            <a:off x="5545862" y="5082451"/>
            <a:ext cx="218938" cy="216180"/>
          </a:xfrm>
          <a:prstGeom prst="star8">
            <a:avLst/>
          </a:prstGeom>
          <a:solidFill>
            <a:schemeClr val="accent6">
              <a:lumMod val="7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8-Point Star 22"/>
          <p:cNvSpPr/>
          <p:nvPr/>
        </p:nvSpPr>
        <p:spPr>
          <a:xfrm>
            <a:off x="5155535" y="5254705"/>
            <a:ext cx="218938" cy="216180"/>
          </a:xfrm>
          <a:prstGeom prst="star8">
            <a:avLst/>
          </a:prstGeom>
          <a:solidFill>
            <a:schemeClr val="accent6">
              <a:lumMod val="7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8-Point Star 23"/>
          <p:cNvSpPr/>
          <p:nvPr/>
        </p:nvSpPr>
        <p:spPr>
          <a:xfrm>
            <a:off x="3624423" y="5523462"/>
            <a:ext cx="218938" cy="216180"/>
          </a:xfrm>
          <a:prstGeom prst="star8">
            <a:avLst/>
          </a:prstGeom>
          <a:solidFill>
            <a:srgbClr val="00CC0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8-Point Star 24"/>
          <p:cNvSpPr/>
          <p:nvPr/>
        </p:nvSpPr>
        <p:spPr>
          <a:xfrm>
            <a:off x="3923844" y="4784339"/>
            <a:ext cx="218938" cy="216180"/>
          </a:xfrm>
          <a:prstGeom prst="star8">
            <a:avLst/>
          </a:prstGeom>
          <a:solidFill>
            <a:srgbClr val="00CC0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8-Point Star 25"/>
          <p:cNvSpPr/>
          <p:nvPr/>
        </p:nvSpPr>
        <p:spPr>
          <a:xfrm>
            <a:off x="4492745" y="4207822"/>
            <a:ext cx="218938" cy="216180"/>
          </a:xfrm>
          <a:prstGeom prst="star8">
            <a:avLst/>
          </a:prstGeom>
          <a:solidFill>
            <a:srgbClr val="00206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8-Point Star 26"/>
          <p:cNvSpPr/>
          <p:nvPr/>
        </p:nvSpPr>
        <p:spPr>
          <a:xfrm>
            <a:off x="5151473" y="3853042"/>
            <a:ext cx="218938" cy="216180"/>
          </a:xfrm>
          <a:prstGeom prst="star8">
            <a:avLst/>
          </a:prstGeom>
          <a:solidFill>
            <a:srgbClr val="00206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8-Point Star 28"/>
          <p:cNvSpPr/>
          <p:nvPr/>
        </p:nvSpPr>
        <p:spPr>
          <a:xfrm>
            <a:off x="4353897" y="3308098"/>
            <a:ext cx="218938" cy="216180"/>
          </a:xfrm>
          <a:prstGeom prst="star8">
            <a:avLst/>
          </a:prstGeom>
          <a:solidFill>
            <a:srgbClr val="FF000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8-Point Star 29"/>
          <p:cNvSpPr/>
          <p:nvPr/>
        </p:nvSpPr>
        <p:spPr>
          <a:xfrm>
            <a:off x="4971818" y="3069573"/>
            <a:ext cx="218938" cy="216180"/>
          </a:xfrm>
          <a:prstGeom prst="star8">
            <a:avLst/>
          </a:prstGeom>
          <a:solidFill>
            <a:srgbClr val="00B0F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8-Point Star 30"/>
          <p:cNvSpPr/>
          <p:nvPr/>
        </p:nvSpPr>
        <p:spPr>
          <a:xfrm>
            <a:off x="4633596" y="2217750"/>
            <a:ext cx="218938" cy="216180"/>
          </a:xfrm>
          <a:prstGeom prst="star8">
            <a:avLst/>
          </a:prstGeom>
          <a:solidFill>
            <a:srgbClr val="00B0F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8-Point Star 40"/>
          <p:cNvSpPr/>
          <p:nvPr/>
        </p:nvSpPr>
        <p:spPr>
          <a:xfrm>
            <a:off x="3821543" y="4278790"/>
            <a:ext cx="218938" cy="216180"/>
          </a:xfrm>
          <a:prstGeom prst="star8">
            <a:avLst/>
          </a:prstGeom>
          <a:solidFill>
            <a:srgbClr val="7030A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Rectangle 60"/>
          <p:cNvSpPr/>
          <p:nvPr/>
        </p:nvSpPr>
        <p:spPr>
          <a:xfrm>
            <a:off x="5813947" y="1591125"/>
            <a:ext cx="2811426" cy="98488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Kevin McMullan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Arial" pitchFamily="34" charset="0"/>
                <a:ea typeface="+mn-ea"/>
                <a:cs typeface="Arial" pitchFamily="34" charset="0"/>
              </a:rPr>
              <a:t>NORTH EAST ENGLAND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Arial" pitchFamily="34" charset="0"/>
                <a:ea typeface="+mn-ea"/>
                <a:cs typeface="Arial" pitchFamily="34" charset="0"/>
              </a:rPr>
              <a:t>YORKSHIRE &amp; HUMBERSIDE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kevin_mcmullan@slc.co.uk</a:t>
            </a:r>
          </a:p>
        </p:txBody>
      </p:sp>
      <p:sp>
        <p:nvSpPr>
          <p:cNvPr id="60" name="Rectangle 59"/>
          <p:cNvSpPr/>
          <p:nvPr/>
        </p:nvSpPr>
        <p:spPr>
          <a:xfrm>
            <a:off x="504896" y="4162368"/>
            <a:ext cx="2593151" cy="984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Stacey-May Fox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600"/>
                </a:solidFill>
                <a:effectLst/>
                <a:uLnTx/>
                <a:uFillTx/>
                <a:latin typeface="Arial" pitchFamily="34" charset="0"/>
                <a:ea typeface="+mn-ea"/>
                <a:cs typeface="Arial" pitchFamily="34" charset="0"/>
              </a:rPr>
              <a:t>SOUTH WEST ENGLAND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600"/>
                </a:solidFill>
                <a:effectLst/>
                <a:uLnTx/>
                <a:uFillTx/>
                <a:latin typeface="Arial" pitchFamily="34" charset="0"/>
                <a:ea typeface="+mn-ea"/>
                <a:cs typeface="Arial" pitchFamily="34" charset="0"/>
              </a:rPr>
              <a:t>&amp; SOUTH WALES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stacey-may_fox@slc.co.uk</a:t>
            </a:r>
          </a:p>
        </p:txBody>
      </p:sp>
      <p:sp>
        <p:nvSpPr>
          <p:cNvPr id="62" name="Rectangle 61"/>
          <p:cNvSpPr/>
          <p:nvPr/>
        </p:nvSpPr>
        <p:spPr>
          <a:xfrm>
            <a:off x="504976" y="5537602"/>
            <a:ext cx="2524844" cy="984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Lesley McDowell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660033"/>
                </a:solidFill>
                <a:effectLst/>
                <a:uLnTx/>
                <a:uFillTx/>
                <a:latin typeface="Arial" pitchFamily="34" charset="0"/>
                <a:ea typeface="+mn-ea"/>
                <a:cs typeface="Arial" pitchFamily="34" charset="0"/>
              </a:rPr>
              <a:t>FI SERVICES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660033"/>
                </a:solidFill>
                <a:effectLst/>
                <a:uLnTx/>
                <a:uFillTx/>
                <a:latin typeface="Arial" pitchFamily="34" charset="0"/>
                <a:ea typeface="+mn-ea"/>
                <a:cs typeface="Arial" pitchFamily="34" charset="0"/>
              </a:rPr>
              <a:t>&amp; NATIONAL 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lesley_mcdowell@slc.co.uk</a:t>
            </a:r>
          </a:p>
        </p:txBody>
      </p:sp>
      <p:sp>
        <p:nvSpPr>
          <p:cNvPr id="68" name="Rectangle 67"/>
          <p:cNvSpPr/>
          <p:nvPr/>
        </p:nvSpPr>
        <p:spPr>
          <a:xfrm>
            <a:off x="507260" y="1590264"/>
            <a:ext cx="2508913" cy="984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Stephen Jones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NORTH WEST ENGLAND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NORTH WALES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stephen_jones@slc.co.uk</a:t>
            </a:r>
          </a:p>
        </p:txBody>
      </p:sp>
      <p:sp>
        <p:nvSpPr>
          <p:cNvPr id="69" name="Rectangle 68"/>
          <p:cNvSpPr/>
          <p:nvPr/>
        </p:nvSpPr>
        <p:spPr>
          <a:xfrm>
            <a:off x="507259" y="2973828"/>
            <a:ext cx="2386065"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Phil Lynes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8064A2">
                    <a:lumMod val="75000"/>
                  </a:srgbClr>
                </a:solidFill>
                <a:effectLst/>
                <a:uLnTx/>
                <a:uFillTx/>
                <a:latin typeface="Arial" pitchFamily="34" charset="0"/>
                <a:ea typeface="+mn-ea"/>
                <a:cs typeface="Arial" pitchFamily="34" charset="0"/>
              </a:rPr>
              <a:t>WELSH SCHOOLS &amp; WP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phillip_lynes@slc.co.uk</a:t>
            </a:r>
          </a:p>
        </p:txBody>
      </p:sp>
      <p:sp>
        <p:nvSpPr>
          <p:cNvPr id="51" name="Rectangle 50"/>
          <p:cNvSpPr/>
          <p:nvPr/>
        </p:nvSpPr>
        <p:spPr>
          <a:xfrm>
            <a:off x="5991364" y="5533113"/>
            <a:ext cx="2634040" cy="98488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Charmaine Valente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79646">
                    <a:lumMod val="75000"/>
                  </a:srgbClr>
                </a:solidFill>
                <a:effectLst/>
                <a:uLnTx/>
                <a:uFillTx/>
                <a:latin typeface="Arial" pitchFamily="34" charset="0"/>
                <a:ea typeface="+mn-ea"/>
                <a:cs typeface="Arial" pitchFamily="34" charset="0"/>
              </a:rPr>
              <a:t>SOUTH EAST ENGLAND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79646">
                    <a:lumMod val="75000"/>
                  </a:srgbClr>
                </a:solidFill>
                <a:effectLst/>
                <a:uLnTx/>
                <a:uFillTx/>
                <a:latin typeface="Arial" pitchFamily="34" charset="0"/>
                <a:ea typeface="+mn-ea"/>
                <a:cs typeface="Arial" pitchFamily="34" charset="0"/>
              </a:rPr>
              <a:t>&amp; SOUTH LONDON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charmaine_valente@slc.co.uk</a:t>
            </a:r>
          </a:p>
        </p:txBody>
      </p:sp>
      <p:sp>
        <p:nvSpPr>
          <p:cNvPr id="70" name="Rectangle 69"/>
          <p:cNvSpPr/>
          <p:nvPr/>
        </p:nvSpPr>
        <p:spPr>
          <a:xfrm>
            <a:off x="6373486" y="2974069"/>
            <a:ext cx="2251889" cy="76944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Ahmar Ehsan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THE MIDLANDS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ahmar_ehsan@slc.co.uk</a:t>
            </a:r>
          </a:p>
        </p:txBody>
      </p:sp>
      <p:sp>
        <p:nvSpPr>
          <p:cNvPr id="71" name="Rectangle 70"/>
          <p:cNvSpPr/>
          <p:nvPr/>
        </p:nvSpPr>
        <p:spPr>
          <a:xfrm>
            <a:off x="6605498" y="4156045"/>
            <a:ext cx="2022141" cy="98488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Ben Rutter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66"/>
                </a:solidFill>
                <a:effectLst/>
                <a:uLnTx/>
                <a:uFillTx/>
                <a:latin typeface="Arial" pitchFamily="34" charset="0"/>
                <a:ea typeface="+mn-ea"/>
                <a:cs typeface="Arial" pitchFamily="34" charset="0"/>
              </a:rPr>
              <a:t>LONDON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66"/>
                </a:solidFill>
                <a:effectLst/>
                <a:uLnTx/>
                <a:uFillTx/>
                <a:latin typeface="Arial" pitchFamily="34" charset="0"/>
                <a:ea typeface="+mn-ea"/>
                <a:cs typeface="Arial" pitchFamily="34" charset="0"/>
              </a:rPr>
              <a:t>&amp; EAST ANGLIA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ben_rutter@slc.co.uk</a:t>
            </a:r>
          </a:p>
        </p:txBody>
      </p:sp>
      <p:sp>
        <p:nvSpPr>
          <p:cNvPr id="32" name="8-Point Star 31"/>
          <p:cNvSpPr/>
          <p:nvPr/>
        </p:nvSpPr>
        <p:spPr>
          <a:xfrm>
            <a:off x="3875962" y="3761066"/>
            <a:ext cx="218938" cy="216180"/>
          </a:xfrm>
          <a:prstGeom prst="star8">
            <a:avLst/>
          </a:prstGeom>
          <a:solidFill>
            <a:srgbClr val="FF000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TextBox 14">
            <a:extLst>
              <a:ext uri="{FF2B5EF4-FFF2-40B4-BE49-F238E27FC236}">
                <a16:creationId xmlns:a16="http://schemas.microsoft.com/office/drawing/2014/main" id="{2EB103DA-129B-431E-912F-CF4239A76B38}"/>
              </a:ext>
            </a:extLst>
          </p:cNvPr>
          <p:cNvSpPr txBox="1">
            <a:spLocks noChangeArrowheads="1"/>
          </p:cNvSpPr>
          <p:nvPr/>
        </p:nvSpPr>
        <p:spPr bwMode="auto">
          <a:xfrm>
            <a:off x="259736" y="310191"/>
            <a:ext cx="8335624"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1983AE"/>
                </a:solidFill>
                <a:latin typeface="Arial" pitchFamily="34" charset="0"/>
                <a:cs typeface="Arial" pitchFamily="34" charset="0"/>
              </a:rPr>
              <a:t>SFE PRACTITIONER RESOURCES </a:t>
            </a:r>
            <a:endParaRPr lang="en-US" sz="2800" dirty="0">
              <a:solidFill>
                <a:srgbClr val="0070C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FUNDING INFORMATION PARTNERS ACCOUNT MANAGERS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10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10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right)">
                                      <p:cBhvr>
                                        <p:cTn id="47" dur="10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10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left)">
                                      <p:cBhvr>
                                        <p:cTn id="87" dur="10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par>
                                <p:cTn id="95" presetID="53"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500" fill="hold"/>
                                        <p:tgtEl>
                                          <p:spTgt spid="23"/>
                                        </p:tgtEl>
                                        <p:attrNameLst>
                                          <p:attrName>ppt_w</p:attrName>
                                        </p:attrNameLst>
                                      </p:cBhvr>
                                      <p:tavLst>
                                        <p:tav tm="0">
                                          <p:val>
                                            <p:fltVal val="0"/>
                                          </p:val>
                                        </p:tav>
                                        <p:tav tm="100000">
                                          <p:val>
                                            <p:strVal val="#ppt_w"/>
                                          </p:val>
                                        </p:tav>
                                      </p:tavLst>
                                    </p:anim>
                                    <p:anim calcmode="lin" valueType="num">
                                      <p:cBhvr>
                                        <p:cTn id="98" dur="500" fill="hold"/>
                                        <p:tgtEl>
                                          <p:spTgt spid="23"/>
                                        </p:tgtEl>
                                        <p:attrNameLst>
                                          <p:attrName>ppt_h</p:attrName>
                                        </p:attrNameLst>
                                      </p:cBhvr>
                                      <p:tavLst>
                                        <p:tav tm="0">
                                          <p:val>
                                            <p:fltVal val="0"/>
                                          </p:val>
                                        </p:tav>
                                        <p:tav tm="100000">
                                          <p:val>
                                            <p:strVal val="#ppt_h"/>
                                          </p:val>
                                        </p:tav>
                                      </p:tavLst>
                                    </p:anim>
                                    <p:animEffect transition="in" filter="fade">
                                      <p:cBhvr>
                                        <p:cTn id="99" dur="500"/>
                                        <p:tgtEl>
                                          <p:spTgt spid="23"/>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ipe(right)">
                                      <p:cBhvr>
                                        <p:cTn id="102" dur="10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left)">
                                      <p:cBhvr>
                                        <p:cTn id="10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41" grpId="0" animBg="1"/>
      <p:bldP spid="61" grpId="0"/>
      <p:bldP spid="60" grpId="0"/>
      <p:bldP spid="62" grpId="0"/>
      <p:bldP spid="68" grpId="0"/>
      <p:bldP spid="69" grpId="0"/>
      <p:bldP spid="51" grpId="0"/>
      <p:bldP spid="70" grpId="0"/>
      <p:bldP spid="71" grpId="0"/>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3078" y="2135285"/>
            <a:ext cx="8783637" cy="3416320"/>
          </a:xfrm>
          <a:prstGeom prst="rect">
            <a:avLst/>
          </a:prstGeom>
          <a:noFill/>
          <a:ln w="9525">
            <a:noFill/>
            <a:miter lim="800000"/>
            <a:headEnd/>
            <a:tailEnd/>
          </a:ln>
        </p:spPr>
        <p:txBody>
          <a:bodyPr>
            <a:spAutoFit/>
          </a:bodyPr>
          <a:lstStyle/>
          <a:p>
            <a:pPr algn="ctr"/>
            <a:r>
              <a:rPr lang="en-GB" sz="2800" dirty="0">
                <a:solidFill>
                  <a:schemeClr val="bg1"/>
                </a:solidFill>
                <a:latin typeface="Arial" pitchFamily="34" charset="0"/>
                <a:cs typeface="Arial" pitchFamily="34" charset="0"/>
              </a:rPr>
              <a:t>For further information on student finance,</a:t>
            </a:r>
          </a:p>
          <a:p>
            <a:pPr algn="ctr">
              <a:spcAft>
                <a:spcPts val="600"/>
              </a:spcAft>
            </a:pPr>
            <a:r>
              <a:rPr lang="en-GB" sz="2800" dirty="0">
                <a:solidFill>
                  <a:schemeClr val="bg1"/>
                </a:solidFill>
                <a:latin typeface="Arial" pitchFamily="34" charset="0"/>
                <a:cs typeface="Arial" pitchFamily="34" charset="0"/>
              </a:rPr>
              <a:t>applications and repayment</a:t>
            </a:r>
            <a:endParaRPr lang="en-GB" sz="2800" b="1" dirty="0">
              <a:solidFill>
                <a:schemeClr val="bg1"/>
              </a:solidFill>
              <a:latin typeface="Arial" pitchFamily="34" charset="0"/>
              <a:cs typeface="Arial" pitchFamily="34" charset="0"/>
            </a:endParaRPr>
          </a:p>
          <a:p>
            <a:pPr algn="ctr">
              <a:spcAft>
                <a:spcPts val="1200"/>
              </a:spcAft>
            </a:pPr>
            <a:r>
              <a:rPr lang="en-GB" sz="2800" b="1" dirty="0">
                <a:solidFill>
                  <a:schemeClr val="bg1"/>
                </a:solidFill>
                <a:latin typeface="Arial" pitchFamily="34" charset="0"/>
                <a:cs typeface="Arial" pitchFamily="34" charset="0"/>
              </a:rPr>
              <a:t>www.gov.uk/studentfinance</a:t>
            </a:r>
          </a:p>
          <a:p>
            <a:pPr algn="ctr"/>
            <a:endParaRPr lang="en-GB" sz="2800" b="1" dirty="0">
              <a:solidFill>
                <a:schemeClr val="bg1"/>
              </a:solidFill>
              <a:latin typeface="Arial" pitchFamily="34" charset="0"/>
              <a:cs typeface="Arial" pitchFamily="34" charset="0"/>
            </a:endParaRPr>
          </a:p>
          <a:p>
            <a:pPr algn="ctr"/>
            <a:r>
              <a:rPr lang="en-GB" sz="2800" dirty="0">
                <a:solidFill>
                  <a:schemeClr val="bg1"/>
                </a:solidFill>
                <a:latin typeface="Arial" pitchFamily="34" charset="0"/>
                <a:cs typeface="Arial" pitchFamily="34" charset="0"/>
              </a:rPr>
              <a:t>For a range of helpful tools and guidance, </a:t>
            </a:r>
          </a:p>
          <a:p>
            <a:pPr algn="ctr">
              <a:spcAft>
                <a:spcPts val="600"/>
              </a:spcAft>
            </a:pPr>
            <a:r>
              <a:rPr lang="en-GB" sz="2800" dirty="0">
                <a:solidFill>
                  <a:schemeClr val="bg1"/>
                </a:solidFill>
                <a:latin typeface="Arial" pitchFamily="34" charset="0"/>
                <a:cs typeface="Arial" pitchFamily="34" charset="0"/>
              </a:rPr>
              <a:t>visit  student finance zone</a:t>
            </a:r>
            <a:endParaRPr lang="en-GB" sz="2800" b="1" dirty="0">
              <a:solidFill>
                <a:schemeClr val="bg1"/>
              </a:solidFill>
              <a:latin typeface="Arial" pitchFamily="34" charset="0"/>
              <a:cs typeface="Arial" pitchFamily="34" charset="0"/>
            </a:endParaRPr>
          </a:p>
          <a:p>
            <a:pPr algn="ctr"/>
            <a:r>
              <a:rPr lang="en-GB" sz="2800" b="1" dirty="0">
                <a:solidFill>
                  <a:schemeClr val="bg1"/>
                </a:solidFill>
                <a:latin typeface="Arial" pitchFamily="34" charset="0"/>
                <a:cs typeface="Arial" pitchFamily="34" charset="0"/>
              </a:rPr>
              <a:t>www.thestudentroom.co.uk/studentfinance</a:t>
            </a:r>
          </a:p>
        </p:txBody>
      </p:sp>
      <p:pic>
        <p:nvPicPr>
          <p:cNvPr id="4" name="Picture 2" descr="HELOA">
            <a:extLst>
              <a:ext uri="{FF2B5EF4-FFF2-40B4-BE49-F238E27FC236}">
                <a16:creationId xmlns:a16="http://schemas.microsoft.com/office/drawing/2014/main" id="{DB3A6E85-14EC-4ADD-B9C5-249B27DE6655}"/>
              </a:ext>
            </a:extLst>
          </p:cNvPr>
          <p:cNvPicPr>
            <a:picLocks noChangeAspect="1" noChangeArrowheads="1"/>
          </p:cNvPicPr>
          <p:nvPr/>
        </p:nvPicPr>
        <p:blipFill rotWithShape="1">
          <a:blip r:embed="rId2" cstate="email">
            <a:clrChange>
              <a:clrFrom>
                <a:srgbClr val="014A81"/>
              </a:clrFrom>
              <a:clrTo>
                <a:srgbClr val="014A81">
                  <a:alpha val="0"/>
                </a:srgbClr>
              </a:clrTo>
            </a:clrChange>
            <a:extLst>
              <a:ext uri="{28A0092B-C50C-407E-A947-70E740481C1C}">
                <a14:useLocalDpi xmlns:a14="http://schemas.microsoft.com/office/drawing/2010/main"/>
              </a:ext>
            </a:extLst>
          </a:blip>
          <a:srcRect/>
          <a:stretch/>
        </p:blipFill>
        <p:spPr bwMode="auto">
          <a:xfrm>
            <a:off x="6959339" y="1183907"/>
            <a:ext cx="1917376" cy="562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a:spLocks noChangeArrowheads="1"/>
          </p:cNvSpPr>
          <p:nvPr/>
        </p:nvSpPr>
        <p:spPr bwMode="auto">
          <a:xfrm>
            <a:off x="248697" y="314652"/>
            <a:ext cx="6383361"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1983AE"/>
                </a:solidFill>
                <a:latin typeface="Arial" pitchFamily="34" charset="0"/>
                <a:cs typeface="Arial" pitchFamily="34" charset="0"/>
              </a:rPr>
              <a:t>STUDENT FINANCE 2020/21</a:t>
            </a:r>
            <a:endPar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AY 2020/21 STUDENT FINANCE ARRANGEMENTS </a:t>
            </a:r>
          </a:p>
        </p:txBody>
      </p:sp>
      <p:sp>
        <p:nvSpPr>
          <p:cNvPr id="4" name="Content Placeholder 2"/>
          <p:cNvSpPr>
            <a:spLocks noGrp="1"/>
          </p:cNvSpPr>
          <p:nvPr>
            <p:ph idx="4294967295"/>
          </p:nvPr>
        </p:nvSpPr>
        <p:spPr>
          <a:xfrm>
            <a:off x="173038" y="1657350"/>
            <a:ext cx="8970962" cy="5353050"/>
          </a:xfrm>
          <a:prstGeom prst="rect">
            <a:avLst/>
          </a:prstGeom>
        </p:spPr>
        <p:txBody>
          <a:bodyPr>
            <a:noAutofit/>
          </a:bodyPr>
          <a:lstStyle/>
          <a:p>
            <a:pPr marL="360000" indent="-360000">
              <a:spcBef>
                <a:spcPts val="0"/>
              </a:spcBef>
              <a:buNone/>
            </a:pPr>
            <a:r>
              <a:rPr lang="en-GB" sz="2000" dirty="0">
                <a:latin typeface="Arial" pitchFamily="34" charset="0"/>
                <a:cs typeface="Arial" pitchFamily="34" charset="0"/>
              </a:rPr>
              <a:t>Key points of note on SFE student finance policy and SLC procedures for  </a:t>
            </a:r>
          </a:p>
          <a:p>
            <a:pPr marL="360000" indent="-360000">
              <a:spcBef>
                <a:spcPts val="0"/>
              </a:spcBef>
              <a:buNone/>
            </a:pPr>
            <a:r>
              <a:rPr lang="en-GB" sz="2000" dirty="0">
                <a:latin typeface="Arial" pitchFamily="34" charset="0"/>
                <a:cs typeface="Arial" pitchFamily="34" charset="0"/>
              </a:rPr>
              <a:t>academic year 2020/21 include;</a:t>
            </a:r>
          </a:p>
          <a:p>
            <a:pPr marL="360000" indent="-360000" fontAlgn="base">
              <a:spcBef>
                <a:spcPts val="0"/>
              </a:spcBef>
              <a:buNone/>
            </a:pPr>
            <a:endParaRPr lang="en-GB" sz="2000" dirty="0">
              <a:latin typeface="Arial" pitchFamily="34" charset="0"/>
              <a:cs typeface="Arial" pitchFamily="34" charset="0"/>
            </a:endParaRPr>
          </a:p>
          <a:p>
            <a:pPr marL="360000" indent="-360000" fontAlgn="base">
              <a:spcBef>
                <a:spcPts val="0"/>
              </a:spcBef>
              <a:buNone/>
            </a:pPr>
            <a:endParaRPr lang="en-GB" sz="2000" dirty="0">
              <a:latin typeface="Arial" pitchFamily="34" charset="0"/>
              <a:cs typeface="Arial" pitchFamily="34" charset="0"/>
            </a:endParaRPr>
          </a:p>
          <a:p>
            <a:pPr marL="360000" indent="-360000" fontAlgn="base">
              <a:spcBef>
                <a:spcPts val="0"/>
              </a:spcBef>
            </a:pPr>
            <a:r>
              <a:rPr lang="en-GB" sz="1800" dirty="0">
                <a:latin typeface="Arial" pitchFamily="34" charset="0"/>
                <a:cs typeface="Arial" pitchFamily="34" charset="0"/>
              </a:rPr>
              <a:t>Eligible EU national entitlement to student support confirmed to continue ‘as is’ for the duration of courses started in AY 2020/21</a:t>
            </a:r>
          </a:p>
          <a:p>
            <a:pPr marL="360000" indent="-360000" fontAlgn="base">
              <a:spcBef>
                <a:spcPts val="0"/>
              </a:spcBef>
            </a:pPr>
            <a:endParaRPr lang="en-GB" sz="1800" dirty="0">
              <a:latin typeface="Arial" pitchFamily="34" charset="0"/>
              <a:cs typeface="Arial" pitchFamily="34" charset="0"/>
            </a:endParaRPr>
          </a:p>
          <a:p>
            <a:pPr marL="360000" indent="-360000" fontAlgn="base">
              <a:spcBef>
                <a:spcPts val="0"/>
              </a:spcBef>
            </a:pPr>
            <a:r>
              <a:rPr lang="en-GB" sz="1800" dirty="0">
                <a:latin typeface="Arial" pitchFamily="34" charset="0"/>
                <a:cs typeface="Arial" pitchFamily="34" charset="0"/>
              </a:rPr>
              <a:t>Indefinite Leave to Remain as a result of Domestic Violence (DVILR) and Calais Leave residency criteria introduced for new students</a:t>
            </a:r>
          </a:p>
          <a:p>
            <a:pPr marL="0" indent="0" fontAlgn="base">
              <a:spcBef>
                <a:spcPts val="0"/>
              </a:spcBef>
              <a:buNone/>
            </a:pPr>
            <a:endParaRPr lang="en-GB" sz="1800" dirty="0">
              <a:latin typeface="Arial" pitchFamily="34" charset="0"/>
              <a:cs typeface="Arial" pitchFamily="34" charset="0"/>
            </a:endParaRPr>
          </a:p>
          <a:p>
            <a:pPr marL="360000" indent="-360000" fontAlgn="base">
              <a:spcBef>
                <a:spcPts val="0"/>
              </a:spcBef>
            </a:pPr>
            <a:r>
              <a:rPr lang="en-GB" sz="1800" dirty="0">
                <a:latin typeface="Arial" pitchFamily="34" charset="0"/>
                <a:cs typeface="Arial" pitchFamily="34" charset="0"/>
              </a:rPr>
              <a:t>Enhancements to the customer repayment journey</a:t>
            </a:r>
          </a:p>
          <a:p>
            <a:pPr marL="360000" indent="-360000" fontAlgn="base">
              <a:spcBef>
                <a:spcPts val="0"/>
              </a:spcBef>
            </a:pPr>
            <a:endParaRPr lang="en-GB" sz="1800" dirty="0">
              <a:latin typeface="Arial" pitchFamily="34" charset="0"/>
              <a:cs typeface="Arial" pitchFamily="34" charset="0"/>
            </a:endParaRPr>
          </a:p>
          <a:p>
            <a:pPr marL="360000" indent="-360000" fontAlgn="base">
              <a:spcBef>
                <a:spcPts val="0"/>
              </a:spcBef>
            </a:pPr>
            <a:r>
              <a:rPr lang="en-GB" sz="1800" dirty="0">
                <a:latin typeface="Arial" pitchFamily="34" charset="0"/>
                <a:cs typeface="Arial" pitchFamily="34" charset="0"/>
              </a:rPr>
              <a:t>These include a new online portal and improved credit balance refund process for any students who have </a:t>
            </a:r>
            <a:r>
              <a:rPr lang="en-GB" sz="1800" b="1" dirty="0">
                <a:latin typeface="Arial" pitchFamily="34" charset="0"/>
                <a:cs typeface="Arial" pitchFamily="34" charset="0"/>
              </a:rPr>
              <a:t>over-repaid </a:t>
            </a:r>
            <a:r>
              <a:rPr lang="en-GB" sz="1800" dirty="0">
                <a:latin typeface="Arial" pitchFamily="34" charset="0"/>
                <a:cs typeface="Arial" pitchFamily="34" charset="0"/>
              </a:rPr>
              <a:t>their loan balance</a:t>
            </a:r>
          </a:p>
        </p:txBody>
      </p:sp>
    </p:spTree>
    <p:extLst>
      <p:ext uri="{BB962C8B-B14F-4D97-AF65-F5344CB8AC3E}">
        <p14:creationId xmlns:p14="http://schemas.microsoft.com/office/powerpoint/2010/main" val="126924688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57613" y="309136"/>
            <a:ext cx="7920229"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1983AE"/>
                </a:solidFill>
                <a:latin typeface="Arial" pitchFamily="34" charset="0"/>
                <a:cs typeface="Arial" pitchFamily="34" charset="0"/>
              </a:rPr>
              <a:t>STUDENT FINANCE 2020/21</a:t>
            </a:r>
            <a:endParaRPr lang="en-US" sz="2800" dirty="0">
              <a:solidFill>
                <a:srgbClr val="DD4814"/>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NHSBSA TRAINING GRANT</a:t>
            </a:r>
          </a:p>
        </p:txBody>
      </p:sp>
      <p:grpSp>
        <p:nvGrpSpPr>
          <p:cNvPr id="5" name="Group 6">
            <a:extLst>
              <a:ext uri="{FF2B5EF4-FFF2-40B4-BE49-F238E27FC236}">
                <a16:creationId xmlns:a16="http://schemas.microsoft.com/office/drawing/2014/main" id="{814633AF-81AE-44DF-91B2-00AFC22DC1A3}"/>
              </a:ext>
            </a:extLst>
          </p:cNvPr>
          <p:cNvGrpSpPr/>
          <p:nvPr/>
        </p:nvGrpSpPr>
        <p:grpSpPr>
          <a:xfrm>
            <a:off x="204711" y="5738588"/>
            <a:ext cx="9228837" cy="923330"/>
            <a:chOff x="-1583146" y="3432097"/>
            <a:chExt cx="9228837" cy="923330"/>
          </a:xfrm>
        </p:grpSpPr>
        <p:sp>
          <p:nvSpPr>
            <p:cNvPr id="6" name="Rounded Rectangle 14">
              <a:extLst>
                <a:ext uri="{FF2B5EF4-FFF2-40B4-BE49-F238E27FC236}">
                  <a16:creationId xmlns:a16="http://schemas.microsoft.com/office/drawing/2014/main" id="{8961B9B2-2C6C-426A-92CF-BF6787BCAD5F}"/>
                </a:ext>
              </a:extLst>
            </p:cNvPr>
            <p:cNvSpPr/>
            <p:nvPr/>
          </p:nvSpPr>
          <p:spPr>
            <a:xfrm>
              <a:off x="-1379505" y="3523398"/>
              <a:ext cx="8514931"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15">
              <a:extLst>
                <a:ext uri="{FF2B5EF4-FFF2-40B4-BE49-F238E27FC236}">
                  <a16:creationId xmlns:a16="http://schemas.microsoft.com/office/drawing/2014/main" id="{0C269B35-98F6-497E-A2A8-78ADBFAB6895}"/>
                </a:ext>
              </a:extLst>
            </p:cNvPr>
            <p:cNvSpPr>
              <a:spLocks noChangeArrowheads="1"/>
            </p:cNvSpPr>
            <p:nvPr/>
          </p:nvSpPr>
          <p:spPr bwMode="auto">
            <a:xfrm>
              <a:off x="-702917" y="3571076"/>
              <a:ext cx="8348608" cy="625812"/>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www.gov.uk/government/news/nursing-students-to-receive-5-000-payment-a-year</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www.gov.uk/government/news/paramedic-students-will-get-5000-support-payment-each-year</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Oval 7">
              <a:extLst>
                <a:ext uri="{FF2B5EF4-FFF2-40B4-BE49-F238E27FC236}">
                  <a16:creationId xmlns:a16="http://schemas.microsoft.com/office/drawing/2014/main" id="{93E3DC90-FCE9-41D0-A1D5-E9E9281B0CA4}"/>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CEE60F2B-1B08-4D20-8C6A-F5239249CECD}"/>
                </a:ext>
              </a:extLst>
            </p:cNvPr>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grpSp>
        <p:nvGrpSpPr>
          <p:cNvPr id="2" name="Group 1">
            <a:extLst>
              <a:ext uri="{FF2B5EF4-FFF2-40B4-BE49-F238E27FC236}">
                <a16:creationId xmlns:a16="http://schemas.microsoft.com/office/drawing/2014/main" id="{34008E2F-BA99-4F2F-8F84-DF240F671FDC}"/>
              </a:ext>
            </a:extLst>
          </p:cNvPr>
          <p:cNvGrpSpPr/>
          <p:nvPr/>
        </p:nvGrpSpPr>
        <p:grpSpPr>
          <a:xfrm>
            <a:off x="148344" y="1626820"/>
            <a:ext cx="8850703" cy="3888766"/>
            <a:chOff x="148344" y="1573812"/>
            <a:chExt cx="8850703" cy="3888766"/>
          </a:xfrm>
        </p:grpSpPr>
        <p:sp>
          <p:nvSpPr>
            <p:cNvPr id="3" name="Rectangle 2"/>
            <p:cNvSpPr/>
            <p:nvPr/>
          </p:nvSpPr>
          <p:spPr>
            <a:xfrm>
              <a:off x="148344" y="1573812"/>
              <a:ext cx="8850703" cy="1938992"/>
            </a:xfrm>
            <a:prstGeom prst="rect">
              <a:avLst/>
            </a:prstGeom>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a:hlinkClick r:id="rId6"/>
              <a:extLst>
                <a:ext uri="{FF2B5EF4-FFF2-40B4-BE49-F238E27FC236}">
                  <a16:creationId xmlns:a16="http://schemas.microsoft.com/office/drawing/2014/main" id="{C607C883-29DC-4F82-8D27-887E42E937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98704" y="1930511"/>
              <a:ext cx="4285560" cy="324156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1" name="Picture 10">
              <a:hlinkClick r:id="rId8"/>
              <a:extLst>
                <a:ext uri="{FF2B5EF4-FFF2-40B4-BE49-F238E27FC236}">
                  <a16:creationId xmlns:a16="http://schemas.microsoft.com/office/drawing/2014/main" id="{0CF10AA0-9335-4DF5-B70D-FEBCA650AD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6189" y="1573812"/>
              <a:ext cx="3918588" cy="3888766"/>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694616616"/>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541" y="1634824"/>
            <a:ext cx="8850703" cy="3785652"/>
          </a:xfrm>
          <a:prstGeom prst="rect">
            <a:avLst/>
          </a:prstGeom>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NHSBSA have provided terminology changes for aspects of the extended</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Learning Support Fund:</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Learning Support Fund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(LSF) will now be referred to as the </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 Learning Support Fund*</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(NHS LSF)</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£5,000 grant is to be known as the </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 Grant</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Child Dependants Allowance has been renamed</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Parental Support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is now £2,000 (existing £1,000 funding plus £1,000 new support)</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additional funding for specialist and regional courses are known as ‘</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specialist subject payments</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regional incentive</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respectively</a:t>
            </a:r>
          </a:p>
        </p:txBody>
      </p:sp>
      <p:sp>
        <p:nvSpPr>
          <p:cNvPr id="11" name="TextBox 10">
            <a:extLst>
              <a:ext uri="{FF2B5EF4-FFF2-40B4-BE49-F238E27FC236}">
                <a16:creationId xmlns:a16="http://schemas.microsoft.com/office/drawing/2014/main" id="{036DE8AC-59ED-4C16-9BF9-E950BD2C6A4F}"/>
              </a:ext>
            </a:extLst>
          </p:cNvPr>
          <p:cNvSpPr txBox="1">
            <a:spLocks noChangeArrowheads="1"/>
          </p:cNvSpPr>
          <p:nvPr/>
        </p:nvSpPr>
        <p:spPr bwMode="auto">
          <a:xfrm>
            <a:off x="257613" y="309136"/>
            <a:ext cx="7920229"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1983AE"/>
                </a:solidFill>
                <a:latin typeface="Arial" pitchFamily="34" charset="0"/>
                <a:cs typeface="Arial" pitchFamily="34" charset="0"/>
              </a:rPr>
              <a:t>STUDENT FINANCE 2020/21</a:t>
            </a:r>
            <a:endParaRPr lang="en-US" sz="2800" dirty="0">
              <a:solidFill>
                <a:srgbClr val="DD4814"/>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NHSBSA TRAINING GRANT – TERMINOLOGY</a:t>
            </a:r>
          </a:p>
        </p:txBody>
      </p:sp>
      <p:grpSp>
        <p:nvGrpSpPr>
          <p:cNvPr id="10" name="Group 6">
            <a:extLst>
              <a:ext uri="{FF2B5EF4-FFF2-40B4-BE49-F238E27FC236}">
                <a16:creationId xmlns:a16="http://schemas.microsoft.com/office/drawing/2014/main" id="{A6AB10CD-1166-48F5-8C04-277CDB0BAD0A}"/>
              </a:ext>
            </a:extLst>
          </p:cNvPr>
          <p:cNvGrpSpPr/>
          <p:nvPr/>
        </p:nvGrpSpPr>
        <p:grpSpPr>
          <a:xfrm>
            <a:off x="204711" y="5738588"/>
            <a:ext cx="9136553" cy="923330"/>
            <a:chOff x="-1583146" y="3432097"/>
            <a:chExt cx="9136553" cy="923330"/>
          </a:xfrm>
        </p:grpSpPr>
        <p:sp>
          <p:nvSpPr>
            <p:cNvPr id="12" name="Rounded Rectangle 14">
              <a:extLst>
                <a:ext uri="{FF2B5EF4-FFF2-40B4-BE49-F238E27FC236}">
                  <a16:creationId xmlns:a16="http://schemas.microsoft.com/office/drawing/2014/main" id="{D04437DB-8379-44F0-8D2F-AEB79246547A}"/>
                </a:ext>
              </a:extLst>
            </p:cNvPr>
            <p:cNvSpPr/>
            <p:nvPr/>
          </p:nvSpPr>
          <p:spPr>
            <a:xfrm>
              <a:off x="-1379505" y="3523398"/>
              <a:ext cx="8514931"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5">
              <a:extLst>
                <a:ext uri="{FF2B5EF4-FFF2-40B4-BE49-F238E27FC236}">
                  <a16:creationId xmlns:a16="http://schemas.microsoft.com/office/drawing/2014/main" id="{6718188B-9282-4E47-A3A6-E54C871F2229}"/>
                </a:ext>
              </a:extLst>
            </p:cNvPr>
            <p:cNvSpPr>
              <a:spLocks noChangeArrowheads="1"/>
            </p:cNvSpPr>
            <p:nvPr/>
          </p:nvSpPr>
          <p:spPr bwMode="auto">
            <a:xfrm>
              <a:off x="-795201" y="3528266"/>
              <a:ext cx="8348608" cy="677108"/>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Eligibility criteria remains the same with the exception that </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a paramedic course are now also able to apply</a:t>
              </a:r>
            </a:p>
          </p:txBody>
        </p:sp>
        <p:sp>
          <p:nvSpPr>
            <p:cNvPr id="14" name="Oval 13">
              <a:extLst>
                <a:ext uri="{FF2B5EF4-FFF2-40B4-BE49-F238E27FC236}">
                  <a16:creationId xmlns:a16="http://schemas.microsoft.com/office/drawing/2014/main" id="{808A2A82-6D3D-49D5-BE7D-FAA3FC171DEC}"/>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E2A4A39B-623E-4B80-B897-A0D118039889}"/>
                </a:ext>
              </a:extLst>
            </p:cNvPr>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Tree>
    <p:extLst>
      <p:ext uri="{BB962C8B-B14F-4D97-AF65-F5344CB8AC3E}">
        <p14:creationId xmlns:p14="http://schemas.microsoft.com/office/powerpoint/2010/main" val="63899104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9893" y="1675266"/>
            <a:ext cx="8850703" cy="4478149"/>
          </a:xfrm>
          <a:prstGeom prst="rect">
            <a:avLst/>
          </a:prstGeom>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NHSBSA are creating a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HEP communications toolkit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 practitioners will</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suite of materials to use to promote the new funding support:</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toolkit will include;</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Posters/flyers</a:t>
            </a: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short presentation about the funding and new system plus how it will work with continuing students</a:t>
            </a: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example text for emails to students</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media messages for you to use across your channels</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NHS LSF guide for 2020/21 and FAQ document will also be available from: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www.nhsbsa.nhs.uk/learning-support-fund/new-student-funding</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036DE8AC-59ED-4C16-9BF9-E950BD2C6A4F}"/>
              </a:ext>
            </a:extLst>
          </p:cNvPr>
          <p:cNvSpPr txBox="1">
            <a:spLocks noChangeArrowheads="1"/>
          </p:cNvSpPr>
          <p:nvPr/>
        </p:nvSpPr>
        <p:spPr bwMode="auto">
          <a:xfrm>
            <a:off x="257613" y="309136"/>
            <a:ext cx="7920229"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1983AE"/>
                </a:solidFill>
                <a:latin typeface="Arial" pitchFamily="34" charset="0"/>
                <a:cs typeface="Arial" pitchFamily="34" charset="0"/>
              </a:rPr>
              <a:t>STUDENT FINANCE 2020/21</a:t>
            </a:r>
            <a:endParaRPr lang="en-US" sz="2800" dirty="0">
              <a:solidFill>
                <a:srgbClr val="DD4814"/>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NHSBSA TRAINING GRANT – ADMINISTRATION</a:t>
            </a:r>
          </a:p>
        </p:txBody>
      </p:sp>
    </p:spTree>
    <p:extLst>
      <p:ext uri="{BB962C8B-B14F-4D97-AF65-F5344CB8AC3E}">
        <p14:creationId xmlns:p14="http://schemas.microsoft.com/office/powerpoint/2010/main" val="21211984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067" y="2527758"/>
            <a:ext cx="7168053" cy="21236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STUDENT FINANCE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LATEST NEWS AND KEY MESSAGES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2020/21</a:t>
            </a:r>
          </a:p>
        </p:txBody>
      </p:sp>
      <p:pic>
        <p:nvPicPr>
          <p:cNvPr id="7" name="Picture 2" descr="HELOA">
            <a:extLst>
              <a:ext uri="{FF2B5EF4-FFF2-40B4-BE49-F238E27FC236}">
                <a16:creationId xmlns:a16="http://schemas.microsoft.com/office/drawing/2014/main" id="{CC0E36F9-F4B0-4A3D-B3D8-779E80971717}"/>
              </a:ext>
            </a:extLst>
          </p:cNvPr>
          <p:cNvPicPr>
            <a:picLocks noChangeAspect="1" noChangeArrowheads="1"/>
          </p:cNvPicPr>
          <p:nvPr/>
        </p:nvPicPr>
        <p:blipFill rotWithShape="1">
          <a:blip r:embed="rId2" cstate="email">
            <a:clrChange>
              <a:clrFrom>
                <a:srgbClr val="014A81"/>
              </a:clrFrom>
              <a:clrTo>
                <a:srgbClr val="014A81">
                  <a:alpha val="0"/>
                </a:srgbClr>
              </a:clrTo>
            </a:clrChange>
            <a:extLst>
              <a:ext uri="{28A0092B-C50C-407E-A947-70E740481C1C}">
                <a14:useLocalDpi xmlns:a14="http://schemas.microsoft.com/office/drawing/2010/main"/>
              </a:ext>
            </a:extLst>
          </a:blip>
          <a:srcRect/>
          <a:stretch/>
        </p:blipFill>
        <p:spPr bwMode="auto">
          <a:xfrm>
            <a:off x="6917136" y="5460485"/>
            <a:ext cx="1917376" cy="56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879149"/>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prstClr val="white"/>
                </a:solidFill>
                <a:cs typeface="Arial" pitchFamily="34" charset="0"/>
              </a:rPr>
              <a:t>i</a:t>
            </a:r>
          </a:p>
        </p:txBody>
      </p:sp>
      <p:sp>
        <p:nvSpPr>
          <p:cNvPr id="7" name="TextBox 14">
            <a:extLst>
              <a:ext uri="{FF2B5EF4-FFF2-40B4-BE49-F238E27FC236}">
                <a16:creationId xmlns:a16="http://schemas.microsoft.com/office/drawing/2014/main" id="{18AD589F-CED3-490F-A7E2-1DB9FD1E29DD}"/>
              </a:ext>
            </a:extLst>
          </p:cNvPr>
          <p:cNvSpPr txBox="1">
            <a:spLocks noChangeArrowheads="1"/>
          </p:cNvSpPr>
          <p:nvPr/>
        </p:nvSpPr>
        <p:spPr bwMode="auto">
          <a:xfrm>
            <a:off x="258489" y="308162"/>
            <a:ext cx="5754688" cy="784830"/>
          </a:xfrm>
          <a:prstGeom prst="rect">
            <a:avLst/>
          </a:prstGeom>
          <a:noFill/>
          <a:ln w="9525">
            <a:noFill/>
            <a:miter lim="800000"/>
            <a:headEnd/>
            <a:tailEnd/>
          </a:ln>
        </p:spPr>
        <p:txBody>
          <a:bodyPr lIns="0" tIns="0" rIns="0" bIns="0">
            <a:spAutoFit/>
          </a:bodyPr>
          <a:lstStyle/>
          <a:p>
            <a:pPr>
              <a:spcAft>
                <a:spcPts val="600"/>
              </a:spcAft>
            </a:pPr>
            <a:r>
              <a:rPr lang="en-US" sz="2800" dirty="0">
                <a:solidFill>
                  <a:srgbClr val="1983AE"/>
                </a:solidFill>
                <a:latin typeface="Arial" pitchFamily="34" charset="0"/>
                <a:cs typeface="Arial" pitchFamily="34" charset="0"/>
              </a:rPr>
              <a:t>STUDENT FINANCE UPDATE </a:t>
            </a:r>
          </a:p>
          <a:p>
            <a:pPr>
              <a:spcAft>
                <a:spcPts val="600"/>
              </a:spcAft>
            </a:pPr>
            <a:r>
              <a:rPr lang="en-US" dirty="0">
                <a:solidFill>
                  <a:prstClr val="black"/>
                </a:solidFill>
                <a:latin typeface="Arial" pitchFamily="34" charset="0"/>
                <a:cs typeface="Arial" pitchFamily="34" charset="0"/>
              </a:rPr>
              <a:t>LATEST NEWS AND KEY MESSAGES</a:t>
            </a:r>
          </a:p>
        </p:txBody>
      </p:sp>
      <p:sp>
        <p:nvSpPr>
          <p:cNvPr id="5" name="Rectangle 3">
            <a:extLst>
              <a:ext uri="{FF2B5EF4-FFF2-40B4-BE49-F238E27FC236}">
                <a16:creationId xmlns:a16="http://schemas.microsoft.com/office/drawing/2014/main" id="{520C82D3-6EB9-4C90-B1C6-773B6CD9C29A}"/>
              </a:ext>
            </a:extLst>
          </p:cNvPr>
          <p:cNvSpPr>
            <a:spLocks noChangeArrowheads="1"/>
          </p:cNvSpPr>
          <p:nvPr/>
        </p:nvSpPr>
        <p:spPr bwMode="auto">
          <a:xfrm>
            <a:off x="161131" y="1677014"/>
            <a:ext cx="8821737" cy="4486275"/>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drivers of frequently asked questions and SFE key messages:</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Continue to promote early applications for AY 20/21</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Applications should be submitted as soon as possible in the usual way </a:t>
            </a:r>
          </a:p>
          <a:p>
            <a:pPr marR="0" lvl="0" algn="l" defTabSz="914400"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HEP Tuition Fee Loan payment structure announced for AY 20/21</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Arial" panose="020B0604020202020204" pitchFamily="34" charset="0"/>
              <a:cs typeface="Arial" panose="020B0604020202020204" pitchFamily="34" charset="0"/>
            </a:endParaRPr>
          </a:p>
          <a:p>
            <a:pPr marL="360000" lvl="0" indent="-360000">
              <a:buFont typeface="Arial" panose="020B0604020202020204" pitchFamily="34" charset="0"/>
              <a:buChar char="•"/>
              <a:defRPr/>
            </a:pPr>
            <a:r>
              <a:rPr lang="en-GB" b="1" dirty="0">
                <a:solidFill>
                  <a:prstClr val="black"/>
                </a:solidFill>
                <a:latin typeface="Arial" panose="020B0604020202020204" pitchFamily="34" charset="0"/>
                <a:cs typeface="Arial" panose="020B0604020202020204" pitchFamily="34" charset="0"/>
              </a:rPr>
              <a:t>TBC</a:t>
            </a:r>
            <a:r>
              <a:rPr lang="en-GB" dirty="0">
                <a:solidFill>
                  <a:prstClr val="black"/>
                </a:solidFill>
                <a:latin typeface="Arial" panose="020B0604020202020204" pitchFamily="34" charset="0"/>
                <a:cs typeface="Arial" panose="020B0604020202020204" pitchFamily="34" charset="0"/>
              </a:rPr>
              <a:t> mid June launch for SFE Part-Time Undergraduate and Advanced Learner Loan applications</a:t>
            </a:r>
          </a:p>
          <a:p>
            <a:pPr marL="360000" lvl="0" indent="-360000">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a:p>
            <a:pPr marL="360000" lvl="0" indent="-360000">
              <a:buFont typeface="Arial" panose="020B0604020202020204" pitchFamily="34" charset="0"/>
              <a:buChar char="•"/>
              <a:defRPr/>
            </a:pPr>
            <a:r>
              <a:rPr lang="en-GB" b="1" dirty="0">
                <a:solidFill>
                  <a:prstClr val="black"/>
                </a:solidFill>
                <a:latin typeface="Arial" panose="020B0604020202020204" pitchFamily="34" charset="0"/>
                <a:cs typeface="Arial" panose="020B0604020202020204" pitchFamily="34" charset="0"/>
              </a:rPr>
              <a:t>TBC</a:t>
            </a:r>
            <a:r>
              <a:rPr lang="en-GB" dirty="0">
                <a:solidFill>
                  <a:prstClr val="black"/>
                </a:solidFill>
                <a:latin typeface="Arial" panose="020B0604020202020204" pitchFamily="34" charset="0"/>
                <a:cs typeface="Arial" panose="020B0604020202020204" pitchFamily="34" charset="0"/>
              </a:rPr>
              <a:t> late June launch for SFE Postgraduate Loan products</a:t>
            </a:r>
          </a:p>
          <a:p>
            <a:pPr marR="0" lvl="0" algn="l" defTabSz="914400"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0" fontAlgn="auto" latinLnBrk="0" hangingPunct="0">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3" indent="-360000" algn="l" defTabSz="914400" rtl="0" eaLnBrk="1" fontAlgn="auto" latinLnBrk="0" hangingPunct="1">
              <a:lnSpc>
                <a:spcPct val="100000"/>
              </a:lnSpc>
              <a:spcBef>
                <a:spcPts val="0"/>
              </a:spcBef>
              <a:spcAft>
                <a:spcPts val="0"/>
              </a:spcAft>
              <a:buClr>
                <a:prstClr val="black"/>
              </a:buClr>
              <a:buSzPct val="125000"/>
              <a:buFontTx/>
              <a:buChar char="-"/>
              <a:tabLst/>
              <a:defRPr/>
            </a:pPr>
            <a:endParaRPr kumimoji="0" lang="en-GB" sz="2000" b="1"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9"/>
          <p:cNvSpPr>
            <a:spLocks noChangeArrowheads="1"/>
          </p:cNvSpPr>
          <p:nvPr/>
        </p:nvSpPr>
        <p:spPr bwMode="auto">
          <a:xfrm>
            <a:off x="178016" y="1608316"/>
            <a:ext cx="9293530" cy="4401205"/>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Our ‘</a:t>
            </a: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It’s Time To Apply</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campaign aims to encourage students to make a</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right first time application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their SFE funding as soon as possible:</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a:t>
            </a: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It’s Time To Apply</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campaign page features;</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Essential details on the three steps of the application process</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Informative short films and links to the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gov.uk</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application pages</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campaign page also contains information for parents and sponsors: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This includes, how to support a student’s application, SFE evidence requirements and current year income assessments (CYI)</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17" name="Group 16">
            <a:extLst>
              <a:ext uri="{FF2B5EF4-FFF2-40B4-BE49-F238E27FC236}">
                <a16:creationId xmlns:a16="http://schemas.microsoft.com/office/drawing/2014/main" id="{FF43F16B-5B53-45A1-A774-19430E085B13}"/>
              </a:ext>
            </a:extLst>
          </p:cNvPr>
          <p:cNvGrpSpPr/>
          <p:nvPr/>
        </p:nvGrpSpPr>
        <p:grpSpPr>
          <a:xfrm>
            <a:off x="204711" y="5738588"/>
            <a:ext cx="8618056" cy="923330"/>
            <a:chOff x="-1583146" y="3432097"/>
            <a:chExt cx="8618056" cy="923330"/>
          </a:xfrm>
        </p:grpSpPr>
        <p:sp>
          <p:nvSpPr>
            <p:cNvPr id="19" name="Rounded Rectangle 2">
              <a:extLst>
                <a:ext uri="{FF2B5EF4-FFF2-40B4-BE49-F238E27FC236}">
                  <a16:creationId xmlns:a16="http://schemas.microsoft.com/office/drawing/2014/main" id="{A31CA827-4849-4335-98A8-363A67EB62DA}"/>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15">
              <a:extLst>
                <a:ext uri="{FF2B5EF4-FFF2-40B4-BE49-F238E27FC236}">
                  <a16:creationId xmlns:a16="http://schemas.microsoft.com/office/drawing/2014/main" id="{A153EF7F-75F3-4573-BDA0-FF62A016F657}"/>
                </a:ext>
              </a:extLst>
            </p:cNvPr>
            <p:cNvSpPr>
              <a:spLocks noChangeArrowheads="1"/>
            </p:cNvSpPr>
            <p:nvPr/>
          </p:nvSpPr>
          <p:spPr bwMode="auto">
            <a:xfrm>
              <a:off x="-800735" y="3667695"/>
              <a:ext cx="7620850" cy="400110"/>
            </a:xfrm>
            <a:prstGeom prst="rect">
              <a:avLst/>
            </a:prstGeom>
            <a:noFill/>
            <a:ln w="9525">
              <a:noFill/>
              <a:miter lim="800000"/>
              <a:headEnd/>
              <a:tailEnd/>
            </a:ln>
          </p:spPr>
          <p:txBody>
            <a:bodyPr wrap="square">
              <a:spAutoFit/>
            </a:bodyPr>
            <a:lstStyle/>
            <a:p>
              <a:pPr marL="412750" marR="0" lvl="0" indent="-341313"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https://studentfinance.campaign.gov.uk  </a:t>
              </a: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6" name="Oval 25">
              <a:extLst>
                <a:ext uri="{FF2B5EF4-FFF2-40B4-BE49-F238E27FC236}">
                  <a16:creationId xmlns:a16="http://schemas.microsoft.com/office/drawing/2014/main" id="{5497CC2C-5F2B-47BB-B4A8-B41BFAD4D33D}"/>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84A6C300-6E29-4666-A294-D1A491406328}"/>
                </a:ext>
              </a:extLst>
            </p:cNvPr>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grpSp>
        <p:nvGrpSpPr>
          <p:cNvPr id="7" name="Group 6">
            <a:extLst>
              <a:ext uri="{FF2B5EF4-FFF2-40B4-BE49-F238E27FC236}">
                <a16:creationId xmlns:a16="http://schemas.microsoft.com/office/drawing/2014/main" id="{38D3B6D9-AB6B-4E30-85E1-1361B6F0A9CD}"/>
              </a:ext>
            </a:extLst>
          </p:cNvPr>
          <p:cNvGrpSpPr/>
          <p:nvPr/>
        </p:nvGrpSpPr>
        <p:grpSpPr>
          <a:xfrm>
            <a:off x="264037" y="2436593"/>
            <a:ext cx="8611738" cy="3222110"/>
            <a:chOff x="9471546" y="2127777"/>
            <a:chExt cx="8611738" cy="3222110"/>
          </a:xfrm>
        </p:grpSpPr>
        <p:sp>
          <p:nvSpPr>
            <p:cNvPr id="16" name="Rectangle 15"/>
            <p:cNvSpPr/>
            <p:nvPr/>
          </p:nvSpPr>
          <p:spPr>
            <a:xfrm>
              <a:off x="9471546" y="2127777"/>
              <a:ext cx="8611738" cy="3222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7D0B03BE-5378-4CA2-9013-91CCB80CDE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09189" y="2399075"/>
              <a:ext cx="3583030" cy="264461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8E0049B2-E6F3-4659-852E-2BB4C4F79E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21077" y="2317187"/>
              <a:ext cx="4477060" cy="2796916"/>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
        <p:nvSpPr>
          <p:cNvPr id="13" name="TextBox 14">
            <a:extLst>
              <a:ext uri="{FF2B5EF4-FFF2-40B4-BE49-F238E27FC236}">
                <a16:creationId xmlns:a16="http://schemas.microsoft.com/office/drawing/2014/main" id="{8CCA0FE9-BB6F-4861-A79F-CDA20A0B076A}"/>
              </a:ext>
            </a:extLst>
          </p:cNvPr>
          <p:cNvSpPr txBox="1">
            <a:spLocks noChangeArrowheads="1"/>
          </p:cNvSpPr>
          <p:nvPr/>
        </p:nvSpPr>
        <p:spPr bwMode="auto">
          <a:xfrm>
            <a:off x="259736" y="310191"/>
            <a:ext cx="8348236"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1983AE"/>
                </a:solidFill>
                <a:latin typeface="Arial" pitchFamily="34" charset="0"/>
                <a:cs typeface="Arial" pitchFamily="34" charset="0"/>
              </a:rPr>
              <a:t>STUDENT FINANCE UPDATE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SUPPORTING AY 2020/21 APPLICATIONS </a:t>
            </a:r>
          </a:p>
        </p:txBody>
      </p:sp>
    </p:spTree>
    <p:extLst>
      <p:ext uri="{BB962C8B-B14F-4D97-AF65-F5344CB8AC3E}">
        <p14:creationId xmlns:p14="http://schemas.microsoft.com/office/powerpoint/2010/main" val="144541185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2994</TotalTime>
  <Words>7863</Words>
  <Application>Microsoft Office PowerPoint</Application>
  <PresentationFormat>On-screen Show (4:3)</PresentationFormat>
  <Paragraphs>696</Paragraphs>
  <Slides>27</Slides>
  <Notes>16</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27</vt:i4>
      </vt:variant>
    </vt:vector>
  </HeadingPairs>
  <TitlesOfParts>
    <vt:vector size="45" baseType="lpstr">
      <vt:lpstr>Arial</vt:lpstr>
      <vt:lpstr>Calibri</vt:lpstr>
      <vt:lpstr>Wingdings</vt:lpstr>
      <vt:lpstr>2_Office Theme</vt:lpstr>
      <vt:lpstr>6_Office Theme</vt:lpstr>
      <vt:lpstr>7_Office Theme</vt:lpstr>
      <vt:lpstr>9_Office Theme</vt:lpstr>
      <vt:lpstr>11_Office Theme</vt:lpstr>
      <vt:lpstr>18_Office Theme</vt:lpstr>
      <vt:lpstr>19_Office Theme</vt:lpstr>
      <vt:lpstr>20_Office Theme</vt:lpstr>
      <vt:lpstr>22_Office Theme</vt:lpstr>
      <vt:lpstr>23_Office Theme</vt:lpstr>
      <vt:lpstr>24_Office Theme</vt:lpstr>
      <vt:lpstr>15_Custom Design</vt:lpstr>
      <vt:lpstr>28_Office Theme</vt:lpstr>
      <vt:lpstr>21_Office Theme</vt:lpstr>
      <vt:lpstr>25_Office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Student Loans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walkeia</dc:creator>
  <cp:lastModifiedBy>Jacob Brown</cp:lastModifiedBy>
  <cp:revision>244</cp:revision>
  <dcterms:created xsi:type="dcterms:W3CDTF">2018-11-29T10:45:22Z</dcterms:created>
  <dcterms:modified xsi:type="dcterms:W3CDTF">2020-08-21T16:07:17Z</dcterms:modified>
</cp:coreProperties>
</file>