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theme/theme10.xml" ContentType="application/vnd.openxmlformats-officedocument.theme+xml"/>
  <Override PartName="/ppt/slideLayouts/slideLayout36.xml" ContentType="application/vnd.openxmlformats-officedocument.presentationml.slideLayout+xml"/>
  <Override PartName="/ppt/theme/theme11.xml" ContentType="application/vnd.openxmlformats-officedocument.theme+xml"/>
  <Override PartName="/ppt/slideLayouts/slideLayout37.xml" ContentType="application/vnd.openxmlformats-officedocument.presentationml.slideLayout+xml"/>
  <Override PartName="/ppt/theme/theme1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8" r:id="rId2"/>
    <p:sldMasterId id="2147483673" r:id="rId3"/>
    <p:sldMasterId id="2147483676" r:id="rId4"/>
    <p:sldMasterId id="2147483679" r:id="rId5"/>
    <p:sldMasterId id="2147483683" r:id="rId6"/>
    <p:sldMasterId id="2147483687" r:id="rId7"/>
    <p:sldMasterId id="2147483684" r:id="rId8"/>
    <p:sldMasterId id="2147483697" r:id="rId9"/>
    <p:sldMasterId id="2147483699" r:id="rId10"/>
    <p:sldMasterId id="2147483694" r:id="rId11"/>
    <p:sldMasterId id="2147483707" r:id="rId12"/>
    <p:sldMasterId id="2147483726" r:id="rId13"/>
  </p:sldMasterIdLst>
  <p:notesMasterIdLst>
    <p:notesMasterId r:id="rId34"/>
  </p:notesMasterIdLst>
  <p:sldIdLst>
    <p:sldId id="256" r:id="rId14"/>
    <p:sldId id="440" r:id="rId15"/>
    <p:sldId id="4909" r:id="rId16"/>
    <p:sldId id="4910" r:id="rId17"/>
    <p:sldId id="4911" r:id="rId18"/>
    <p:sldId id="4915" r:id="rId19"/>
    <p:sldId id="4916" r:id="rId20"/>
    <p:sldId id="4920" r:id="rId21"/>
    <p:sldId id="4923" r:id="rId22"/>
    <p:sldId id="4928" r:id="rId23"/>
    <p:sldId id="4934" r:id="rId24"/>
    <p:sldId id="4935" r:id="rId25"/>
    <p:sldId id="4936" r:id="rId26"/>
    <p:sldId id="4937" r:id="rId27"/>
    <p:sldId id="4940" r:id="rId28"/>
    <p:sldId id="268" r:id="rId29"/>
    <p:sldId id="261" r:id="rId30"/>
    <p:sldId id="266" r:id="rId31"/>
    <p:sldId id="742" r:id="rId32"/>
    <p:sldId id="127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1" autoAdjust="0"/>
    <p:restoredTop sz="93792" autoAdjust="0"/>
  </p:normalViewPr>
  <p:slideViewPr>
    <p:cSldViewPr snapToGrid="0">
      <p:cViewPr varScale="1">
        <p:scale>
          <a:sx n="56" d="100"/>
          <a:sy n="56" d="100"/>
        </p:scale>
        <p:origin x="10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4CD93-7810-4125-A966-5EA70135F915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399F9-0B00-4207-A5D9-579CAE126A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89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DE3F3-5F77-4EB5-A6DC-0B64A893021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613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Lifelong Learning Entitlement (LLE) will transform the post-18 student finance system in England. </a:t>
            </a:r>
          </a:p>
          <a:p>
            <a:endParaRPr lang="en-GB" dirty="0"/>
          </a:p>
          <a:p>
            <a:r>
              <a:rPr lang="en-GB" dirty="0"/>
              <a:t>From September 2025, learners will be able to apply for LLE funding for the first time for courses and modules commencing from January 2026 onwards. </a:t>
            </a:r>
          </a:p>
          <a:p>
            <a:endParaRPr lang="en-GB" dirty="0"/>
          </a:p>
          <a:p>
            <a:r>
              <a:rPr lang="en-GB" dirty="0"/>
              <a:t>When fully rolled out, the LLE will create a single funding system to help people pay for college or university courses, and train, retrain and upskill flexibly over their working lives.</a:t>
            </a:r>
          </a:p>
          <a:p>
            <a:endParaRPr lang="en-GB" dirty="0"/>
          </a:p>
          <a:p>
            <a:r>
              <a:rPr lang="en-GB" dirty="0"/>
              <a:t>The LLE will allow people to develop new skills and gain new qualifications at a time that is right for them. </a:t>
            </a:r>
          </a:p>
          <a:p>
            <a:endParaRPr lang="en-GB" dirty="0"/>
          </a:p>
          <a:p>
            <a:r>
              <a:rPr lang="en-GB" dirty="0"/>
              <a:t>This could be through a full-time degree, or individual modules, or other courses such as higher technical qualifications (HTQs).</a:t>
            </a:r>
          </a:p>
          <a:p>
            <a:endParaRPr lang="en-GB" dirty="0"/>
          </a:p>
          <a:p>
            <a:r>
              <a:rPr lang="en-GB" dirty="0"/>
              <a:t>From its launch, the LLE loan will be available for:</a:t>
            </a:r>
          </a:p>
          <a:p>
            <a:r>
              <a:rPr lang="en-GB" dirty="0"/>
              <a:t>full courses at level 4 to 6, such as a degrees, technical qualifications, and designated distance-learning and online courses</a:t>
            </a:r>
          </a:p>
          <a:p>
            <a:r>
              <a:rPr lang="en-GB" dirty="0"/>
              <a:t>modules of high-value technical courses at level 4 to 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DE3F3-5F77-4EB5-A6DC-0B64A893021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476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Lifelong Learning Entitlement (LLE) will transform the post-18 student finance system in England. </a:t>
            </a:r>
          </a:p>
          <a:p>
            <a:endParaRPr lang="en-GB" dirty="0"/>
          </a:p>
          <a:p>
            <a:r>
              <a:rPr lang="en-GB" dirty="0"/>
              <a:t>From September 2025, learners will be able to apply for LLE funding for the first time for courses and modules commencing from January 2026 onwards. </a:t>
            </a:r>
          </a:p>
          <a:p>
            <a:endParaRPr lang="en-GB" dirty="0"/>
          </a:p>
          <a:p>
            <a:r>
              <a:rPr lang="en-GB" dirty="0"/>
              <a:t>When fully rolled out, the LLE will create a single funding system to help people pay for college or university courses, and train, retrain and upskill flexibly over their working lives.</a:t>
            </a:r>
          </a:p>
          <a:p>
            <a:endParaRPr lang="en-GB" dirty="0"/>
          </a:p>
          <a:p>
            <a:r>
              <a:rPr lang="en-GB" dirty="0"/>
              <a:t>The LLE will allow people to develop new skills and gain new qualifications at a time that is right for them. </a:t>
            </a:r>
          </a:p>
          <a:p>
            <a:endParaRPr lang="en-GB" dirty="0"/>
          </a:p>
          <a:p>
            <a:r>
              <a:rPr lang="en-GB" dirty="0"/>
              <a:t>This could be through a full-time degree, or individual modules, or other courses such as higher technical qualifications (HTQs).</a:t>
            </a:r>
          </a:p>
          <a:p>
            <a:endParaRPr lang="en-GB" dirty="0"/>
          </a:p>
          <a:p>
            <a:r>
              <a:rPr lang="en-GB" dirty="0"/>
              <a:t>From its launch, the LLE loan will be available for:</a:t>
            </a:r>
          </a:p>
          <a:p>
            <a:r>
              <a:rPr lang="en-GB" dirty="0"/>
              <a:t>full courses at level 4 to 6, such as a degrees, technical qualifications, and designated distance-learning and online courses</a:t>
            </a:r>
          </a:p>
          <a:p>
            <a:r>
              <a:rPr lang="en-GB" dirty="0"/>
              <a:t>modules of high-value technical courses at level 4 to 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DE3F3-5F77-4EB5-A6DC-0B64A893021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412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Lifelong Learning Entitlement (LLE) will transform the post-18 student finance system in England. </a:t>
            </a:r>
          </a:p>
          <a:p>
            <a:endParaRPr lang="en-GB" dirty="0"/>
          </a:p>
          <a:p>
            <a:r>
              <a:rPr lang="en-GB" dirty="0"/>
              <a:t>From September 2025, learners will be able to apply for LLE funding for the first time for courses and modules commencing from January 2026 onwards. </a:t>
            </a:r>
          </a:p>
          <a:p>
            <a:endParaRPr lang="en-GB" dirty="0"/>
          </a:p>
          <a:p>
            <a:r>
              <a:rPr lang="en-GB" dirty="0"/>
              <a:t>When fully rolled out, the LLE will create a single funding system to help people pay for college or university courses, and train, retrain and upskill flexibly over their working lives.</a:t>
            </a:r>
          </a:p>
          <a:p>
            <a:endParaRPr lang="en-GB" dirty="0"/>
          </a:p>
          <a:p>
            <a:r>
              <a:rPr lang="en-GB" dirty="0"/>
              <a:t>The LLE will allow people to develop new skills and gain new qualifications at a time that is right for them. </a:t>
            </a:r>
          </a:p>
          <a:p>
            <a:endParaRPr lang="en-GB" dirty="0"/>
          </a:p>
          <a:p>
            <a:r>
              <a:rPr lang="en-GB" dirty="0"/>
              <a:t>This could be through a full-time degree, or individual modules, or other courses such as higher technical qualifications (HTQs).</a:t>
            </a:r>
          </a:p>
          <a:p>
            <a:endParaRPr lang="en-GB" dirty="0"/>
          </a:p>
          <a:p>
            <a:r>
              <a:rPr lang="en-GB" dirty="0"/>
              <a:t>From its launch, the LLE loan will be available for:</a:t>
            </a:r>
          </a:p>
          <a:p>
            <a:r>
              <a:rPr lang="en-GB" dirty="0"/>
              <a:t>full courses at level 4 to 6, such as a degrees, technical qualifications, and designated distance-learning and online courses</a:t>
            </a:r>
          </a:p>
          <a:p>
            <a:r>
              <a:rPr lang="en-GB" dirty="0"/>
              <a:t>modules of high-value technical courses at level 4 to 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DE3F3-5F77-4EB5-A6DC-0B64A893021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925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Lifelong Learning Entitlement (LLE) will transform the post-18 student finance system in England. </a:t>
            </a:r>
          </a:p>
          <a:p>
            <a:endParaRPr lang="en-GB" dirty="0"/>
          </a:p>
          <a:p>
            <a:r>
              <a:rPr lang="en-GB" dirty="0"/>
              <a:t>From September 2025, learners will be able to apply for LLE funding for the first time for courses and modules commencing from January 2026 onwards. </a:t>
            </a:r>
          </a:p>
          <a:p>
            <a:endParaRPr lang="en-GB" dirty="0"/>
          </a:p>
          <a:p>
            <a:r>
              <a:rPr lang="en-GB" dirty="0"/>
              <a:t>When fully rolled out, the LLE will create a single funding system to help people pay for college or university courses, and train, retrain and upskill flexibly over their working lives.</a:t>
            </a:r>
          </a:p>
          <a:p>
            <a:endParaRPr lang="en-GB" dirty="0"/>
          </a:p>
          <a:p>
            <a:r>
              <a:rPr lang="en-GB" dirty="0"/>
              <a:t>The LLE will allow people to develop new skills and gain new qualifications at a time that is right for them. </a:t>
            </a:r>
          </a:p>
          <a:p>
            <a:endParaRPr lang="en-GB" dirty="0"/>
          </a:p>
          <a:p>
            <a:r>
              <a:rPr lang="en-GB" dirty="0"/>
              <a:t>This could be through a full-time degree, or individual modules, or other courses such as higher technical qualifications (HTQs).</a:t>
            </a:r>
          </a:p>
          <a:p>
            <a:endParaRPr lang="en-GB" dirty="0"/>
          </a:p>
          <a:p>
            <a:r>
              <a:rPr lang="en-GB" dirty="0"/>
              <a:t>From its launch, the LLE loan will be available for:</a:t>
            </a:r>
          </a:p>
          <a:p>
            <a:r>
              <a:rPr lang="en-GB" dirty="0"/>
              <a:t>full courses at level 4 to 6, such as a degrees, technical qualifications, and designated distance-learning and online courses</a:t>
            </a:r>
          </a:p>
          <a:p>
            <a:r>
              <a:rPr lang="en-GB" dirty="0"/>
              <a:t>modules of high-value technical courses at level 4 to 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DE3F3-5F77-4EB5-A6DC-0B64A893021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876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Lifelong Learning Entitlement (LLE) will transform the post-18 student finance system in England. </a:t>
            </a:r>
          </a:p>
          <a:p>
            <a:endParaRPr lang="en-GB" dirty="0"/>
          </a:p>
          <a:p>
            <a:r>
              <a:rPr lang="en-GB" dirty="0"/>
              <a:t>From September 2025, learners will be able to apply for LLE funding for the first time for courses and modules commencing from January 2026 onwards. </a:t>
            </a:r>
          </a:p>
          <a:p>
            <a:endParaRPr lang="en-GB" dirty="0"/>
          </a:p>
          <a:p>
            <a:r>
              <a:rPr lang="en-GB" dirty="0"/>
              <a:t>When fully rolled out, the LLE will create a single funding system to help people pay for college or university courses, and train, retrain and upskill flexibly over their working lives.</a:t>
            </a:r>
          </a:p>
          <a:p>
            <a:endParaRPr lang="en-GB" dirty="0"/>
          </a:p>
          <a:p>
            <a:r>
              <a:rPr lang="en-GB" dirty="0"/>
              <a:t>The LLE will allow people to develop new skills and gain new qualifications at a time that is right for them. </a:t>
            </a:r>
          </a:p>
          <a:p>
            <a:endParaRPr lang="en-GB" dirty="0"/>
          </a:p>
          <a:p>
            <a:r>
              <a:rPr lang="en-GB" dirty="0"/>
              <a:t>This could be through a full-time degree, or individual modules, or other courses such as higher technical qualifications (HTQs).</a:t>
            </a:r>
          </a:p>
          <a:p>
            <a:endParaRPr lang="en-GB" dirty="0"/>
          </a:p>
          <a:p>
            <a:r>
              <a:rPr lang="en-GB" dirty="0"/>
              <a:t>From its launch, the LLE loan will be available for:</a:t>
            </a:r>
          </a:p>
          <a:p>
            <a:r>
              <a:rPr lang="en-GB" dirty="0"/>
              <a:t>full courses at level 4 to 6, such as a degrees, technical qualifications, and designated distance-learning and online courses</a:t>
            </a:r>
          </a:p>
          <a:p>
            <a:r>
              <a:rPr lang="en-GB" dirty="0"/>
              <a:t>modules of high-value technical courses at level 4 to 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DE3F3-5F77-4EB5-A6DC-0B64A893021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429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F18F8-3C61-4921-AC11-978ABA73F3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783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https://studentfinance.campaign.gov.uk/</a:t>
            </a:r>
          </a:p>
          <a:p>
            <a:endParaRPr lang="en-GB"/>
          </a:p>
          <a:p>
            <a:r>
              <a:rPr lang="en-GB"/>
              <a:t>https://studentfinance.campaign.gov.uk/lifelong-learning-entitlement/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92ECB-DB6B-4EC8-A887-BE5135C04B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01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Lifelong Learning Entitlement (LLE) will transform the post-18 student finance system in England. </a:t>
            </a:r>
          </a:p>
          <a:p>
            <a:endParaRPr lang="en-GB" dirty="0"/>
          </a:p>
          <a:p>
            <a:r>
              <a:rPr lang="en-GB" dirty="0"/>
              <a:t>From September 2025, learners will be able to apply for LLE funding for the first time for courses and modules commencing from January 2026 onwards. </a:t>
            </a:r>
          </a:p>
          <a:p>
            <a:endParaRPr lang="en-GB" dirty="0"/>
          </a:p>
          <a:p>
            <a:r>
              <a:rPr lang="en-GB" dirty="0"/>
              <a:t>When fully rolled out, the LLE will create a single funding system to help people pay for college or university courses, and train, retrain and upskill flexibly over their working lives.</a:t>
            </a:r>
          </a:p>
          <a:p>
            <a:endParaRPr lang="en-GB" dirty="0"/>
          </a:p>
          <a:p>
            <a:r>
              <a:rPr lang="en-GB" dirty="0"/>
              <a:t>The LLE will allow people to develop new skills and gain new qualifications at a time that is right for them. </a:t>
            </a:r>
          </a:p>
          <a:p>
            <a:endParaRPr lang="en-GB" dirty="0"/>
          </a:p>
          <a:p>
            <a:r>
              <a:rPr lang="en-GB" dirty="0"/>
              <a:t>This could be through a full-time degree, or individual modules, or other courses such as higher technical qualifications (HTQs).</a:t>
            </a:r>
          </a:p>
          <a:p>
            <a:endParaRPr lang="en-GB" dirty="0"/>
          </a:p>
          <a:p>
            <a:r>
              <a:rPr lang="en-GB" dirty="0"/>
              <a:t>From its launch, the LLE loan will be available for:</a:t>
            </a:r>
          </a:p>
          <a:p>
            <a:r>
              <a:rPr lang="en-GB" dirty="0"/>
              <a:t>full courses at level 4 to 6, such as a degrees, technical qualifications, and designated distance-learning and online courses</a:t>
            </a:r>
          </a:p>
          <a:p>
            <a:r>
              <a:rPr lang="en-GB" dirty="0"/>
              <a:t>modules of high-value technical courses at level 4 to 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DE3F3-5F77-4EB5-A6DC-0B64A89302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90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Lifelong Learning Entitlement (LLE) will transform the post-18 student finance system in England. </a:t>
            </a:r>
          </a:p>
          <a:p>
            <a:endParaRPr lang="en-GB" dirty="0"/>
          </a:p>
          <a:p>
            <a:r>
              <a:rPr lang="en-GB" dirty="0"/>
              <a:t>From September 2025, learners will be able to apply for LLE funding for the first time for courses and modules commencing from January 2026 onwards. </a:t>
            </a:r>
          </a:p>
          <a:p>
            <a:endParaRPr lang="en-GB" dirty="0"/>
          </a:p>
          <a:p>
            <a:r>
              <a:rPr lang="en-GB" dirty="0"/>
              <a:t>When fully rolled out, the LLE will create a single funding system to help people pay for college or university courses, and train, retrain and upskill flexibly over their working lives.</a:t>
            </a:r>
          </a:p>
          <a:p>
            <a:endParaRPr lang="en-GB" dirty="0"/>
          </a:p>
          <a:p>
            <a:r>
              <a:rPr lang="en-GB" dirty="0"/>
              <a:t>The LLE will allow people to develop new skills and gain new qualifications at a time that is right for them. </a:t>
            </a:r>
          </a:p>
          <a:p>
            <a:endParaRPr lang="en-GB" dirty="0"/>
          </a:p>
          <a:p>
            <a:r>
              <a:rPr lang="en-GB" dirty="0"/>
              <a:t>This could be through a full-time degree, or individual modules, or other courses such as higher technical qualifications (HTQs).</a:t>
            </a:r>
          </a:p>
          <a:p>
            <a:endParaRPr lang="en-GB" dirty="0"/>
          </a:p>
          <a:p>
            <a:r>
              <a:rPr lang="en-GB" dirty="0"/>
              <a:t>From its launch, the LLE loan will be available for:</a:t>
            </a:r>
          </a:p>
          <a:p>
            <a:r>
              <a:rPr lang="en-GB" dirty="0"/>
              <a:t>full courses at level 4 to 6, such as a degrees, technical qualifications, and designated distance-learning and online courses</a:t>
            </a:r>
          </a:p>
          <a:p>
            <a:r>
              <a:rPr lang="en-GB" dirty="0"/>
              <a:t>modules of high-value technical courses at level 4 to 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DE3F3-5F77-4EB5-A6DC-0B64A89302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9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Lifelong Learning Entitlement (LLE) will transform the post-18 student finance system in England. </a:t>
            </a:r>
          </a:p>
          <a:p>
            <a:endParaRPr lang="en-GB" dirty="0"/>
          </a:p>
          <a:p>
            <a:r>
              <a:rPr lang="en-GB" dirty="0"/>
              <a:t>From September 2025, learners will be able to apply for LLE funding for the first time for courses and modules commencing from January 2026 onwards. </a:t>
            </a:r>
          </a:p>
          <a:p>
            <a:endParaRPr lang="en-GB" dirty="0"/>
          </a:p>
          <a:p>
            <a:r>
              <a:rPr lang="en-GB" dirty="0"/>
              <a:t>When fully rolled out, the LLE will create a single funding system to help people pay for college or university courses, and train, retrain and upskill flexibly over their working lives.</a:t>
            </a:r>
          </a:p>
          <a:p>
            <a:endParaRPr lang="en-GB" dirty="0"/>
          </a:p>
          <a:p>
            <a:r>
              <a:rPr lang="en-GB" dirty="0"/>
              <a:t>The LLE will allow people to develop new skills and gain new qualifications at a time that is right for them. </a:t>
            </a:r>
          </a:p>
          <a:p>
            <a:endParaRPr lang="en-GB" dirty="0"/>
          </a:p>
          <a:p>
            <a:r>
              <a:rPr lang="en-GB" dirty="0"/>
              <a:t>This could be through a full-time degree, or individual modules, or other courses such as higher technical qualifications (HTQs).</a:t>
            </a:r>
          </a:p>
          <a:p>
            <a:endParaRPr lang="en-GB" dirty="0"/>
          </a:p>
          <a:p>
            <a:r>
              <a:rPr lang="en-GB" dirty="0"/>
              <a:t>From its launch, the LLE loan will be available for:</a:t>
            </a:r>
          </a:p>
          <a:p>
            <a:r>
              <a:rPr lang="en-GB" dirty="0"/>
              <a:t>full courses at level 4 to 6, such as a degrees, technical qualifications, and designated distance-learning and online courses</a:t>
            </a:r>
          </a:p>
          <a:p>
            <a:r>
              <a:rPr lang="en-GB" dirty="0"/>
              <a:t>modules of high-value technical courses at level 4 to 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DE3F3-5F77-4EB5-A6DC-0B64A89302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459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Lifelong Learning Entitlement (LLE) will transform the post-18 student finance system in England. </a:t>
            </a:r>
          </a:p>
          <a:p>
            <a:endParaRPr lang="en-GB" dirty="0"/>
          </a:p>
          <a:p>
            <a:r>
              <a:rPr lang="en-GB" dirty="0"/>
              <a:t>From September 2025, learners will be able to apply for LLE funding for the first time for courses and modules commencing from January 2026 onwards. </a:t>
            </a:r>
          </a:p>
          <a:p>
            <a:endParaRPr lang="en-GB" dirty="0"/>
          </a:p>
          <a:p>
            <a:r>
              <a:rPr lang="en-GB" dirty="0"/>
              <a:t>When fully rolled out, the LLE will create a single funding system to help people pay for college or university courses, and train, retrain and upskill flexibly over their working lives.</a:t>
            </a:r>
          </a:p>
          <a:p>
            <a:endParaRPr lang="en-GB" dirty="0"/>
          </a:p>
          <a:p>
            <a:r>
              <a:rPr lang="en-GB" dirty="0"/>
              <a:t>The LLE will allow people to develop new skills and gain new qualifications at a time that is right for them. </a:t>
            </a:r>
          </a:p>
          <a:p>
            <a:endParaRPr lang="en-GB" dirty="0"/>
          </a:p>
          <a:p>
            <a:r>
              <a:rPr lang="en-GB" dirty="0"/>
              <a:t>This could be through a full-time degree, or individual modules, or other courses such as higher technical qualifications (HTQs).</a:t>
            </a:r>
          </a:p>
          <a:p>
            <a:endParaRPr lang="en-GB" dirty="0"/>
          </a:p>
          <a:p>
            <a:r>
              <a:rPr lang="en-GB" dirty="0"/>
              <a:t>From its launch, the LLE loan will be available for:</a:t>
            </a:r>
          </a:p>
          <a:p>
            <a:r>
              <a:rPr lang="en-GB" dirty="0"/>
              <a:t>full courses at level 4 to 6, such as a degrees, technical qualifications, and designated distance-learning and online courses</a:t>
            </a:r>
          </a:p>
          <a:p>
            <a:r>
              <a:rPr lang="en-GB" dirty="0"/>
              <a:t>modules of high-value technical courses at level 4 to 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DE3F3-5F77-4EB5-A6DC-0B64A89302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06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Lifelong Learning Entitlement (LLE) will transform the post-18 student finance system in England. </a:t>
            </a:r>
          </a:p>
          <a:p>
            <a:endParaRPr lang="en-GB" dirty="0"/>
          </a:p>
          <a:p>
            <a:r>
              <a:rPr lang="en-GB" dirty="0"/>
              <a:t>From September 2025, learners will be able to apply for LLE funding for the first time for courses and modules commencing from January 2026 onwards. </a:t>
            </a:r>
          </a:p>
          <a:p>
            <a:endParaRPr lang="en-GB" dirty="0"/>
          </a:p>
          <a:p>
            <a:r>
              <a:rPr lang="en-GB" dirty="0"/>
              <a:t>When fully rolled out, the LLE will create a single funding system to help people pay for college or university courses, and train, retrain and upskill flexibly over their working lives.</a:t>
            </a:r>
          </a:p>
          <a:p>
            <a:endParaRPr lang="en-GB" dirty="0"/>
          </a:p>
          <a:p>
            <a:r>
              <a:rPr lang="en-GB" dirty="0"/>
              <a:t>The LLE will allow people to develop new skills and gain new qualifications at a time that is right for them. </a:t>
            </a:r>
          </a:p>
          <a:p>
            <a:endParaRPr lang="en-GB" dirty="0"/>
          </a:p>
          <a:p>
            <a:r>
              <a:rPr lang="en-GB" dirty="0"/>
              <a:t>This could be through a full-time degree, or individual modules, or other courses such as higher technical qualifications (HTQs).</a:t>
            </a:r>
          </a:p>
          <a:p>
            <a:endParaRPr lang="en-GB" dirty="0"/>
          </a:p>
          <a:p>
            <a:r>
              <a:rPr lang="en-GB" dirty="0"/>
              <a:t>From its launch, the LLE loan will be available for:</a:t>
            </a:r>
          </a:p>
          <a:p>
            <a:r>
              <a:rPr lang="en-GB" dirty="0"/>
              <a:t>full courses at level 4 to 6, such as a degrees, technical qualifications, and designated distance-learning and online courses</a:t>
            </a:r>
          </a:p>
          <a:p>
            <a:r>
              <a:rPr lang="en-GB" dirty="0"/>
              <a:t>modules of high-value technical courses at level 4 to 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DE3F3-5F77-4EB5-A6DC-0B64A893021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159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Lifelong Learning Entitlement (LLE) will transform the post-18 student finance system in England. </a:t>
            </a:r>
          </a:p>
          <a:p>
            <a:endParaRPr lang="en-GB" dirty="0"/>
          </a:p>
          <a:p>
            <a:r>
              <a:rPr lang="en-GB" dirty="0"/>
              <a:t>From September 2025, learners will be able to apply for LLE funding for the first time for courses and modules commencing from January 2026 onwards. </a:t>
            </a:r>
          </a:p>
          <a:p>
            <a:endParaRPr lang="en-GB" dirty="0"/>
          </a:p>
          <a:p>
            <a:r>
              <a:rPr lang="en-GB" dirty="0"/>
              <a:t>When fully rolled out, the LLE will create a single funding system to help people pay for college or university courses, and train, retrain and upskill flexibly over their working lives.</a:t>
            </a:r>
          </a:p>
          <a:p>
            <a:endParaRPr lang="en-GB" dirty="0"/>
          </a:p>
          <a:p>
            <a:r>
              <a:rPr lang="en-GB" dirty="0"/>
              <a:t>The LLE will allow people to develop new skills and gain new qualifications at a time that is right for them. </a:t>
            </a:r>
          </a:p>
          <a:p>
            <a:endParaRPr lang="en-GB" dirty="0"/>
          </a:p>
          <a:p>
            <a:r>
              <a:rPr lang="en-GB" dirty="0"/>
              <a:t>This could be through a full-time degree, or individual modules, or other courses such as higher technical qualifications (HTQs).</a:t>
            </a:r>
          </a:p>
          <a:p>
            <a:endParaRPr lang="en-GB" dirty="0"/>
          </a:p>
          <a:p>
            <a:r>
              <a:rPr lang="en-GB" dirty="0"/>
              <a:t>From its launch, the LLE loan will be available for:</a:t>
            </a:r>
          </a:p>
          <a:p>
            <a:r>
              <a:rPr lang="en-GB" dirty="0"/>
              <a:t>full courses at level 4 to 6, such as a degrees, technical qualifications, and designated distance-learning and online courses</a:t>
            </a:r>
          </a:p>
          <a:p>
            <a:r>
              <a:rPr lang="en-GB" dirty="0"/>
              <a:t>modules of high-value technical courses at level 4 to 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DE3F3-5F77-4EB5-A6DC-0B64A893021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04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Lifelong Learning Entitlement (LLE) will transform the post-18 student finance system in England. </a:t>
            </a:r>
          </a:p>
          <a:p>
            <a:endParaRPr lang="en-GB" dirty="0"/>
          </a:p>
          <a:p>
            <a:r>
              <a:rPr lang="en-GB" dirty="0"/>
              <a:t>From September 2025, learners will be able to apply for LLE funding for the first time for courses and modules commencing from January 2026 onwards. </a:t>
            </a:r>
          </a:p>
          <a:p>
            <a:endParaRPr lang="en-GB" dirty="0"/>
          </a:p>
          <a:p>
            <a:r>
              <a:rPr lang="en-GB" dirty="0"/>
              <a:t>When fully rolled out, the LLE will create a single funding system to help people pay for college or university courses, and train, retrain and upskill flexibly over their working lives.</a:t>
            </a:r>
          </a:p>
          <a:p>
            <a:endParaRPr lang="en-GB" dirty="0"/>
          </a:p>
          <a:p>
            <a:r>
              <a:rPr lang="en-GB" dirty="0"/>
              <a:t>The LLE will allow people to develop new skills and gain new qualifications at a time that is right for them. </a:t>
            </a:r>
          </a:p>
          <a:p>
            <a:endParaRPr lang="en-GB" dirty="0"/>
          </a:p>
          <a:p>
            <a:r>
              <a:rPr lang="en-GB" dirty="0"/>
              <a:t>This could be through a full-time degree, or individual modules, or other courses such as higher technical qualifications (HTQs).</a:t>
            </a:r>
          </a:p>
          <a:p>
            <a:endParaRPr lang="en-GB" dirty="0"/>
          </a:p>
          <a:p>
            <a:r>
              <a:rPr lang="en-GB" dirty="0"/>
              <a:t>From its launch, the LLE loan will be available for:</a:t>
            </a:r>
          </a:p>
          <a:p>
            <a:r>
              <a:rPr lang="en-GB" dirty="0"/>
              <a:t>full courses at level 4 to 6, such as a degrees, technical qualifications, and designated distance-learning and online courses</a:t>
            </a:r>
          </a:p>
          <a:p>
            <a:r>
              <a:rPr lang="en-GB" dirty="0"/>
              <a:t>modules of high-value technical courses at level 4 to 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DE3F3-5F77-4EB5-A6DC-0B64A893021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15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Lifelong Learning Entitlement (LLE) will transform the post-18 student finance system in England. </a:t>
            </a:r>
          </a:p>
          <a:p>
            <a:endParaRPr lang="en-GB" dirty="0"/>
          </a:p>
          <a:p>
            <a:r>
              <a:rPr lang="en-GB" dirty="0"/>
              <a:t>From September 2025, learners will be able to apply for LLE funding for the first time for courses and modules commencing from January 2026 onwards. </a:t>
            </a:r>
          </a:p>
          <a:p>
            <a:endParaRPr lang="en-GB" dirty="0"/>
          </a:p>
          <a:p>
            <a:r>
              <a:rPr lang="en-GB" dirty="0"/>
              <a:t>When fully rolled out, the LLE will create a single funding system to help people pay for college or university courses, and train, retrain and upskill flexibly over their working lives.</a:t>
            </a:r>
          </a:p>
          <a:p>
            <a:endParaRPr lang="en-GB" dirty="0"/>
          </a:p>
          <a:p>
            <a:r>
              <a:rPr lang="en-GB" dirty="0"/>
              <a:t>The LLE will allow people to develop new skills and gain new qualifications at a time that is right for them. </a:t>
            </a:r>
          </a:p>
          <a:p>
            <a:endParaRPr lang="en-GB" dirty="0"/>
          </a:p>
          <a:p>
            <a:r>
              <a:rPr lang="en-GB" dirty="0"/>
              <a:t>This could be through a full-time degree, or individual modules, or other courses such as higher technical qualifications (HTQs).</a:t>
            </a:r>
          </a:p>
          <a:p>
            <a:endParaRPr lang="en-GB" dirty="0"/>
          </a:p>
          <a:p>
            <a:r>
              <a:rPr lang="en-GB" dirty="0"/>
              <a:t>From its launch, the LLE loan will be available for:</a:t>
            </a:r>
          </a:p>
          <a:p>
            <a:r>
              <a:rPr lang="en-GB" dirty="0"/>
              <a:t>full courses at level 4 to 6, such as a degrees, technical qualifications, and designated distance-learning and online courses</a:t>
            </a:r>
          </a:p>
          <a:p>
            <a:r>
              <a:rPr lang="en-GB" dirty="0"/>
              <a:t>modules of high-value technical courses at level 4 to 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DE3F3-5F77-4EB5-A6DC-0B64A893021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38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2.emf"/><Relationship Id="rId5" Type="http://schemas.openxmlformats.org/officeDocument/2006/relationships/tags" Target="../tags/tag12.xml"/><Relationship Id="rId10" Type="http://schemas.openxmlformats.org/officeDocument/2006/relationships/oleObject" Target="../embeddings/oleObject5.bin"/><Relationship Id="rId4" Type="http://schemas.openxmlformats.org/officeDocument/2006/relationships/tags" Target="../tags/tag11.xml"/><Relationship Id="rId9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slideMaster" Target="../slideMasters/slideMaster1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slideMaster" Target="../slideMasters/slideMaster13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31.xml"/><Relationship Id="rId4" Type="http://schemas.openxmlformats.org/officeDocument/2006/relationships/image" Target="../media/image9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2281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blu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1335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EDB5-C1CC-48C1-96CD-368C42FDA0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79712"/>
            <a:ext cx="3932237" cy="6858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DE7F-6F60-4C82-A3C8-C82DBF19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531" y="1727657"/>
            <a:ext cx="6172200" cy="3869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F0231-185C-4E8A-88B7-3B4D83F49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5258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93935808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E99B-A7FD-456A-8718-C2E9EC6B4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541" y="435429"/>
            <a:ext cx="10515600" cy="653142"/>
          </a:xfrm>
        </p:spPr>
        <p:txBody>
          <a:bodyPr/>
          <a:lstStyle/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BDA4-4B37-4C71-BFF7-D847FDE6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543" y="12922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25208-545C-4597-A1F6-935761DA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543" y="12922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0109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F9B5-1C33-4571-8522-7B7EA5C99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086" y="2492828"/>
            <a:ext cx="8839200" cy="592589"/>
          </a:xfrm>
        </p:spPr>
        <p:txBody>
          <a:bodyPr anchor="b">
            <a:normAutofit/>
          </a:bodyPr>
          <a:lstStyle>
            <a:lvl1pPr algn="l">
              <a:defRPr sz="3600" b="1">
                <a:latin typeface="Helvetica LT Std" panose="020B05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6CC10-A5D5-4ECA-B0C8-532A0EBF2C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92086" y="3733802"/>
            <a:ext cx="8839200" cy="180952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Helvetica LT Std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Helvetica"/>
                <a:cs typeface="Helvetica"/>
              </a:rPr>
              <a:t>Name of presenter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"/>
                <a:cs typeface="Helvetica"/>
              </a:rPr>
              <a:t>Department/Role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"/>
                <a:cs typeface="Helvetica"/>
              </a:rPr>
              <a:t>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42980-F39D-4A9C-B14B-D96F9144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A4507-E8C5-446F-9859-549D3FB04DD3}" type="datetimeFigureOut">
              <a:rPr lang="en-GB" smtClean="0"/>
              <a:t>12/09/2024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30A52-B92E-4FC0-8842-CCAD069A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13D3E-56E4-4673-9E14-5C7B54AF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70CE38-2648-4F50-A9E9-416D86C196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0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EBB6D-8123-4D0B-9995-3E01AE6F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2161271"/>
            <a:ext cx="8839199" cy="1325563"/>
          </a:xfrm>
        </p:spPr>
        <p:txBody>
          <a:bodyPr>
            <a:normAutofit/>
          </a:bodyPr>
          <a:lstStyle>
            <a:lvl1pPr>
              <a:defRPr sz="3600" b="1">
                <a:latin typeface="Helvetica LT Std" panose="020B05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A4FE-0886-4567-941C-D90A8A23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1" y="3621771"/>
            <a:ext cx="8839199" cy="301851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388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9249F-AEB5-6705-D4F6-1D485CB4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D32AE-383C-4E66-AB5C-F543770B0060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1E5925-C5D1-F03A-67DC-C18496D6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596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45D4-4164-4F1D-B2B1-EEBF42FB72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7382" y="190999"/>
            <a:ext cx="11665269" cy="695122"/>
          </a:xfrm>
        </p:spPr>
        <p:txBody>
          <a:bodyPr wrap="squar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44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58D4D-AF83-4542-9B86-2D72A65C10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281" y="2597285"/>
            <a:ext cx="10515600" cy="357967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Contact name</a:t>
            </a:r>
          </a:p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Department/Role</a:t>
            </a:r>
          </a:p>
          <a:p>
            <a:pPr>
              <a:spcBef>
                <a:spcPct val="20000"/>
              </a:spcBef>
              <a:buFont typeface="Wingdings" charset="0"/>
              <a:buChar char="*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email</a:t>
            </a:r>
          </a:p>
          <a:p>
            <a:pPr>
              <a:spcBef>
                <a:spcPct val="20000"/>
              </a:spcBef>
              <a:buFont typeface="Wingdings" charset="0"/>
              <a:buChar char="(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phone</a:t>
            </a:r>
          </a:p>
          <a:p>
            <a:pPr>
              <a:spcBef>
                <a:spcPct val="20000"/>
              </a:spcBef>
              <a:buFont typeface="Wingdings" charset="0"/>
              <a:buChar char="8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 website</a:t>
            </a:r>
          </a:p>
        </p:txBody>
      </p:sp>
    </p:spTree>
    <p:extLst>
      <p:ext uri="{BB962C8B-B14F-4D97-AF65-F5344CB8AC3E}">
        <p14:creationId xmlns:p14="http://schemas.microsoft.com/office/powerpoint/2010/main" val="1117251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purple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937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purpl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6530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4350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live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2419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liv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8178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081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54CD1C7-30F6-475D-BFD5-8BC52DFED1D6}" type="datetimeFigureOut">
              <a:rPr lang="en-GB" smtClean="0">
                <a:solidFill>
                  <a:prstClr val="black"/>
                </a:solidFill>
              </a:rPr>
              <a:pPr/>
              <a:t>12/09/2024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FE824A3-3F6F-49BC-837F-07D722F71A5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6409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red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78287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red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2342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B77EAD-52DC-4084-A7C8-B2CF5D8ADDCF}" type="datetimeFigureOut">
              <a:rPr lang="en-GB" smtClean="0"/>
              <a:pPr/>
              <a:t>12/09/2024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ABECB-AD61-4D55-977D-7762883CF5E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964236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dblue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2782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dblu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80147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B77EAD-52DC-4084-A7C8-B2CF5D8ADDCF}" type="datetimeFigureOut">
              <a:rPr lang="en-GB" smtClean="0"/>
              <a:pPr/>
              <a:t>12/09/2024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ABECB-AD61-4D55-977D-7762883CF5E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62724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5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FW_1718_Triangles Phase 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928"/>
            <a:ext cx="12192000" cy="68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9639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3948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FW_1718_Triangles Phase 2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928"/>
            <a:ext cx="12192000" cy="68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8160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FW_1718_Triangles Phase 2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928"/>
            <a:ext cx="12192000" cy="68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76107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511612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blu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13352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ran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48424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76FDE05-B228-4C9D-A245-C146A1B67E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896952"/>
              </p:ext>
            </p:ext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01" imgH="502" progId="TCLayout.ActiveDocument.1">
                  <p:embed/>
                </p:oleObj>
              </mc:Choice>
              <mc:Fallback>
                <p:oleObj name="think-cell Slide" r:id="rId4" imgW="501" imgH="50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76FDE05-B228-4C9D-A245-C146A1B67E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00B2188-13DD-45C8-810E-C989BAD618B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95385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000" b="0" i="0" baseline="0">
              <a:latin typeface="Trebuchet MS" panose="020B0603020202020204" pitchFamily="34" charset="0"/>
              <a:ea typeface="+mj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968" y="1851235"/>
            <a:ext cx="10732718" cy="2387600"/>
          </a:xfrm>
          <a:prstGeom prst="rect">
            <a:avLst/>
          </a:prstGeom>
        </p:spPr>
        <p:txBody>
          <a:bodyPr lIns="36000" anchor="b">
            <a:normAutofit/>
          </a:bodyPr>
          <a:lstStyle>
            <a:lvl1pPr algn="l">
              <a:defRPr sz="5000" b="0">
                <a:solidFill>
                  <a:schemeClr val="tx2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4670" y="6566446"/>
            <a:ext cx="478367" cy="155496"/>
          </a:xfrm>
          <a:prstGeom prst="rect">
            <a:avLst/>
          </a:prstGeom>
        </p:spPr>
        <p:txBody>
          <a:bodyPr anchor="ctr"/>
          <a:lstStyle>
            <a:lvl1pPr algn="ctr">
              <a:defRPr sz="900"/>
            </a:lvl1pPr>
          </a:lstStyle>
          <a:p>
            <a:fld id="{5D5369AF-0EB7-4BAF-8B64-14FFB1E0C7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41971" y="4467836"/>
            <a:ext cx="8465835" cy="1752600"/>
          </a:xfrm>
        </p:spPr>
        <p:txBody>
          <a:bodyPr lIns="3600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laptop&#10;&#10;Description automatically generated">
            <a:extLst>
              <a:ext uri="{FF2B5EF4-FFF2-40B4-BE49-F238E27FC236}">
                <a16:creationId xmlns:a16="http://schemas.microsoft.com/office/drawing/2014/main" id="{F1D24656-B59F-492B-9A2C-BA3C5EAB46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68" y="637564"/>
            <a:ext cx="1814968" cy="104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91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78E0C5-FB8F-4FBE-9EDF-F8DFE163D2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989065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01" imgH="502" progId="TCLayout.ActiveDocument.1">
                  <p:embed/>
                </p:oleObj>
              </mc:Choice>
              <mc:Fallback>
                <p:oleObj name="think-cell Slide" r:id="rId4" imgW="501" imgH="50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78E0C5-FB8F-4FBE-9EDF-F8DFE163D2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372551F-F98A-4888-982D-352DE41C931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211666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0" i="0" baseline="0">
              <a:latin typeface="Trebuchet MS" panose="020B0603020202020204" pitchFamily="34" charset="0"/>
              <a:ea typeface="+mj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4670" y="6566446"/>
            <a:ext cx="478367" cy="155496"/>
          </a:xfrm>
          <a:prstGeom prst="rect">
            <a:avLst/>
          </a:prstGeom>
        </p:spPr>
        <p:txBody>
          <a:bodyPr anchor="ctr"/>
          <a:lstStyle>
            <a:lvl1pPr algn="ctr">
              <a:defRPr sz="900"/>
            </a:lvl1pPr>
          </a:lstStyle>
          <a:p>
            <a:fld id="{5D5369AF-0EB7-4BAF-8B64-14FFB1E0C7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68B10A-604C-4FB6-8C54-0A936EC1C8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493" y="303439"/>
            <a:ext cx="11162649" cy="656173"/>
          </a:xfrm>
        </p:spPr>
        <p:txBody>
          <a:bodyPr lIns="36000" rIns="36000" bIns="0"/>
          <a:lstStyle>
            <a:lvl1pPr>
              <a:defRPr lang="en-GB" sz="2400" b="0" dirty="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37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range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49902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equ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7E4E299-7C62-4236-A114-D311C63E4B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2685951"/>
              </p:ext>
            </p:ext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01" imgH="502" progId="TCLayout.ActiveDocument.1">
                  <p:embed/>
                </p:oleObj>
              </mc:Choice>
              <mc:Fallback>
                <p:oleObj name="think-cell Slide" r:id="rId10" imgW="501" imgH="50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7E4E299-7C62-4236-A114-D311C63E4B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56BBAF-4DB4-42CF-B3AE-0B919C8D1D7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95385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0" i="0" baseline="0">
              <a:latin typeface="Trebuchet MS" panose="020B0603020202020204" pitchFamily="34" charset="0"/>
              <a:ea typeface="+mj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995481" y="51833"/>
            <a:ext cx="894153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49"/>
            <a:endParaRPr lang="x-none" sz="816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B8C8DFE-4E9D-4FE9-A57A-266C2136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4670" y="6566446"/>
            <a:ext cx="478367" cy="155496"/>
          </a:xfrm>
        </p:spPr>
        <p:txBody>
          <a:bodyPr/>
          <a:lstStyle/>
          <a:p>
            <a:fld id="{FE89C558-2F07-4EB7-B034-1DBA04FC5D9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AA00A4-7108-443B-841C-46E507D16B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493" y="303439"/>
            <a:ext cx="11162649" cy="656173"/>
          </a:xfrm>
        </p:spPr>
        <p:txBody>
          <a:bodyPr lIns="36000" rIns="36000" bIns="0"/>
          <a:lstStyle>
            <a:lvl1pPr>
              <a:defRPr lang="en-GB" sz="2400" b="0" dirty="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edit title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F16196-9D7A-48F2-8952-20EA90C5FA54}"/>
              </a:ext>
            </a:extLst>
          </p:cNvPr>
          <p:cNvSpPr txBox="1"/>
          <p:nvPr userDrawn="1"/>
        </p:nvSpPr>
        <p:spPr bwMode="auto">
          <a:xfrm>
            <a:off x="522493" y="2308061"/>
            <a:ext cx="5117844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GB" sz="1300" b="1" kern="0">
                <a:latin typeface="Trebuchet MS" panose="020B0603020202020204" pitchFamily="34" charset="0"/>
                <a:cs typeface="Arial" panose="020B0604020202020204" pitchFamily="34" charset="0"/>
              </a:rPr>
              <a:t>[Main point – in bold]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[Supporting points – not in bold]</a:t>
            </a:r>
          </a:p>
          <a:p>
            <a:pPr marL="541338" lvl="1" indent="-187325">
              <a:spcAft>
                <a:spcPts val="1200"/>
              </a:spcAft>
              <a:buClr>
                <a:schemeClr val="tx2"/>
              </a:buClr>
              <a:buFont typeface="Trebuchet MS" panose="020B0603020202020204" pitchFamily="34" charset="0"/>
              <a:buChar char="‐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[Sub-bullet if needed]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[Supporting points – not in bold]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300" kern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7E2558-D69C-4936-981B-2257BEA4E2C0}"/>
              </a:ext>
            </a:extLst>
          </p:cNvPr>
          <p:cNvGrpSpPr/>
          <p:nvPr userDrawn="1"/>
        </p:nvGrpSpPr>
        <p:grpSpPr>
          <a:xfrm>
            <a:off x="5945566" y="2197229"/>
            <a:ext cx="300868" cy="3672000"/>
            <a:chOff x="5278183" y="2092537"/>
            <a:chExt cx="306171" cy="37944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54DBF84-FD76-4E80-BE03-53A15F5A60F1}"/>
                </a:ext>
              </a:extLst>
            </p:cNvPr>
            <p:cNvCxnSpPr/>
            <p:nvPr/>
          </p:nvCxnSpPr>
          <p:spPr>
            <a:xfrm>
              <a:off x="5419192" y="2092537"/>
              <a:ext cx="0" cy="3794400"/>
            </a:xfrm>
            <a:prstGeom prst="line">
              <a:avLst/>
            </a:prstGeom>
            <a:ln w="9525" cap="rnd">
              <a:solidFill>
                <a:schemeClr val="tx1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FF5E6FB-ABDC-40BB-A9E9-A2BD3593E09B}"/>
                </a:ext>
              </a:extLst>
            </p:cNvPr>
            <p:cNvGrpSpPr/>
            <p:nvPr/>
          </p:nvGrpSpPr>
          <p:grpSpPr>
            <a:xfrm>
              <a:off x="5278183" y="3812434"/>
              <a:ext cx="306171" cy="306910"/>
              <a:chOff x="5942914" y="3833745"/>
              <a:chExt cx="306171" cy="306910"/>
            </a:xfrm>
          </p:grpSpPr>
          <p:sp>
            <p:nvSpPr>
              <p:cNvPr id="12" name="Freeform 94">
                <a:extLst>
                  <a:ext uri="{FF2B5EF4-FFF2-40B4-BE49-F238E27FC236}">
                    <a16:creationId xmlns:a16="http://schemas.microsoft.com/office/drawing/2014/main" id="{7558446B-B618-492B-8D3B-EDFBF0E58D8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4291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0D4CC24D-BB82-4366-8ED8-9E315E5D23C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934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</p:grpSp>
      </p:grpSp>
      <p:grpSp>
        <p:nvGrpSpPr>
          <p:cNvPr id="15" name="btfpColumnHeaderBox838172">
            <a:extLst>
              <a:ext uri="{FF2B5EF4-FFF2-40B4-BE49-F238E27FC236}">
                <a16:creationId xmlns:a16="http://schemas.microsoft.com/office/drawing/2014/main" id="{B63F2B13-8BD2-4D6B-839B-D040944976EA}"/>
              </a:ext>
            </a:extLst>
          </p:cNvPr>
          <p:cNvGrpSpPr/>
          <p:nvPr userDrawn="1">
            <p:custDataLst>
              <p:tags r:id="rId3"/>
            </p:custDataLst>
          </p:nvPr>
        </p:nvGrpSpPr>
        <p:grpSpPr>
          <a:xfrm>
            <a:off x="533107" y="1679889"/>
            <a:ext cx="5047075" cy="324868"/>
            <a:chOff x="330200" y="1183972"/>
            <a:chExt cx="5495529" cy="324868"/>
          </a:xfrm>
        </p:grpSpPr>
        <p:sp>
          <p:nvSpPr>
            <p:cNvPr id="16" name="btfpColumnHeaderBoxText838172">
              <a:extLst>
                <a:ext uri="{FF2B5EF4-FFF2-40B4-BE49-F238E27FC236}">
                  <a16:creationId xmlns:a16="http://schemas.microsoft.com/office/drawing/2014/main" id="{36CD89E6-ACE0-44B6-9CDE-5A9E7F18137F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 bwMode="gray">
            <a:xfrm>
              <a:off x="330200" y="1183972"/>
              <a:ext cx="5495529" cy="318997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GB" sz="1600">
                  <a:solidFill>
                    <a:schemeClr val="tx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Context</a:t>
              </a:r>
            </a:p>
          </p:txBody>
        </p:sp>
        <p:cxnSp>
          <p:nvCxnSpPr>
            <p:cNvPr id="17" name="btfpColumnHeaderBoxLine838172">
              <a:extLst>
                <a:ext uri="{FF2B5EF4-FFF2-40B4-BE49-F238E27FC236}">
                  <a16:creationId xmlns:a16="http://schemas.microsoft.com/office/drawing/2014/main" id="{374DF6A5-15C7-480F-BC15-99BF5C7B68A9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 bwMode="gray">
            <a:xfrm>
              <a:off x="330200" y="1508840"/>
              <a:ext cx="5495529" cy="0"/>
            </a:xfrm>
            <a:prstGeom prst="line">
              <a:avLst/>
            </a:prstGeom>
            <a:ln w="9525" cap="flat">
              <a:solidFill>
                <a:schemeClr val="tx2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btfpColumnHeaderBox838172">
            <a:extLst>
              <a:ext uri="{FF2B5EF4-FFF2-40B4-BE49-F238E27FC236}">
                <a16:creationId xmlns:a16="http://schemas.microsoft.com/office/drawing/2014/main" id="{B9A1A6AB-6E3E-4448-8160-93E8950ECDB1}"/>
              </a:ext>
            </a:extLst>
          </p:cNvPr>
          <p:cNvGrpSpPr/>
          <p:nvPr userDrawn="1">
            <p:custDataLst>
              <p:tags r:id="rId4"/>
            </p:custDataLst>
          </p:nvPr>
        </p:nvGrpSpPr>
        <p:grpSpPr>
          <a:xfrm>
            <a:off x="6467595" y="1679889"/>
            <a:ext cx="5047075" cy="324868"/>
            <a:chOff x="330200" y="1183972"/>
            <a:chExt cx="5495529" cy="324868"/>
          </a:xfrm>
        </p:grpSpPr>
        <p:sp>
          <p:nvSpPr>
            <p:cNvPr id="19" name="btfpColumnHeaderBoxText838172">
              <a:extLst>
                <a:ext uri="{FF2B5EF4-FFF2-40B4-BE49-F238E27FC236}">
                  <a16:creationId xmlns:a16="http://schemas.microsoft.com/office/drawing/2014/main" id="{44694272-F8A3-4BC9-8B81-BD269B2E1038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 bwMode="gray">
            <a:xfrm>
              <a:off x="330200" y="1183972"/>
              <a:ext cx="5495529" cy="318997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GB" sz="1600">
                  <a:solidFill>
                    <a:schemeClr val="tx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Objectives</a:t>
              </a:r>
            </a:p>
          </p:txBody>
        </p:sp>
        <p:cxnSp>
          <p:nvCxnSpPr>
            <p:cNvPr id="20" name="btfpColumnHeaderBoxLine838172">
              <a:extLst>
                <a:ext uri="{FF2B5EF4-FFF2-40B4-BE49-F238E27FC236}">
                  <a16:creationId xmlns:a16="http://schemas.microsoft.com/office/drawing/2014/main" id="{EEABF08D-4BB5-4DFA-8F36-AF8D5D7A7930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 bwMode="gray">
            <a:xfrm>
              <a:off x="330200" y="1508840"/>
              <a:ext cx="5495529" cy="0"/>
            </a:xfrm>
            <a:prstGeom prst="line">
              <a:avLst/>
            </a:prstGeom>
            <a:ln w="9525" cap="flat">
              <a:solidFill>
                <a:schemeClr val="tx2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B1B1F5C-18F9-41AE-997E-B45735DBE290}"/>
              </a:ext>
            </a:extLst>
          </p:cNvPr>
          <p:cNvSpPr txBox="1"/>
          <p:nvPr userDrawn="1"/>
        </p:nvSpPr>
        <p:spPr bwMode="auto">
          <a:xfrm>
            <a:off x="6467595" y="2308061"/>
            <a:ext cx="5117844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GB" sz="1300" b="1" kern="0">
                <a:latin typeface="Trebuchet MS" panose="020B0603020202020204" pitchFamily="34" charset="0"/>
                <a:cs typeface="Arial" panose="020B0604020202020204" pitchFamily="34" charset="0"/>
              </a:rPr>
              <a:t>[Main point – in bold]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[Supporting points – not in bold]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[Supporting points – not in bold]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300" kern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9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9">
          <p15:clr>
            <a:srgbClr val="F26B43"/>
          </p15:clr>
        </p15:guide>
        <p15:guide id="2" pos="57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one third; two thir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3BBD65-C672-4182-8024-85DF40234A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369AF-0EB7-4BAF-8B64-14FFB1E0C7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CB3084-7196-4F5F-A466-0C8FD67A87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493" y="303439"/>
            <a:ext cx="11162649" cy="656173"/>
          </a:xfrm>
        </p:spPr>
        <p:txBody>
          <a:bodyPr lIns="36000" rIns="36000" bIns="0"/>
          <a:lstStyle>
            <a:lvl1pPr>
              <a:defRPr lang="en-GB" sz="2400" b="0" dirty="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edit title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D2D07A-64B3-42D0-B786-9D27DB38EF20}"/>
              </a:ext>
            </a:extLst>
          </p:cNvPr>
          <p:cNvGrpSpPr/>
          <p:nvPr userDrawn="1"/>
        </p:nvGrpSpPr>
        <p:grpSpPr>
          <a:xfrm>
            <a:off x="4689421" y="2308061"/>
            <a:ext cx="300868" cy="3672000"/>
            <a:chOff x="5278183" y="2092537"/>
            <a:chExt cx="306171" cy="37944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B44897D-6CB3-4C32-9128-61216C930755}"/>
                </a:ext>
              </a:extLst>
            </p:cNvPr>
            <p:cNvCxnSpPr/>
            <p:nvPr/>
          </p:nvCxnSpPr>
          <p:spPr>
            <a:xfrm>
              <a:off x="5419192" y="2092537"/>
              <a:ext cx="0" cy="3794400"/>
            </a:xfrm>
            <a:prstGeom prst="line">
              <a:avLst/>
            </a:prstGeom>
            <a:ln w="9525" cap="rnd">
              <a:solidFill>
                <a:schemeClr val="tx1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881C2A8-167D-41E1-A54B-58F6E435FA6B}"/>
                </a:ext>
              </a:extLst>
            </p:cNvPr>
            <p:cNvGrpSpPr/>
            <p:nvPr/>
          </p:nvGrpSpPr>
          <p:grpSpPr>
            <a:xfrm>
              <a:off x="5278183" y="3812434"/>
              <a:ext cx="306171" cy="306910"/>
              <a:chOff x="5942914" y="3833745"/>
              <a:chExt cx="306171" cy="306910"/>
            </a:xfrm>
          </p:grpSpPr>
          <p:sp>
            <p:nvSpPr>
              <p:cNvPr id="8" name="Freeform 94">
                <a:extLst>
                  <a:ext uri="{FF2B5EF4-FFF2-40B4-BE49-F238E27FC236}">
                    <a16:creationId xmlns:a16="http://schemas.microsoft.com/office/drawing/2014/main" id="{56C215F6-C447-4AEF-8BC7-8E8228B00B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4291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95">
                <a:extLst>
                  <a:ext uri="{FF2B5EF4-FFF2-40B4-BE49-F238E27FC236}">
                    <a16:creationId xmlns:a16="http://schemas.microsoft.com/office/drawing/2014/main" id="{55014E1D-DEE5-44F4-9732-0BA9D73D8D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934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btfpColumnHeaderBox838172">
            <a:extLst>
              <a:ext uri="{FF2B5EF4-FFF2-40B4-BE49-F238E27FC236}">
                <a16:creationId xmlns:a16="http://schemas.microsoft.com/office/drawing/2014/main" id="{AD193610-A0EE-43A2-B274-53889EEE9A2D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533107" y="1679889"/>
            <a:ext cx="3937293" cy="324868"/>
            <a:chOff x="330200" y="1183972"/>
            <a:chExt cx="5495529" cy="324868"/>
          </a:xfrm>
        </p:grpSpPr>
        <p:sp>
          <p:nvSpPr>
            <p:cNvPr id="11" name="btfpColumnHeaderBoxText838172">
              <a:extLst>
                <a:ext uri="{FF2B5EF4-FFF2-40B4-BE49-F238E27FC236}">
                  <a16:creationId xmlns:a16="http://schemas.microsoft.com/office/drawing/2014/main" id="{E1C98E7E-5DCA-4FCB-B495-07F42FF9F13D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 bwMode="gray">
            <a:xfrm>
              <a:off x="330200" y="1183972"/>
              <a:ext cx="5495529" cy="318997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GB" sz="1600">
                  <a:solidFill>
                    <a:schemeClr val="tx2"/>
                  </a:solidFill>
                  <a:latin typeface="Trebuchet MS" panose="020B0603020202020204" pitchFamily="34" charset="0"/>
                </a:rPr>
                <a:t>Supporting point</a:t>
              </a:r>
            </a:p>
          </p:txBody>
        </p:sp>
        <p:cxnSp>
          <p:nvCxnSpPr>
            <p:cNvPr id="12" name="btfpColumnHeaderBoxLine838172">
              <a:extLst>
                <a:ext uri="{FF2B5EF4-FFF2-40B4-BE49-F238E27FC236}">
                  <a16:creationId xmlns:a16="http://schemas.microsoft.com/office/drawing/2014/main" id="{1A0496AD-C87B-4376-A218-D7679D4BA173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 bwMode="gray">
            <a:xfrm>
              <a:off x="330200" y="1508840"/>
              <a:ext cx="5495529" cy="0"/>
            </a:xfrm>
            <a:prstGeom prst="line">
              <a:avLst/>
            </a:prstGeom>
            <a:ln w="9525" cap="flat">
              <a:solidFill>
                <a:schemeClr val="tx2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btfpColumnHeaderBox838172">
            <a:extLst>
              <a:ext uri="{FF2B5EF4-FFF2-40B4-BE49-F238E27FC236}">
                <a16:creationId xmlns:a16="http://schemas.microsoft.com/office/drawing/2014/main" id="{91B13B3F-DB80-4D66-B059-F11936C111EA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5310909" y="1679889"/>
            <a:ext cx="6203761" cy="324868"/>
            <a:chOff x="330200" y="1183972"/>
            <a:chExt cx="5495529" cy="324868"/>
          </a:xfrm>
        </p:grpSpPr>
        <p:sp>
          <p:nvSpPr>
            <p:cNvPr id="14" name="btfpColumnHeaderBoxText838172">
              <a:extLst>
                <a:ext uri="{FF2B5EF4-FFF2-40B4-BE49-F238E27FC236}">
                  <a16:creationId xmlns:a16="http://schemas.microsoft.com/office/drawing/2014/main" id="{A6741DF2-B1C2-4760-8D3F-B1F96ADA8F5A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 bwMode="gray">
            <a:xfrm>
              <a:off x="330200" y="1183972"/>
              <a:ext cx="5495529" cy="318997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GB" sz="1600">
                  <a:solidFill>
                    <a:schemeClr val="tx2"/>
                  </a:solidFill>
                  <a:latin typeface="Trebuchet MS" panose="020B0603020202020204" pitchFamily="34" charset="0"/>
                </a:rPr>
                <a:t>Supporting point</a:t>
              </a:r>
            </a:p>
          </p:txBody>
        </p:sp>
        <p:cxnSp>
          <p:nvCxnSpPr>
            <p:cNvPr id="15" name="btfpColumnHeaderBoxLine838172">
              <a:extLst>
                <a:ext uri="{FF2B5EF4-FFF2-40B4-BE49-F238E27FC236}">
                  <a16:creationId xmlns:a16="http://schemas.microsoft.com/office/drawing/2014/main" id="{18DCF701-695B-472D-996B-10B67424D3B4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 bwMode="gray">
            <a:xfrm>
              <a:off x="330200" y="1508840"/>
              <a:ext cx="5495529" cy="0"/>
            </a:xfrm>
            <a:prstGeom prst="line">
              <a:avLst/>
            </a:prstGeom>
            <a:ln w="9525" cap="flat">
              <a:solidFill>
                <a:schemeClr val="tx2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E0310E-87D8-4031-93F9-5DB558628F9F}"/>
              </a:ext>
            </a:extLst>
          </p:cNvPr>
          <p:cNvSpPr txBox="1"/>
          <p:nvPr userDrawn="1"/>
        </p:nvSpPr>
        <p:spPr bwMode="auto">
          <a:xfrm>
            <a:off x="522493" y="2308061"/>
            <a:ext cx="3947901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GB" sz="1300" b="1" kern="0">
                <a:latin typeface="Trebuchet MS" panose="020B0603020202020204" pitchFamily="34" charset="0"/>
                <a:cs typeface="Arial" panose="020B0604020202020204" pitchFamily="34" charset="0"/>
              </a:rPr>
              <a:t>[Main point – in bold]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[Supporting points – not in bold]</a:t>
            </a:r>
          </a:p>
          <a:p>
            <a:pPr marL="541338" lvl="1" indent="-187325">
              <a:spcAft>
                <a:spcPts val="1200"/>
              </a:spcAft>
              <a:buClr>
                <a:schemeClr val="tx2"/>
              </a:buClr>
              <a:buFont typeface="Trebuchet MS" panose="020B0603020202020204" pitchFamily="34" charset="0"/>
              <a:buChar char="‐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[Sub-bullet if needed]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[Supporting points – not in bold]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300" kern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72A476-510D-4F45-9B68-0D6FB06CCE66}"/>
              </a:ext>
            </a:extLst>
          </p:cNvPr>
          <p:cNvSpPr txBox="1"/>
          <p:nvPr userDrawn="1"/>
        </p:nvSpPr>
        <p:spPr bwMode="auto">
          <a:xfrm>
            <a:off x="5310909" y="2308061"/>
            <a:ext cx="626574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GB" sz="1300" b="1" kern="0">
                <a:latin typeface="Trebuchet MS" panose="020B0603020202020204" pitchFamily="34" charset="0"/>
                <a:cs typeface="Arial" panose="020B0604020202020204" pitchFamily="34" charset="0"/>
              </a:rPr>
              <a:t>[Main point – in bold]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[Supporting points – not in bold]</a:t>
            </a:r>
          </a:p>
          <a:p>
            <a:pPr marL="541338" lvl="1" indent="-187325">
              <a:spcAft>
                <a:spcPts val="1200"/>
              </a:spcAft>
              <a:buClr>
                <a:schemeClr val="tx2"/>
              </a:buClr>
              <a:buFont typeface="Trebuchet MS" panose="020B0603020202020204" pitchFamily="34" charset="0"/>
              <a:buChar char="‐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[Sub-bullet if needed]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[Supporting points – not in bold]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300" kern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5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EF996-FB71-410D-A4BA-D894CEE48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369AF-0EB7-4BAF-8B64-14FFB1E0C7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B58780-B96B-48B8-96C5-CE9C7ECB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493" y="303439"/>
            <a:ext cx="11162649" cy="656173"/>
          </a:xfrm>
        </p:spPr>
        <p:txBody>
          <a:bodyPr lIns="36000" rIns="36000" bIns="0"/>
          <a:lstStyle>
            <a:lvl1pPr>
              <a:defRPr lang="en-GB" sz="2400" b="0" dirty="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edit title</a:t>
            </a:r>
            <a:endParaRPr lang="en-GB"/>
          </a:p>
        </p:txBody>
      </p:sp>
      <p:grpSp>
        <p:nvGrpSpPr>
          <p:cNvPr id="5" name="btfpColumnHeaderBox838172">
            <a:extLst>
              <a:ext uri="{FF2B5EF4-FFF2-40B4-BE49-F238E27FC236}">
                <a16:creationId xmlns:a16="http://schemas.microsoft.com/office/drawing/2014/main" id="{0448A48E-C7DB-41A4-BB41-BA227D226E31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533108" y="1679889"/>
            <a:ext cx="3226092" cy="324868"/>
            <a:chOff x="330200" y="1183972"/>
            <a:chExt cx="5495529" cy="324868"/>
          </a:xfrm>
        </p:grpSpPr>
        <p:sp>
          <p:nvSpPr>
            <p:cNvPr id="6" name="btfpColumnHeaderBoxText838172">
              <a:extLst>
                <a:ext uri="{FF2B5EF4-FFF2-40B4-BE49-F238E27FC236}">
                  <a16:creationId xmlns:a16="http://schemas.microsoft.com/office/drawing/2014/main" id="{835B26FC-C41B-479F-BC1F-FC8E4252B052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 bwMode="gray">
            <a:xfrm>
              <a:off x="330200" y="1183972"/>
              <a:ext cx="5495529" cy="318997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GB" sz="1600">
                  <a:solidFill>
                    <a:schemeClr val="tx2"/>
                  </a:solidFill>
                  <a:latin typeface="Trebuchet MS" panose="020B0603020202020204" pitchFamily="34" charset="0"/>
                </a:rPr>
                <a:t>Supporting point</a:t>
              </a:r>
            </a:p>
          </p:txBody>
        </p:sp>
        <p:cxnSp>
          <p:nvCxnSpPr>
            <p:cNvPr id="7" name="btfpColumnHeaderBoxLine838172">
              <a:extLst>
                <a:ext uri="{FF2B5EF4-FFF2-40B4-BE49-F238E27FC236}">
                  <a16:creationId xmlns:a16="http://schemas.microsoft.com/office/drawing/2014/main" id="{348D7A54-F74C-4A66-91C4-1081468EFE55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 bwMode="gray">
            <a:xfrm>
              <a:off x="330200" y="1508840"/>
              <a:ext cx="5495529" cy="0"/>
            </a:xfrm>
            <a:prstGeom prst="line">
              <a:avLst/>
            </a:prstGeom>
            <a:ln w="9525" cap="flat">
              <a:solidFill>
                <a:schemeClr val="tx2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btfpColumnHeaderBox838172">
            <a:extLst>
              <a:ext uri="{FF2B5EF4-FFF2-40B4-BE49-F238E27FC236}">
                <a16:creationId xmlns:a16="http://schemas.microsoft.com/office/drawing/2014/main" id="{0E489D54-5432-489A-A74E-9C690CD9C343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4415630" y="1679889"/>
            <a:ext cx="3226092" cy="324868"/>
            <a:chOff x="330200" y="1183972"/>
            <a:chExt cx="5495529" cy="324868"/>
          </a:xfrm>
        </p:grpSpPr>
        <p:sp>
          <p:nvSpPr>
            <p:cNvPr id="9" name="btfpColumnHeaderBoxText838172">
              <a:extLst>
                <a:ext uri="{FF2B5EF4-FFF2-40B4-BE49-F238E27FC236}">
                  <a16:creationId xmlns:a16="http://schemas.microsoft.com/office/drawing/2014/main" id="{AA2AB9D2-0B34-48C1-9BC7-07F013B34792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 bwMode="gray">
            <a:xfrm>
              <a:off x="330200" y="1183972"/>
              <a:ext cx="5495529" cy="318997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GB" sz="1600">
                  <a:solidFill>
                    <a:schemeClr val="tx2"/>
                  </a:solidFill>
                  <a:latin typeface="Trebuchet MS" panose="020B0603020202020204" pitchFamily="34" charset="0"/>
                </a:rPr>
                <a:t>Supporting point</a:t>
              </a:r>
            </a:p>
          </p:txBody>
        </p:sp>
        <p:cxnSp>
          <p:nvCxnSpPr>
            <p:cNvPr id="10" name="btfpColumnHeaderBoxLine838172">
              <a:extLst>
                <a:ext uri="{FF2B5EF4-FFF2-40B4-BE49-F238E27FC236}">
                  <a16:creationId xmlns:a16="http://schemas.microsoft.com/office/drawing/2014/main" id="{D15661EA-808D-4B66-908D-236278E538BA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 bwMode="gray">
            <a:xfrm>
              <a:off x="330200" y="1508840"/>
              <a:ext cx="5495529" cy="0"/>
            </a:xfrm>
            <a:prstGeom prst="line">
              <a:avLst/>
            </a:prstGeom>
            <a:ln w="9525" cap="flat">
              <a:solidFill>
                <a:schemeClr val="tx2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btfpColumnHeaderBox838172">
            <a:extLst>
              <a:ext uri="{FF2B5EF4-FFF2-40B4-BE49-F238E27FC236}">
                <a16:creationId xmlns:a16="http://schemas.microsoft.com/office/drawing/2014/main" id="{18473FE2-0161-4D54-A970-5C79A5EFDF5C}"/>
              </a:ext>
            </a:extLst>
          </p:cNvPr>
          <p:cNvGrpSpPr/>
          <p:nvPr userDrawn="1">
            <p:custDataLst>
              <p:tags r:id="rId3"/>
            </p:custDataLst>
          </p:nvPr>
        </p:nvGrpSpPr>
        <p:grpSpPr>
          <a:xfrm>
            <a:off x="8288578" y="1679889"/>
            <a:ext cx="3226092" cy="324868"/>
            <a:chOff x="330200" y="1183972"/>
            <a:chExt cx="5495529" cy="324868"/>
          </a:xfrm>
        </p:grpSpPr>
        <p:sp>
          <p:nvSpPr>
            <p:cNvPr id="12" name="btfpColumnHeaderBoxText838172">
              <a:extLst>
                <a:ext uri="{FF2B5EF4-FFF2-40B4-BE49-F238E27FC236}">
                  <a16:creationId xmlns:a16="http://schemas.microsoft.com/office/drawing/2014/main" id="{E8E2F356-535C-4D23-8744-C027E5AF693A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 bwMode="gray">
            <a:xfrm>
              <a:off x="330200" y="1183972"/>
              <a:ext cx="5495529" cy="318997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GB" sz="1600">
                  <a:solidFill>
                    <a:schemeClr val="tx2"/>
                  </a:solidFill>
                  <a:latin typeface="Trebuchet MS" panose="020B0603020202020204" pitchFamily="34" charset="0"/>
                </a:rPr>
                <a:t>Supporting point</a:t>
              </a:r>
            </a:p>
          </p:txBody>
        </p:sp>
        <p:cxnSp>
          <p:nvCxnSpPr>
            <p:cNvPr id="13" name="btfpColumnHeaderBoxLine838172">
              <a:extLst>
                <a:ext uri="{FF2B5EF4-FFF2-40B4-BE49-F238E27FC236}">
                  <a16:creationId xmlns:a16="http://schemas.microsoft.com/office/drawing/2014/main" id="{3215F554-190E-4DC3-B519-FB20D313CB60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 bwMode="gray">
            <a:xfrm>
              <a:off x="330200" y="1508840"/>
              <a:ext cx="5495529" cy="0"/>
            </a:xfrm>
            <a:prstGeom prst="line">
              <a:avLst/>
            </a:prstGeom>
            <a:ln w="9525" cap="flat">
              <a:solidFill>
                <a:schemeClr val="tx2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9BA01FC-AEC2-4375-91B4-8060F473F2FB}"/>
              </a:ext>
            </a:extLst>
          </p:cNvPr>
          <p:cNvSpPr txBox="1"/>
          <p:nvPr userDrawn="1"/>
        </p:nvSpPr>
        <p:spPr bwMode="auto">
          <a:xfrm>
            <a:off x="522493" y="2308061"/>
            <a:ext cx="3236707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GB" sz="1300" b="1" kern="0">
                <a:latin typeface="Trebuchet MS" panose="020B0603020202020204" pitchFamily="34" charset="0"/>
                <a:cs typeface="Arial" panose="020B0604020202020204" pitchFamily="34" charset="0"/>
              </a:rPr>
              <a:t>[Main point – in bold]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[Supporting points – not in bold]</a:t>
            </a:r>
          </a:p>
          <a:p>
            <a:pPr marL="541338" lvl="1" indent="-187325">
              <a:spcAft>
                <a:spcPts val="1200"/>
              </a:spcAft>
              <a:buClr>
                <a:schemeClr val="tx2"/>
              </a:buClr>
              <a:buFont typeface="Trebuchet MS" panose="020B0603020202020204" pitchFamily="34" charset="0"/>
              <a:buChar char="‐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[Sub-bullet if needed]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[Supporting points – not in bold]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300" kern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808321-2AA6-4FB6-AA2B-1A125ABCA9FD}"/>
              </a:ext>
            </a:extLst>
          </p:cNvPr>
          <p:cNvSpPr txBox="1"/>
          <p:nvPr userDrawn="1"/>
        </p:nvSpPr>
        <p:spPr bwMode="auto">
          <a:xfrm>
            <a:off x="4415630" y="2308061"/>
            <a:ext cx="3236707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GB" sz="1300" b="1" kern="0">
                <a:latin typeface="Trebuchet MS" panose="020B0603020202020204" pitchFamily="34" charset="0"/>
                <a:cs typeface="Arial" panose="020B0604020202020204" pitchFamily="34" charset="0"/>
              </a:rPr>
              <a:t>[Main point – in bold]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[Supporting points – not in bold]</a:t>
            </a:r>
          </a:p>
          <a:p>
            <a:pPr marL="541338" lvl="1" indent="-187325">
              <a:spcAft>
                <a:spcPts val="1200"/>
              </a:spcAft>
              <a:buClr>
                <a:schemeClr val="tx2"/>
              </a:buClr>
              <a:buFont typeface="Trebuchet MS" panose="020B0603020202020204" pitchFamily="34" charset="0"/>
              <a:buChar char="‐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[Sub-bullet if needed]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[Supporting points – not in bold]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300" kern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43001E-E979-4F70-9DAB-740463160A25}"/>
              </a:ext>
            </a:extLst>
          </p:cNvPr>
          <p:cNvSpPr txBox="1"/>
          <p:nvPr userDrawn="1"/>
        </p:nvSpPr>
        <p:spPr bwMode="auto">
          <a:xfrm>
            <a:off x="8277963" y="2308061"/>
            <a:ext cx="3236707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GB" sz="1300" b="1" kern="0">
                <a:latin typeface="Trebuchet MS" panose="020B0603020202020204" pitchFamily="34" charset="0"/>
                <a:cs typeface="Arial" panose="020B0604020202020204" pitchFamily="34" charset="0"/>
              </a:rPr>
              <a:t>[Main point – in bold]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[Supporting points – not in bold]</a:t>
            </a:r>
          </a:p>
          <a:p>
            <a:pPr marL="541338" lvl="1" indent="-187325">
              <a:spcAft>
                <a:spcPts val="1200"/>
              </a:spcAft>
              <a:buClr>
                <a:schemeClr val="tx2"/>
              </a:buClr>
              <a:buFont typeface="Trebuchet MS" panose="020B0603020202020204" pitchFamily="34" charset="0"/>
              <a:buChar char="‐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[Sub-bullet if needed]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300" kern="0">
                <a:latin typeface="Trebuchet MS" panose="020B0603020202020204" pitchFamily="34" charset="0"/>
                <a:cs typeface="Arial" panose="020B0604020202020204" pitchFamily="34" charset="0"/>
              </a:rPr>
              <a:t>[Supporting points – not in bold]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300" kern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48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45D4-4164-4F1D-B2B1-EEBF42FB72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7382" y="190999"/>
            <a:ext cx="11665269" cy="695122"/>
          </a:xfrm>
        </p:spPr>
        <p:txBody>
          <a:bodyPr wrap="square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111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liv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6054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ran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4842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02715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FW_1718_Triangles Phase 2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928"/>
            <a:ext cx="12192000" cy="68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7830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hite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-11200" y="1809750"/>
            <a:ext cx="12203200" cy="1840712"/>
          </a:xfrm>
          <a:prstGeom prst="rect">
            <a:avLst/>
          </a:prstGeom>
          <a:solidFill>
            <a:srgbClr val="008E80"/>
          </a:solidFill>
          <a:ln>
            <a:solidFill>
              <a:srgbClr val="008E80"/>
            </a:solidFill>
          </a:ln>
        </p:spPr>
        <p:txBody>
          <a:bodyPr lIns="121900" tIns="121900" rIns="121900" bIns="121900" numCol="1" anchor="ctr" anchorCtr="0">
            <a:noAutofit/>
          </a:bodyPr>
          <a:lstStyle/>
          <a:p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ctrTitle" hasCustomPrompt="1"/>
          </p:nvPr>
        </p:nvSpPr>
        <p:spPr>
          <a:xfrm>
            <a:off x="382379" y="2530463"/>
            <a:ext cx="5185515" cy="7080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D9D9D9"/>
              </a:buClr>
              <a:buFont typeface="Calibri"/>
              <a:buNone/>
              <a:defRPr sz="4267" i="0" u="none" strike="noStrike" cap="non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Overview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 hasCustomPrompt="1"/>
          </p:nvPr>
        </p:nvSpPr>
        <p:spPr>
          <a:xfrm>
            <a:off x="401426" y="1854189"/>
            <a:ext cx="11069849" cy="681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ctr" rtl="0">
              <a:spcBef>
                <a:spcPts val="267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ctr" rtl="0">
              <a:spcBef>
                <a:spcPts val="240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ctr" rtl="0">
              <a:spcBef>
                <a:spcPts val="21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ctr" rtl="0">
              <a:spcBef>
                <a:spcPts val="187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ctr" rtl="0">
              <a:spcBef>
                <a:spcPts val="53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ctr" rtl="0">
              <a:spcBef>
                <a:spcPts val="53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ctr" rtl="0">
              <a:spcBef>
                <a:spcPts val="53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ctr" rtl="0">
              <a:spcBef>
                <a:spcPts val="53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Postgraduate Northern Ireland 19/20</a:t>
            </a: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565426" y="703469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2225" y="7700240"/>
            <a:ext cx="3860800" cy="1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>
              <a:solidFill>
                <a:srgbClr val="7C7C7B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907052" y="7332628"/>
            <a:ext cx="2844800" cy="16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1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altLang="en" sz="1067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en" altLang="en" sz="1067">
              <a:solidFill>
                <a:srgbClr val="000000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-12697" y="3665521"/>
            <a:ext cx="12188800" cy="131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5282" y="0"/>
                </a:lnTo>
                <a:cubicBezTo>
                  <a:pt x="14926" y="39996"/>
                  <a:pt x="14571" y="80004"/>
                  <a:pt x="14228" y="120000"/>
                </a:cubicBezTo>
                <a:cubicBezTo>
                  <a:pt x="13827" y="80004"/>
                  <a:pt x="13426" y="39996"/>
                  <a:pt x="13036" y="0"/>
                </a:cubicBez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8E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numCol="1" anchor="t" anchorCtr="0">
            <a:noAutofit/>
          </a:bodyPr>
          <a:lstStyle/>
          <a:p>
            <a:endParaRPr sz="2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42" name="Shape 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1812" y="5328429"/>
            <a:ext cx="1588299" cy="8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 rot="10800000">
            <a:off x="1295959" y="3668901"/>
            <a:ext cx="262681" cy="135520"/>
          </a:xfrm>
          <a:prstGeom prst="triangle">
            <a:avLst>
              <a:gd name="adj" fmla="val 47341"/>
            </a:avLst>
          </a:prstGeom>
          <a:solidFill>
            <a:srgbClr val="008E80"/>
          </a:solidFill>
          <a:ln>
            <a:noFill/>
          </a:ln>
        </p:spPr>
        <p:txBody>
          <a:bodyPr lIns="121900" tIns="121900" rIns="121900" bIns="121900" numCol="1" anchor="ctr" anchorCtr="0">
            <a:noAutofit/>
          </a:bodyPr>
          <a:lstStyle/>
          <a:p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640375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blue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8378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oleObject" Target="../embeddings/oleObject2.bin"/><Relationship Id="rId5" Type="http://schemas.openxmlformats.org/officeDocument/2006/relationships/slideLayout" Target="../slideLayouts/slideLayout42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1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2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DDF960BD-BC78-403A-B161-C8779D9E497D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3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1F0A9137-4EFB-4A2C-AC14-D3486C43EA57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46E18-2F35-1177-FD19-4D736B83CE97}"/>
              </a:ext>
            </a:extLst>
          </p:cNvPr>
          <p:cNvSpPr txBox="1"/>
          <p:nvPr userDrawn="1"/>
        </p:nvSpPr>
        <p:spPr>
          <a:xfrm rot="20042693">
            <a:off x="1466850" y="2215545"/>
            <a:ext cx="8972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53689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6" r:id="rId2"/>
    <p:sldLayoutId id="2147483667" r:id="rId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range 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5CB01A94-14A9-424F-B847-3B228F510373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4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12C419B1-B00D-4060-AA19-BDE55A808F82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69269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FE_1920_PRESENTATION_ARTWORK_smaller 3-4 rati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A9D0F437-11E6-4FAB-8B31-4AAC88C2269C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3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9F001B12-CB5B-5290-896F-3CAAD84EBEEF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FE_1920_PRESENTATION_ARTWORK_smaller 3-4 rati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E5BB7DAD-6D53-FA61-6460-03261DAD0B1B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3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E9F89677-1753-84B6-A8BC-A4609425C4C8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972450061"/>
              </p:ext>
            </p:extLst>
          </p:nvPr>
        </p:nvGraphicFramePr>
        <p:xfrm>
          <a:off x="2166" y="1629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90" imgH="591" progId="TCLayout.ActiveDocument.1">
                  <p:embed/>
                </p:oleObj>
              </mc:Choice>
              <mc:Fallback>
                <p:oleObj name="think-cell Slide" r:id="rId11" imgW="590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66" y="1629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A7C0918D-4604-4352-A31A-401A783A591F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2" y="0"/>
            <a:ext cx="211666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76" name="1. On-page tracker" hidden="1"/>
          <p:cNvSpPr>
            <a:spLocks noChangeArrowheads="1"/>
          </p:cNvSpPr>
          <p:nvPr/>
        </p:nvSpPr>
        <p:spPr bwMode="auto">
          <a:xfrm>
            <a:off x="161990" y="27537"/>
            <a:ext cx="675121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28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3. Unit of measure" hidden="1"/>
          <p:cNvSpPr txBox="1">
            <a:spLocks noChangeArrowheads="1"/>
          </p:cNvSpPr>
          <p:nvPr/>
        </p:nvSpPr>
        <p:spPr bwMode="auto">
          <a:xfrm>
            <a:off x="161986" y="542621"/>
            <a:ext cx="4973989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28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315" name="McK Slide Elements"/>
          <p:cNvGrpSpPr>
            <a:grpSpLocks/>
          </p:cNvGrpSpPr>
          <p:nvPr/>
        </p:nvGrpSpPr>
        <p:grpSpPr bwMode="auto">
          <a:xfrm>
            <a:off x="161990" y="6202014"/>
            <a:ext cx="11630453" cy="521559"/>
            <a:chOff x="75" y="3829"/>
            <a:chExt cx="5385" cy="322"/>
          </a:xfrm>
        </p:grpSpPr>
        <p:sp>
          <p:nvSpPr>
            <p:cNvPr id="1151" name="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020"/>
                <a:t>1 Footnote</a:t>
              </a:r>
            </a:p>
          </p:txBody>
        </p:sp>
        <p:sp>
          <p:nvSpPr>
            <p:cNvPr id="1154" name="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85813" indent="-142875" defTabSz="895350">
                <a:tabLst>
                  <a:tab pos="61277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936625" indent="-149225" defTabSz="895350">
                <a:tabLst>
                  <a:tab pos="61277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073150" indent="-134938" defTabSz="895350">
                <a:tabLst>
                  <a:tab pos="61277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223963" indent="-149225" defTabSz="895350">
                <a:tabLst>
                  <a:tab pos="61277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1681163" indent="-149225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138363" indent="-149225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2595563" indent="-149225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052763" indent="-149225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02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303" name="ACET" hidden="1"/>
          <p:cNvGrpSpPr>
            <a:grpSpLocks/>
          </p:cNvGrpSpPr>
          <p:nvPr/>
        </p:nvGrpSpPr>
        <p:grpSpPr bwMode="auto">
          <a:xfrm>
            <a:off x="1976208" y="1085230"/>
            <a:ext cx="5801189" cy="583108"/>
            <a:chOff x="915" y="670"/>
            <a:chExt cx="2686" cy="360"/>
          </a:xfrm>
        </p:grpSpPr>
        <p:cxnSp>
          <p:nvCxnSpPr>
            <p:cNvPr id="1273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670"/>
              <a:ext cx="2686" cy="36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sz="1837" b="1"/>
                <a:t>Title</a:t>
              </a:r>
            </a:p>
            <a:p>
              <a:r>
                <a:rPr lang="en-GB" sz="1837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10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927" y="1328815"/>
            <a:ext cx="11354216" cy="434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</a:t>
            </a:r>
            <a:endParaRPr lang="en-GB"/>
          </a:p>
        </p:txBody>
      </p:sp>
      <p:sp>
        <p:nvSpPr>
          <p:cNvPr id="1319" name="doc id"/>
          <p:cNvSpPr>
            <a:spLocks noChangeArrowheads="1"/>
          </p:cNvSpPr>
          <p:nvPr/>
        </p:nvSpPr>
        <p:spPr bwMode="auto">
          <a:xfrm>
            <a:off x="10995481" y="37255"/>
            <a:ext cx="894153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en-US" sz="816">
              <a:solidFill>
                <a:srgbClr val="000000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4670" y="6566446"/>
            <a:ext cx="478367" cy="155496"/>
          </a:xfrm>
          <a:prstGeom prst="rect">
            <a:avLst/>
          </a:prstGeom>
        </p:spPr>
        <p:txBody>
          <a:bodyPr anchor="ctr"/>
          <a:lstStyle>
            <a:lvl1pPr algn="ctr">
              <a:defRPr sz="900"/>
            </a:lvl1pPr>
          </a:lstStyle>
          <a:p>
            <a:fld id="{5D5369AF-0EB7-4BAF-8B64-14FFB1E0C7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30927" y="278117"/>
            <a:ext cx="11354216" cy="656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78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</p:sldLayoutIdLst>
  <p:hf hdr="0" ftr="0" dt="0"/>
  <p:txStyles>
    <p:titleStyle>
      <a:lvl1pPr algn="l" defTabSz="913549" rtl="0" eaLnBrk="1" fontAlgn="base" hangingPunct="1">
        <a:spcBef>
          <a:spcPct val="0"/>
        </a:spcBef>
        <a:spcAft>
          <a:spcPct val="0"/>
        </a:spcAft>
        <a:defRPr lang="en-GB" sz="2400" b="1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91354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4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4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4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93" algn="l" defTabSz="91354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86" algn="l" defTabSz="91354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78" algn="l" defTabSz="91354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71" algn="l" defTabSz="91354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algn="l" defTabSz="913549" rtl="0" eaLnBrk="1" fontAlgn="base" hangingPunct="1">
        <a:spcBef>
          <a:spcPts val="400"/>
        </a:spcBef>
        <a:spcAft>
          <a:spcPct val="0"/>
        </a:spcAft>
        <a:buClr>
          <a:schemeClr val="tx2"/>
        </a:buClr>
        <a:defRPr sz="1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7612" indent="-195992" algn="l" defTabSz="913549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466493" indent="-267261" algn="l" defTabSz="913549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626851" indent="-158737" algn="l" defTabSz="913549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761290" indent="-132821" algn="l" defTabSz="913549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1227783" indent="-132821" algn="l" defTabSz="91354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1694276" indent="-132821" algn="l" defTabSz="91354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2160769" indent="-132821" algn="l" defTabSz="91354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2627262" indent="-132821" algn="l" defTabSz="91354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8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93" algn="l" defTabSz="93298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86" algn="l" defTabSz="93298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78" algn="l" defTabSz="93298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71" algn="l" defTabSz="93298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64" algn="l" defTabSz="93298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957" algn="l" defTabSz="93298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450" algn="l" defTabSz="93298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943" algn="l" defTabSz="93298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range 1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5CB01A94-14A9-424F-B847-3B228F510373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4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12C419B1-B00D-4060-AA19-BDE55A808F82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69269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720" r:id="rId5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blue 1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0824C111-870A-4327-8AF8-2CE4AE447F5A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4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D45C439C-484D-4A59-8171-30C8ADB0911E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40133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02" r:id="rId3"/>
    <p:sldLayoutId id="2147483706" r:id="rId4"/>
    <p:sldLayoutId id="2147483721" r:id="rId5"/>
    <p:sldLayoutId id="2147483722" r:id="rId6"/>
    <p:sldLayoutId id="2147483723" r:id="rId7"/>
    <p:sldLayoutId id="2147483724" r:id="rId8"/>
    <p:sldLayoutId id="2147483725" r:id="rId9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purple 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D5BC2576-AD8C-482A-B88B-671213CD60F4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4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CCE13A37-A62A-4B17-A00D-9683BA47410C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79977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live 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50D6A882-8FC0-421F-A4E2-E231930DB29F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4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4A555E6A-4926-443B-9C52-352E001A51C2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44195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red 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7B22027A-B6AC-49DB-B817-981C169C63F4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4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7F645B59-7625-4F02-90B3-6F3FD380B2C1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7718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85" r:id="rId2"/>
    <p:sldLayoutId id="2147483696" r:id="rId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dblue 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BEA50B52-0124-4042-916D-0A9D056D405F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4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5147118F-ECD4-4688-BC55-97974549ACDB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80501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690" r:id="rId3"/>
    <p:sldLayoutId id="2147483691" r:id="rId4"/>
    <p:sldLayoutId id="2147483692" r:id="rId5"/>
    <p:sldLayoutId id="2147483693" r:id="rId6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2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D7AE621B-AE56-482F-B261-0A0C473B6CDB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3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87EE3449-3941-4352-AADF-C963EACD05CE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9" r:id="rId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blue 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0824C111-870A-4327-8AF8-2CE4AE447F5A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4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D45C439C-484D-4A59-8171-30C8ADB0911E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40133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uk/government/publications/how-much-lifelong-learning-entitlement-you-could-ge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studentfinance.campaign.gov.uk/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hyperlink" Target="https://studentfinance.campaign.gov.uk/lifelong-learning-entitlement/" TargetMode="External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heinfo.slc.co.uk/lle/lifelong-learning-entitlement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q/questions.html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lifelong-learning-entitlement-tuition-fee-limi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uk/government/publications/alternative-student-finance/alternative-student-finan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2565-5836-4036-887D-EBDF6A00CE9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4537" y="1892300"/>
            <a:ext cx="8162926" cy="307340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  <a:tabLst/>
              <a:defRPr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HELOA North West &amp; Northern Ireland</a:t>
            </a:r>
            <a:br>
              <a:rPr lang="en-GB" sz="36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" altLang="en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/>
                <a:sym typeface="Calibri"/>
              </a:rPr>
              <a:t>Lifelong Learning Entitlement</a:t>
            </a:r>
            <a:br>
              <a:rPr kumimoji="0" lang="en" altLang="en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/>
                <a:sym typeface="Calibri"/>
              </a:rPr>
            </a:br>
            <a:r>
              <a:rPr lang="en" altLang="en" sz="3600" kern="0" dirty="0">
                <a:solidFill>
                  <a:schemeClr val="bg1"/>
                </a:solidFill>
                <a:latin typeface="Helvetica" panose="020B0604020202020204" pitchFamily="34" charset="0"/>
                <a:ea typeface="Calibri"/>
                <a:sym typeface="Calibri"/>
              </a:rPr>
              <a:t>Briefing Session</a:t>
            </a:r>
            <a:r>
              <a:rPr kumimoji="0" lang="en" altLang="en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/>
                <a:sym typeface="Calibri"/>
              </a:rPr>
              <a:t> </a:t>
            </a:r>
            <a:br>
              <a:rPr kumimoji="0" lang="en" altLang="en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/>
                <a:sym typeface="Calibri"/>
              </a:rPr>
            </a:br>
            <a:r>
              <a:rPr kumimoji="0" lang="en" altLang="en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/>
                <a:sym typeface="Calibri"/>
              </a:rPr>
              <a:t>12</a:t>
            </a:r>
            <a:r>
              <a:rPr kumimoji="0" lang="en" altLang="en" sz="36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/>
                <a:sym typeface="Calibri"/>
              </a:rPr>
              <a:t>th</a:t>
            </a:r>
            <a:r>
              <a:rPr kumimoji="0" lang="en" altLang="en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/>
                <a:sym typeface="Calibri"/>
              </a:rPr>
              <a:t> September 2024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BDB872A-5D95-B8FB-42ED-F5F309CA7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978" y="6045184"/>
            <a:ext cx="3511672" cy="4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7158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122F80-3553-7C02-FC2F-DF2FEBF2913B}"/>
              </a:ext>
            </a:extLst>
          </p:cNvPr>
          <p:cNvSpPr txBox="1"/>
          <p:nvPr/>
        </p:nvSpPr>
        <p:spPr>
          <a:xfrm>
            <a:off x="320842" y="199327"/>
            <a:ext cx="9737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kern="0" dirty="0">
                <a:solidFill>
                  <a:schemeClr val="bg1"/>
                </a:solidFill>
                <a:latin typeface="Helvetica" panose="020B0604020202030204" pitchFamily="34" charset="0"/>
                <a:ea typeface="+mj-ea"/>
                <a:cs typeface="+mj-cs"/>
              </a:rPr>
              <a:t>THE LLE: RESIDUAL ENTILEMENT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0DFA3-8C02-7C4D-D106-E9CAC29BBEE1}"/>
              </a:ext>
            </a:extLst>
          </p:cNvPr>
          <p:cNvSpPr>
            <a:spLocks noGrp="1"/>
          </p:cNvSpPr>
          <p:nvPr/>
        </p:nvSpPr>
        <p:spPr>
          <a:xfrm>
            <a:off x="415027" y="1492654"/>
            <a:ext cx="11361946" cy="519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Learners who have already received government support for tuition fees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residual entitlement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LLE funding: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means their initial Tuition Fee Loan entitlement would also be £37,000, based on current fee levels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However,</a:t>
            </a: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deductions will be applied 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their actual LLE funding entitlement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applied deduction will depend on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much government support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learner had received for     their previous courses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Eligible learners with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little or no remaining entitlement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all appropriate deductions are made: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Such learners may still receive additional entitlement for government priority subjects or certain longer courses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details on residual entitlement are available at:</a:t>
            </a: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www.gov.uk/government/publications/how-much-lifelong-learning-entitlement-you-could-get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2511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122F80-3553-7C02-FC2F-DF2FEBF2913B}"/>
              </a:ext>
            </a:extLst>
          </p:cNvPr>
          <p:cNvSpPr txBox="1"/>
          <p:nvPr/>
        </p:nvSpPr>
        <p:spPr>
          <a:xfrm>
            <a:off x="320842" y="199327"/>
            <a:ext cx="9801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kern="0" dirty="0">
                <a:solidFill>
                  <a:schemeClr val="bg1"/>
                </a:solidFill>
                <a:latin typeface="Helvetica" panose="020B0604020202030204" pitchFamily="34" charset="0"/>
                <a:ea typeface="+mj-ea"/>
                <a:cs typeface="+mj-cs"/>
              </a:rPr>
              <a:t>THE LLE: DUDUCTIONS – COURSES FROM 2012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21CE1-AC7F-CF58-6A28-7A56B0010937}"/>
              </a:ext>
            </a:extLst>
          </p:cNvPr>
          <p:cNvSpPr>
            <a:spLocks noGrp="1"/>
          </p:cNvSpPr>
          <p:nvPr/>
        </p:nvSpPr>
        <p:spPr>
          <a:xfrm>
            <a:off x="280230" y="1663134"/>
            <a:ext cx="11361946" cy="519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learners that used student loans for courses that began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or after 1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September 2012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any deductions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their LLE balance will be based on: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Funding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reduced by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actual amount of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Tuition Fee Loan or Grant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study across the UK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calculation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excludes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any Maintenance Loans or Grants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deductions made will be exactly what learners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already drawn down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government support: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is regardless of which course it was or how they studied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Deductions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not include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years recorded as impacted by Compelling Personal Reasons (CPR):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Compelling Personal Reasons that can be considered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 serious illness and bereavement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073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A32CBC-2E9A-FD6F-15DF-4BA28216C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978" y="3066493"/>
            <a:ext cx="11321140" cy="28411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22F80-3553-7C02-FC2F-DF2FEBF2913B}"/>
              </a:ext>
            </a:extLst>
          </p:cNvPr>
          <p:cNvSpPr txBox="1"/>
          <p:nvPr/>
        </p:nvSpPr>
        <p:spPr>
          <a:xfrm>
            <a:off x="320841" y="199327"/>
            <a:ext cx="101546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kern="0" dirty="0">
                <a:solidFill>
                  <a:schemeClr val="bg1"/>
                </a:solidFill>
                <a:latin typeface="Helvetica" panose="020B0604020202030204" pitchFamily="34" charset="0"/>
                <a:ea typeface="+mj-ea"/>
                <a:cs typeface="+mj-cs"/>
              </a:rPr>
              <a:t>THE LLE: ENTITLEMENT DUDUCTIONS EXAPMLE 1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E40D4D-39DA-2DA7-E7A3-9333EEAF9885}"/>
              </a:ext>
            </a:extLst>
          </p:cNvPr>
          <p:cNvSpPr>
            <a:spLocks noGrp="1"/>
          </p:cNvSpPr>
          <p:nvPr/>
        </p:nvSpPr>
        <p:spPr>
          <a:xfrm>
            <a:off x="368092" y="1594422"/>
            <a:ext cx="11361946" cy="4313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Deductions from a learner’s LLE balance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learners that used student loans for courses that began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or after 1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September 2012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 A learner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fully funded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student finance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800" kern="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12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Learner A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studied a 3-year degree beginning in September 2012</a:t>
            </a:r>
          </a:p>
          <a:p>
            <a:pPr marL="612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48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university charged £9,000 per year for tuition</a:t>
            </a:r>
          </a:p>
          <a:p>
            <a:pPr marL="648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48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was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£27,000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total and the learner paid for the course with student loan support</a:t>
            </a:r>
          </a:p>
          <a:p>
            <a:pPr marL="612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they apply for LLE after 2025, their £37,000 entitlement will be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reduced by £27,000</a:t>
            </a:r>
          </a:p>
          <a:p>
            <a:pPr marL="612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48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means the learner will have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£10,000 of LLE funding remaining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48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A32CBC-2E9A-FD6F-15DF-4BA28216C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978" y="3066493"/>
            <a:ext cx="11321140" cy="28411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22F80-3553-7C02-FC2F-DF2FEBF2913B}"/>
              </a:ext>
            </a:extLst>
          </p:cNvPr>
          <p:cNvSpPr txBox="1"/>
          <p:nvPr/>
        </p:nvSpPr>
        <p:spPr>
          <a:xfrm>
            <a:off x="320841" y="199327"/>
            <a:ext cx="101546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kern="0" dirty="0">
                <a:solidFill>
                  <a:schemeClr val="bg1"/>
                </a:solidFill>
                <a:latin typeface="Helvetica" panose="020B0604020202030204" pitchFamily="34" charset="0"/>
                <a:ea typeface="+mj-ea"/>
                <a:cs typeface="+mj-cs"/>
              </a:rPr>
              <a:t>THE LLE: ENTITLEMENT DUDUCTIONS EXAPMLE 2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09FE9-6B86-B3DB-D8AE-3DD75102BCC7}"/>
              </a:ext>
            </a:extLst>
          </p:cNvPr>
          <p:cNvSpPr>
            <a:spLocks noGrp="1"/>
          </p:cNvSpPr>
          <p:nvPr/>
        </p:nvSpPr>
        <p:spPr>
          <a:xfrm>
            <a:off x="315381" y="1651704"/>
            <a:ext cx="11361946" cy="5206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Deductions from a learner’s LLE balance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learners that used student loans for courses that began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or after 1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September 2012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 A learner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funded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student finance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12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Learner B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studied a degree part-time over 6 years, beginning in 2017</a:t>
            </a:r>
          </a:p>
          <a:p>
            <a:pPr marL="612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48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university charged £6,000 per year</a:t>
            </a:r>
          </a:p>
          <a:p>
            <a:pPr marL="648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48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C paid for it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without using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loans</a:t>
            </a:r>
          </a:p>
          <a:p>
            <a:pPr marL="648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they apply for LLE after 2025,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deductions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applied to their entitlement for this study</a:t>
            </a:r>
          </a:p>
          <a:p>
            <a:pPr marL="648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48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means the learner will have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£37,000 of LLE funding remaining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57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122F80-3553-7C02-FC2F-DF2FEBF2913B}"/>
              </a:ext>
            </a:extLst>
          </p:cNvPr>
          <p:cNvSpPr txBox="1"/>
          <p:nvPr/>
        </p:nvSpPr>
        <p:spPr>
          <a:xfrm>
            <a:off x="320841" y="199327"/>
            <a:ext cx="101546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kern="0" dirty="0">
                <a:solidFill>
                  <a:schemeClr val="bg1"/>
                </a:solidFill>
                <a:latin typeface="Helvetica" panose="020B0604020202030204" pitchFamily="34" charset="0"/>
                <a:ea typeface="+mj-ea"/>
                <a:cs typeface="+mj-cs"/>
              </a:rPr>
              <a:t>THE LLE: DEDUCTIONS – COURSES BEFORE 2012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E628E98-AFBC-8EC6-1453-E5BCD47FDCF4}"/>
              </a:ext>
            </a:extLst>
          </p:cNvPr>
          <p:cNvSpPr>
            <a:spLocks noGrp="1"/>
          </p:cNvSpPr>
          <p:nvPr/>
        </p:nvSpPr>
        <p:spPr>
          <a:xfrm>
            <a:off x="337929" y="1834826"/>
            <a:ext cx="11361946" cy="4447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learners who accessed student finance for level 4 to 6 courses, as well as some level 7 courses such as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PGCEs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before 1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September 2012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Deductions will be made from LLE entitlement depending on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years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learner studied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only includes study at UK providers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specific treatment for this cohort reflects the fact that tuition fees were very different before 2012 to how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 have operated since: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Fees were much smaller (and before 1998 they didn’t exist)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means that the government paid most of the cost of a student’s tuition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deductions to be applied are broadly in line with modern-day tuition fees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191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A32CBC-2E9A-FD6F-15DF-4BA28216C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7960" y="2986283"/>
            <a:ext cx="11321140" cy="28411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22F80-3553-7C02-FC2F-DF2FEBF2913B}"/>
              </a:ext>
            </a:extLst>
          </p:cNvPr>
          <p:cNvSpPr txBox="1"/>
          <p:nvPr/>
        </p:nvSpPr>
        <p:spPr>
          <a:xfrm>
            <a:off x="320841" y="199327"/>
            <a:ext cx="101546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kern="0" dirty="0">
                <a:solidFill>
                  <a:schemeClr val="bg1"/>
                </a:solidFill>
                <a:latin typeface="Helvetica" panose="020B0604020202030204" pitchFamily="34" charset="0"/>
                <a:ea typeface="+mj-ea"/>
                <a:cs typeface="+mj-cs"/>
              </a:rPr>
              <a:t>THE LLE: ENTITLEMENT DUDUCTIONS EXAPMLE 3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A1908-6DAC-A2D3-3BAB-E9207E01375F}"/>
              </a:ext>
            </a:extLst>
          </p:cNvPr>
          <p:cNvSpPr>
            <a:spLocks noGrp="1"/>
          </p:cNvSpPr>
          <p:nvPr/>
        </p:nvSpPr>
        <p:spPr>
          <a:xfrm>
            <a:off x="287960" y="1439861"/>
            <a:ext cx="11361946" cy="519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Deductions from a learner’s LLE balance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learners who accessed student finance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before 1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September 2012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Full-time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study</a:t>
            </a:r>
          </a:p>
          <a:p>
            <a:pPr marL="612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Learner C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studied a full-time degree for 4 years, beginning in 2002</a:t>
            </a:r>
          </a:p>
          <a:p>
            <a:pPr marL="54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48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of those years was a sandwich year of work placement</a:t>
            </a:r>
          </a:p>
          <a:p>
            <a:pPr marL="54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12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applying for LLE after 2025, the learner will have: </a:t>
            </a:r>
          </a:p>
          <a:p>
            <a:pPr marL="54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48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deduction of £1,850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and </a:t>
            </a:r>
          </a:p>
          <a:p>
            <a:pPr marL="648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deductions of £9,250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48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means the learner will have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£7,400 of LLE remaining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73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7532067C-BE2D-469A-A375-E058BF49B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9088" y="0"/>
            <a:ext cx="2222620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55E77D-807B-F03C-9AB7-7D4AF3B06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3653" y="1807441"/>
            <a:ext cx="1737754" cy="1737754"/>
            <a:chOff x="388250" y="0"/>
            <a:chExt cx="1891863" cy="189186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BA62AB0-763C-2209-F712-68E3DCF6125A}"/>
                </a:ext>
              </a:extLst>
            </p:cNvPr>
            <p:cNvSpPr/>
            <p:nvPr/>
          </p:nvSpPr>
          <p:spPr>
            <a:xfrm>
              <a:off x="388250" y="0"/>
              <a:ext cx="1891863" cy="189186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schemeClr val="bg1">
                  <a:lumMod val="9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A336304-95F7-461B-8DFC-D5A197CC7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b="16667"/>
            <a:stretch/>
          </p:blipFill>
          <p:spPr>
            <a:xfrm>
              <a:off x="452594" y="67533"/>
              <a:ext cx="1781646" cy="1756796"/>
            </a:xfrm>
            <a:prstGeom prst="ellipse">
              <a:avLst/>
            </a:prstGeom>
          </p:spPr>
        </p:pic>
      </p:grpSp>
      <p:sp>
        <p:nvSpPr>
          <p:cNvPr id="47" name="Title 46">
            <a:extLst>
              <a:ext uri="{FF2B5EF4-FFF2-40B4-BE49-F238E27FC236}">
                <a16:creationId xmlns:a16="http://schemas.microsoft.com/office/drawing/2014/main" id="{FC26C6B5-DF30-0C3E-496B-797DCE6664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837" y="112270"/>
            <a:ext cx="2112581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Journey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D3F5BC0-933C-4765-8D50-9AAC114905EA}"/>
              </a:ext>
            </a:extLst>
          </p:cNvPr>
          <p:cNvSpPr/>
          <p:nvPr/>
        </p:nvSpPr>
        <p:spPr>
          <a:xfrm>
            <a:off x="13443" y="3697723"/>
            <a:ext cx="2150460" cy="263149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Beth is a college student interested in geography and computer science.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She’s unsure about studying a computer science degree but is confident she’d enjoy geography.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9D53D87-C2F3-419D-BC74-A92CF763C27A}"/>
              </a:ext>
            </a:extLst>
          </p:cNvPr>
          <p:cNvSpPr/>
          <p:nvPr/>
        </p:nvSpPr>
        <p:spPr>
          <a:xfrm>
            <a:off x="2737674" y="602603"/>
            <a:ext cx="4083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45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" sz="2800" b="0" i="0" u="none" strike="noStrike" kern="0" cap="none" spc="0" normalizeH="0" baseline="0" noProof="0">
                <a:ln>
                  <a:noFill/>
                </a:ln>
                <a:solidFill>
                  <a:srgbClr val="44869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Current Funding System</a:t>
            </a:r>
            <a:endParaRPr kumimoji="0" lang="en" altLang="en" sz="2800" b="0" i="0" u="none" strike="noStrike" kern="0" cap="none" spc="0" normalizeH="0" baseline="0" noProof="0">
              <a:ln>
                <a:noFill/>
              </a:ln>
              <a:solidFill>
                <a:srgbClr val="44869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" name="Group 32" descr="Everyone Beth talks to recommends a degree.&#10; She decides to take a 3-year geography degree and applies to SFE for Tuition Fee Loan support.&#10;">
            <a:extLst>
              <a:ext uri="{FF2B5EF4-FFF2-40B4-BE49-F238E27FC236}">
                <a16:creationId xmlns:a16="http://schemas.microsoft.com/office/drawing/2014/main" id="{C6BB7552-C00E-5FDB-21F0-96D298AEB630}"/>
              </a:ext>
            </a:extLst>
          </p:cNvPr>
          <p:cNvGrpSpPr/>
          <p:nvPr/>
        </p:nvGrpSpPr>
        <p:grpSpPr>
          <a:xfrm>
            <a:off x="2454244" y="1356212"/>
            <a:ext cx="4441122" cy="828858"/>
            <a:chOff x="2357048" y="1346775"/>
            <a:chExt cx="4441122" cy="8288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609BC24-FD13-9D2C-F11D-EB25C2982503}"/>
                </a:ext>
              </a:extLst>
            </p:cNvPr>
            <p:cNvGrpSpPr/>
            <p:nvPr/>
          </p:nvGrpSpPr>
          <p:grpSpPr>
            <a:xfrm>
              <a:off x="2547927" y="1346775"/>
              <a:ext cx="4250243" cy="828858"/>
              <a:chOff x="2586334" y="2439056"/>
              <a:chExt cx="4250243" cy="828858"/>
            </a:xfr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BAED20D2-1F25-45C9-A09B-BBE997CAB3C3}"/>
                  </a:ext>
                </a:extLst>
              </p:cNvPr>
              <p:cNvSpPr/>
              <p:nvPr/>
            </p:nvSpPr>
            <p:spPr>
              <a:xfrm>
                <a:off x="2586334" y="2439056"/>
                <a:ext cx="4250243" cy="8288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TextBox 33" descr="Everyone Beth talks to recommends a degree.&#10; She decides to take a 3-year geography degree and applies to SFE for Tuition Fee Loan support.">
                <a:extLst>
                  <a:ext uri="{FF2B5EF4-FFF2-40B4-BE49-F238E27FC236}">
                    <a16:creationId xmlns:a16="http://schemas.microsoft.com/office/drawing/2014/main" id="{BD722DA7-E8AC-4FA1-B6B4-A42ECB3D25C4}"/>
                  </a:ext>
                </a:extLst>
              </p:cNvPr>
              <p:cNvSpPr txBox="1"/>
              <p:nvPr/>
            </p:nvSpPr>
            <p:spPr bwMode="auto">
              <a:xfrm>
                <a:off x="2663357" y="2486848"/>
                <a:ext cx="4164682" cy="72327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08000" tIns="0" rIns="10800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Everyone Beth talks to recommends a degree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She decides to take a 3-year geography degree and applies to SFE for Tuition Fee Loan support</a:t>
                </a:r>
              </a:p>
            </p:txBody>
          </p:sp>
        </p:grp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5FCD5A55-A538-CCFF-A9AF-4C0BEF94071B}"/>
                </a:ext>
              </a:extLst>
            </p:cNvPr>
            <p:cNvSpPr/>
            <p:nvPr/>
          </p:nvSpPr>
          <p:spPr>
            <a:xfrm>
              <a:off x="2357048" y="1475473"/>
              <a:ext cx="344797" cy="579887"/>
            </a:xfrm>
            <a:prstGeom prst="downArrow">
              <a:avLst>
                <a:gd name="adj1" fmla="val 50000"/>
                <a:gd name="adj2" fmla="val 60715"/>
              </a:avLst>
            </a:prstGeom>
            <a:solidFill>
              <a:srgbClr val="009900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oup 37" descr="Beth starts the course and enjoys it, but still isn’t sure and is not clear on her employment options.  &#10;She feels committed, so completes the course. ">
            <a:extLst>
              <a:ext uri="{FF2B5EF4-FFF2-40B4-BE49-F238E27FC236}">
                <a16:creationId xmlns:a16="http://schemas.microsoft.com/office/drawing/2014/main" id="{6AB3AA6A-5E94-3EFA-9E3E-5C73CC5E83D4}"/>
              </a:ext>
            </a:extLst>
          </p:cNvPr>
          <p:cNvGrpSpPr/>
          <p:nvPr/>
        </p:nvGrpSpPr>
        <p:grpSpPr>
          <a:xfrm>
            <a:off x="2454244" y="2412610"/>
            <a:ext cx="4452249" cy="822244"/>
            <a:chOff x="2351327" y="2325423"/>
            <a:chExt cx="4452249" cy="82224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11EB21-2CBF-F31C-449E-69792C7EF900}"/>
                </a:ext>
              </a:extLst>
            </p:cNvPr>
            <p:cNvGrpSpPr/>
            <p:nvPr/>
          </p:nvGrpSpPr>
          <p:grpSpPr>
            <a:xfrm>
              <a:off x="2529447" y="2325423"/>
              <a:ext cx="4274129" cy="822244"/>
              <a:chOff x="2557772" y="3495050"/>
              <a:chExt cx="4274129" cy="801299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CA4E8F5F-94A4-43FD-9184-8446864092FE}"/>
                  </a:ext>
                </a:extLst>
              </p:cNvPr>
              <p:cNvSpPr/>
              <p:nvPr/>
            </p:nvSpPr>
            <p:spPr>
              <a:xfrm>
                <a:off x="2557772" y="3495050"/>
                <a:ext cx="4274129" cy="80129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TextBox 35" descr="Beth starts the course and enjoys it, but still isn’t sure and is not clear on her employment options.  &#10;&#10;She feels committed, so completes the course. ">
                <a:extLst>
                  <a:ext uri="{FF2B5EF4-FFF2-40B4-BE49-F238E27FC236}">
                    <a16:creationId xmlns:a16="http://schemas.microsoft.com/office/drawing/2014/main" id="{D4BE81DE-90F5-4E3F-98CC-67CD7A892437}"/>
                  </a:ext>
                </a:extLst>
              </p:cNvPr>
              <p:cNvSpPr txBox="1"/>
              <p:nvPr/>
            </p:nvSpPr>
            <p:spPr bwMode="auto">
              <a:xfrm>
                <a:off x="2591721" y="3534690"/>
                <a:ext cx="4240180" cy="72327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vert="horz" wrap="square" lIns="108000" tIns="0" rIns="10800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Beth starts the course and enjoys it, but still isn’t sure and is not clear on her employment options 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She feels committed, so completes the course</a:t>
                </a:r>
              </a:p>
            </p:txBody>
          </p:sp>
        </p:grp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52CD4C93-97C6-EAC6-BF2B-A54C45D4AA48}"/>
                </a:ext>
              </a:extLst>
            </p:cNvPr>
            <p:cNvSpPr/>
            <p:nvPr/>
          </p:nvSpPr>
          <p:spPr>
            <a:xfrm>
              <a:off x="2351327" y="2444481"/>
              <a:ext cx="344797" cy="579887"/>
            </a:xfrm>
            <a:prstGeom prst="downArrow">
              <a:avLst>
                <a:gd name="adj1" fmla="val 50000"/>
                <a:gd name="adj2" fmla="val 60715"/>
              </a:avLst>
            </a:prstGeom>
            <a:solidFill>
              <a:srgbClr val="009900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oup 38" descr="After graduating, Beth struggles to find work linked to her degree and gets a job in recruitment.">
            <a:extLst>
              <a:ext uri="{FF2B5EF4-FFF2-40B4-BE49-F238E27FC236}">
                <a16:creationId xmlns:a16="http://schemas.microsoft.com/office/drawing/2014/main" id="{08426BBC-366B-991D-B5AB-F44BA5D5CA37}"/>
              </a:ext>
            </a:extLst>
          </p:cNvPr>
          <p:cNvGrpSpPr/>
          <p:nvPr/>
        </p:nvGrpSpPr>
        <p:grpSpPr>
          <a:xfrm>
            <a:off x="2469667" y="3461280"/>
            <a:ext cx="4443287" cy="579887"/>
            <a:chOff x="2353283" y="3388046"/>
            <a:chExt cx="4443287" cy="57988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FD21B0-65F2-5663-99B7-3665EB6C9680}"/>
                </a:ext>
              </a:extLst>
            </p:cNvPr>
            <p:cNvGrpSpPr/>
            <p:nvPr/>
          </p:nvGrpSpPr>
          <p:grpSpPr>
            <a:xfrm>
              <a:off x="2529448" y="3389148"/>
              <a:ext cx="4267122" cy="553863"/>
              <a:chOff x="2582011" y="4565328"/>
              <a:chExt cx="4267122" cy="553863"/>
            </a:xfrm>
            <a:solidFill>
              <a:schemeClr val="bg1">
                <a:lumMod val="95000"/>
              </a:schemeClr>
            </a:solidFill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3D98C44C-1622-434F-ABEE-DDED701AB04A}"/>
                  </a:ext>
                </a:extLst>
              </p:cNvPr>
              <p:cNvSpPr/>
              <p:nvPr/>
            </p:nvSpPr>
            <p:spPr>
              <a:xfrm>
                <a:off x="2582011" y="4565328"/>
                <a:ext cx="4267122" cy="553863"/>
              </a:xfrm>
              <a:prstGeom prst="round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TextBox 34" descr="After graduating, Beth struggles to find work linked to her degree and gets a job in recruitment.">
                <a:extLst>
                  <a:ext uri="{FF2B5EF4-FFF2-40B4-BE49-F238E27FC236}">
                    <a16:creationId xmlns:a16="http://schemas.microsoft.com/office/drawing/2014/main" id="{1F0459DC-9453-42D1-B295-E58C7CCF4D47}"/>
                  </a:ext>
                </a:extLst>
              </p:cNvPr>
              <p:cNvSpPr txBox="1"/>
              <p:nvPr/>
            </p:nvSpPr>
            <p:spPr bwMode="auto">
              <a:xfrm>
                <a:off x="2695348" y="4625260"/>
                <a:ext cx="4153785" cy="43088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08000" tIns="0" rIns="10800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After graduating, Beth struggles to find work linked to her degree and gets a job in recruitment</a:t>
                </a:r>
              </a:p>
            </p:txBody>
          </p:sp>
        </p:grp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0A52E656-247F-FF5E-4B26-2A020D724AAB}"/>
                </a:ext>
              </a:extLst>
            </p:cNvPr>
            <p:cNvSpPr/>
            <p:nvPr/>
          </p:nvSpPr>
          <p:spPr>
            <a:xfrm>
              <a:off x="2353283" y="3388046"/>
              <a:ext cx="344797" cy="579887"/>
            </a:xfrm>
            <a:prstGeom prst="downArrow">
              <a:avLst>
                <a:gd name="adj1" fmla="val 50000"/>
                <a:gd name="adj2" fmla="val 60715"/>
              </a:avLst>
            </a:prstGeom>
            <a:solidFill>
              <a:schemeClr val="accent6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Group 42" descr="After several years, Beth is dissatisfied with her job and is unsure if she can afford to retrain.">
            <a:extLst>
              <a:ext uri="{FF2B5EF4-FFF2-40B4-BE49-F238E27FC236}">
                <a16:creationId xmlns:a16="http://schemas.microsoft.com/office/drawing/2014/main" id="{432FD2A0-85C1-4C5C-AECB-EE3A366A6926}"/>
              </a:ext>
            </a:extLst>
          </p:cNvPr>
          <p:cNvGrpSpPr/>
          <p:nvPr/>
        </p:nvGrpSpPr>
        <p:grpSpPr>
          <a:xfrm>
            <a:off x="2454244" y="4241102"/>
            <a:ext cx="4431510" cy="547014"/>
            <a:chOff x="2326387" y="4170033"/>
            <a:chExt cx="4431510" cy="54701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A68A14-CF07-8DE2-18AB-3377B2AB2EC8}"/>
                </a:ext>
              </a:extLst>
            </p:cNvPr>
            <p:cNvGrpSpPr/>
            <p:nvPr/>
          </p:nvGrpSpPr>
          <p:grpSpPr>
            <a:xfrm>
              <a:off x="2525683" y="4170033"/>
              <a:ext cx="4232214" cy="547014"/>
              <a:chOff x="2566974" y="5670448"/>
              <a:chExt cx="4232214" cy="547014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CFCFD507-FD3A-4F7C-9D5D-CD26D4E617CC}"/>
                  </a:ext>
                </a:extLst>
              </p:cNvPr>
              <p:cNvSpPr/>
              <p:nvPr/>
            </p:nvSpPr>
            <p:spPr>
              <a:xfrm>
                <a:off x="2566974" y="5670448"/>
                <a:ext cx="4232214" cy="54701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TextBox 36" descr="After several years, Beth is dissatisfied with her job and is unsure if she can afford to retrain.&#10;">
                <a:extLst>
                  <a:ext uri="{FF2B5EF4-FFF2-40B4-BE49-F238E27FC236}">
                    <a16:creationId xmlns:a16="http://schemas.microsoft.com/office/drawing/2014/main" id="{22A5EC12-77EE-406C-9C64-8DB2BEE3FD54}"/>
                  </a:ext>
                </a:extLst>
              </p:cNvPr>
              <p:cNvSpPr txBox="1"/>
              <p:nvPr/>
            </p:nvSpPr>
            <p:spPr bwMode="auto">
              <a:xfrm>
                <a:off x="2661523" y="5723346"/>
                <a:ext cx="4137664" cy="43088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vert="horz" wrap="square" lIns="108000" tIns="0" rIns="10800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After several years, Beth is not satisfied with    her job but is unsure if she can afford to retrain</a:t>
                </a:r>
              </a:p>
            </p:txBody>
          </p:sp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1F53C1A-B6FF-5FFC-F5D6-C2CAFF05DB94}"/>
                </a:ext>
              </a:extLst>
            </p:cNvPr>
            <p:cNvSpPr/>
            <p:nvPr/>
          </p:nvSpPr>
          <p:spPr>
            <a:xfrm>
              <a:off x="2326387" y="4234529"/>
              <a:ext cx="406119" cy="4061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8D003486-50C5-4F3C-BC3F-5E3E930FC8C5}"/>
              </a:ext>
            </a:extLst>
          </p:cNvPr>
          <p:cNvSpPr/>
          <p:nvPr/>
        </p:nvSpPr>
        <p:spPr>
          <a:xfrm>
            <a:off x="8690879" y="598420"/>
            <a:ext cx="2225289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45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LLE Funding</a:t>
            </a:r>
            <a:endParaRPr kumimoji="0" lang="en" altLang="en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41" descr="When discussing her future, Beth is given a range of advice on potential study options.&#10;A tutor suggests modular study as a way she can gain further experience of computer science">
            <a:extLst>
              <a:ext uri="{FF2B5EF4-FFF2-40B4-BE49-F238E27FC236}">
                <a16:creationId xmlns:a16="http://schemas.microsoft.com/office/drawing/2014/main" id="{4A8CA2DF-2EBC-AD33-46DB-8B38111B4448}"/>
              </a:ext>
            </a:extLst>
          </p:cNvPr>
          <p:cNvGrpSpPr/>
          <p:nvPr/>
        </p:nvGrpSpPr>
        <p:grpSpPr>
          <a:xfrm>
            <a:off x="7444788" y="1354613"/>
            <a:ext cx="4429505" cy="1048223"/>
            <a:chOff x="7899148" y="1238991"/>
            <a:chExt cx="4429505" cy="104822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47DEA8D-5D6C-F135-F694-2886243F5483}"/>
                </a:ext>
              </a:extLst>
            </p:cNvPr>
            <p:cNvGrpSpPr/>
            <p:nvPr/>
          </p:nvGrpSpPr>
          <p:grpSpPr>
            <a:xfrm>
              <a:off x="8075134" y="1238991"/>
              <a:ext cx="4253519" cy="1048223"/>
              <a:chOff x="7307963" y="2327575"/>
              <a:chExt cx="4253519" cy="1048223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D882DA80-E99C-44D3-867F-B232D51AC691}"/>
                  </a:ext>
                </a:extLst>
              </p:cNvPr>
              <p:cNvSpPr/>
              <p:nvPr/>
            </p:nvSpPr>
            <p:spPr>
              <a:xfrm>
                <a:off x="7307963" y="2327575"/>
                <a:ext cx="4253515" cy="104822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 descr="When discussing her future, Beth is given a range of advice on potential study options.&#10;A tutor suggests modular study as a way she can gain further experience of computer science.">
                <a:extLst>
                  <a:ext uri="{FF2B5EF4-FFF2-40B4-BE49-F238E27FC236}">
                    <a16:creationId xmlns:a16="http://schemas.microsoft.com/office/drawing/2014/main" id="{373EC1E5-EBE7-48BB-9DD2-7135D2B3C39D}"/>
                  </a:ext>
                </a:extLst>
              </p:cNvPr>
              <p:cNvSpPr txBox="1"/>
              <p:nvPr/>
            </p:nvSpPr>
            <p:spPr bwMode="auto">
              <a:xfrm>
                <a:off x="7326106" y="2388737"/>
                <a:ext cx="4235376" cy="93871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vert="horz" wrap="square" lIns="108000" tIns="0" rIns="10800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When discussing her future, Beth is given a range of advice on potential study options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 tutor suggests modular study as a way she can gain further experience of computer science</a:t>
                </a:r>
              </a:p>
            </p:txBody>
          </p:sp>
        </p:grp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7D983696-E255-B8B8-DD21-E3F114E486E0}"/>
                </a:ext>
              </a:extLst>
            </p:cNvPr>
            <p:cNvSpPr/>
            <p:nvPr/>
          </p:nvSpPr>
          <p:spPr>
            <a:xfrm>
              <a:off x="7899148" y="1479568"/>
              <a:ext cx="344797" cy="579887"/>
            </a:xfrm>
            <a:prstGeom prst="downArrow">
              <a:avLst>
                <a:gd name="adj1" fmla="val 50000"/>
                <a:gd name="adj2" fmla="val 60715"/>
              </a:avLst>
            </a:prstGeom>
            <a:solidFill>
              <a:srgbClr val="009900"/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" name="Group 31" descr="Beth creates her online personal account to find an LLE fee loan entitlement of £37,000. &#10;(4 years of post-18 education funding at today's level) &#10;&#10;She wants to see if computer science is right for her, so uses some of her LLE to fund an initial single module at a local university.">
            <a:extLst>
              <a:ext uri="{FF2B5EF4-FFF2-40B4-BE49-F238E27FC236}">
                <a16:creationId xmlns:a16="http://schemas.microsoft.com/office/drawing/2014/main" id="{24B8052E-91BE-AD10-BF3B-36748B480EC4}"/>
              </a:ext>
            </a:extLst>
          </p:cNvPr>
          <p:cNvGrpSpPr/>
          <p:nvPr/>
        </p:nvGrpSpPr>
        <p:grpSpPr>
          <a:xfrm>
            <a:off x="7444783" y="2633084"/>
            <a:ext cx="4496754" cy="1496213"/>
            <a:chOff x="7353085" y="2543665"/>
            <a:chExt cx="4496754" cy="149621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9E42752-8BCE-DB48-7EDF-859F46BE0BAF}"/>
                </a:ext>
              </a:extLst>
            </p:cNvPr>
            <p:cNvGrpSpPr/>
            <p:nvPr/>
          </p:nvGrpSpPr>
          <p:grpSpPr>
            <a:xfrm>
              <a:off x="7525484" y="2543665"/>
              <a:ext cx="4324355" cy="1496213"/>
              <a:chOff x="7472976" y="2760823"/>
              <a:chExt cx="4324355" cy="1496213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C9AEB8C-040E-48E2-B025-596CFCE17050}"/>
                  </a:ext>
                </a:extLst>
              </p:cNvPr>
              <p:cNvSpPr/>
              <p:nvPr/>
            </p:nvSpPr>
            <p:spPr>
              <a:xfrm>
                <a:off x="7472976" y="2760823"/>
                <a:ext cx="4237303" cy="149621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xtBox 23" descr="Beth creates her online personal account to find an LLE fee loan entitlement of £37,000. &#10;(4 years of post-18 education funding at today's level) &#10;&#10;She wants to see if computer science is right for her, so uses some of her LLE to fund an initial single module at a local university.&#10;">
                <a:extLst>
                  <a:ext uri="{FF2B5EF4-FFF2-40B4-BE49-F238E27FC236}">
                    <a16:creationId xmlns:a16="http://schemas.microsoft.com/office/drawing/2014/main" id="{E0F63717-00B2-49B3-B641-F474E188F871}"/>
                  </a:ext>
                </a:extLst>
              </p:cNvPr>
              <p:cNvSpPr txBox="1"/>
              <p:nvPr/>
            </p:nvSpPr>
            <p:spPr bwMode="auto">
              <a:xfrm>
                <a:off x="7521306" y="2825873"/>
                <a:ext cx="4276025" cy="136191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vert="horz" wrap="square" lIns="108000" tIns="0" rIns="10800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Beth creates her online personal account to find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 LLE fee loan entitlement of £37,000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(4 years of post-18 education funding at today's level)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She wants to see if computer science is right for her, so uses some of her LLE to fund an initial single module at a local university</a:t>
                </a:r>
              </a:p>
            </p:txBody>
          </p:sp>
        </p:grp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389421E4-3E6A-C1EC-883A-598A7DC21407}"/>
                </a:ext>
              </a:extLst>
            </p:cNvPr>
            <p:cNvSpPr/>
            <p:nvPr/>
          </p:nvSpPr>
          <p:spPr>
            <a:xfrm>
              <a:off x="7353085" y="3020248"/>
              <a:ext cx="344797" cy="579887"/>
            </a:xfrm>
            <a:prstGeom prst="downArrow">
              <a:avLst>
                <a:gd name="adj1" fmla="val 50000"/>
                <a:gd name="adj2" fmla="val 60715"/>
              </a:avLst>
            </a:prstGeom>
            <a:solidFill>
              <a:srgbClr val="009900"/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Group 30" descr="Beth enjoys the module and decides to continue, using her LLE funding to undertake a full 1-year Higher Technical Qualification (HTQ).">
            <a:extLst>
              <a:ext uri="{FF2B5EF4-FFF2-40B4-BE49-F238E27FC236}">
                <a16:creationId xmlns:a16="http://schemas.microsoft.com/office/drawing/2014/main" id="{CB8643B3-A626-D397-C08C-BED855ECC826}"/>
              </a:ext>
            </a:extLst>
          </p:cNvPr>
          <p:cNvGrpSpPr/>
          <p:nvPr/>
        </p:nvGrpSpPr>
        <p:grpSpPr>
          <a:xfrm>
            <a:off x="7444783" y="4394694"/>
            <a:ext cx="4429506" cy="786844"/>
            <a:chOff x="7393069" y="4336724"/>
            <a:chExt cx="4395429" cy="78684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CF6E07F-82DC-9B3B-B998-8DE9657F4544}"/>
                </a:ext>
              </a:extLst>
            </p:cNvPr>
            <p:cNvGrpSpPr/>
            <p:nvPr/>
          </p:nvGrpSpPr>
          <p:grpSpPr>
            <a:xfrm>
              <a:off x="7566545" y="4336724"/>
              <a:ext cx="4221953" cy="786844"/>
              <a:chOff x="7350740" y="4685546"/>
              <a:chExt cx="4221953" cy="690005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64C9FB7D-D691-464D-8CB9-BB13D2630489}"/>
                  </a:ext>
                </a:extLst>
              </p:cNvPr>
              <p:cNvSpPr/>
              <p:nvPr/>
            </p:nvSpPr>
            <p:spPr>
              <a:xfrm>
                <a:off x="7350740" y="4685546"/>
                <a:ext cx="4221953" cy="69000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00812E-4DA3-47B5-8C7C-A9736400064A}"/>
                  </a:ext>
                </a:extLst>
              </p:cNvPr>
              <p:cNvSpPr txBox="1"/>
              <p:nvPr/>
            </p:nvSpPr>
            <p:spPr bwMode="auto">
              <a:xfrm>
                <a:off x="7441911" y="4755337"/>
                <a:ext cx="4111130" cy="56678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vert="horz" wrap="square" lIns="108000" tIns="0" rIns="10800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Beth enjoys the module and decides to continue, using her LLE funding to undertake a full 1-year Higher Technical Qualification (HTQ)</a:t>
                </a:r>
              </a:p>
            </p:txBody>
          </p:sp>
        </p:grp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FAE9C5B6-3079-EE5D-8425-2FDA384CB9E7}"/>
                </a:ext>
              </a:extLst>
            </p:cNvPr>
            <p:cNvSpPr/>
            <p:nvPr/>
          </p:nvSpPr>
          <p:spPr>
            <a:xfrm>
              <a:off x="7393069" y="4446577"/>
              <a:ext cx="344797" cy="579887"/>
            </a:xfrm>
            <a:prstGeom prst="downArrow">
              <a:avLst>
                <a:gd name="adj1" fmla="val 50000"/>
                <a:gd name="adj2" fmla="val 60715"/>
              </a:avLst>
            </a:prstGeom>
            <a:solidFill>
              <a:srgbClr val="009900"/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roup 29" descr="After studying, Beth gets a job in the digital sector.&#10;She is confident in the knowledge that she can use her LLE funding again if she ever wants to &#10;or needs to upskill or retrain. ">
            <a:extLst>
              <a:ext uri="{FF2B5EF4-FFF2-40B4-BE49-F238E27FC236}">
                <a16:creationId xmlns:a16="http://schemas.microsoft.com/office/drawing/2014/main" id="{2B9AD4E4-51C2-9091-B5B6-A0B3921C164D}"/>
              </a:ext>
            </a:extLst>
          </p:cNvPr>
          <p:cNvGrpSpPr/>
          <p:nvPr/>
        </p:nvGrpSpPr>
        <p:grpSpPr>
          <a:xfrm>
            <a:off x="7444786" y="5413905"/>
            <a:ext cx="4443245" cy="1059928"/>
            <a:chOff x="-702077" y="182947"/>
            <a:chExt cx="4443245" cy="10599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9EC31-B570-F6E0-14BB-79C6833C62A6}"/>
                </a:ext>
              </a:extLst>
            </p:cNvPr>
            <p:cNvGrpSpPr/>
            <p:nvPr/>
          </p:nvGrpSpPr>
          <p:grpSpPr>
            <a:xfrm>
              <a:off x="-499014" y="182947"/>
              <a:ext cx="4240182" cy="1059928"/>
              <a:chOff x="7472976" y="5426541"/>
              <a:chExt cx="4240182" cy="1059928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5228039-374C-32FF-487A-1EFA3981A1E9}"/>
                  </a:ext>
                </a:extLst>
              </p:cNvPr>
              <p:cNvSpPr/>
              <p:nvPr/>
            </p:nvSpPr>
            <p:spPr>
              <a:xfrm>
                <a:off x="7472976" y="5426541"/>
                <a:ext cx="4226441" cy="105992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TextBox 69" descr="After studying, Beth gets a job in the digital sector.&#10;She is confident in the knowledge that she can use her LLE funding again if she ever wants to &#10;or needs to upskill or retrain. &#10;">
                <a:extLst>
                  <a:ext uri="{FF2B5EF4-FFF2-40B4-BE49-F238E27FC236}">
                    <a16:creationId xmlns:a16="http://schemas.microsoft.com/office/drawing/2014/main" id="{EFB185D6-E748-4AAC-9ECC-796E623EEE85}"/>
                  </a:ext>
                </a:extLst>
              </p:cNvPr>
              <p:cNvSpPr txBox="1"/>
              <p:nvPr/>
            </p:nvSpPr>
            <p:spPr bwMode="auto">
              <a:xfrm>
                <a:off x="7544146" y="5500068"/>
                <a:ext cx="4169012" cy="93871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vert="horz" wrap="square" lIns="108000" tIns="0" rIns="10800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After studying, Beth gets a job in the digital sector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Beth is confident in the knowledge that she can use her LLE funding again if she ever wants to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or needs to upskill or retrain</a:t>
                </a: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2196AC-F640-6823-FBEE-94B5FAE2067A}"/>
                </a:ext>
              </a:extLst>
            </p:cNvPr>
            <p:cNvSpPr/>
            <p:nvPr/>
          </p:nvSpPr>
          <p:spPr>
            <a:xfrm>
              <a:off x="-702077" y="522773"/>
              <a:ext cx="406119" cy="406119"/>
            </a:xfrm>
            <a:prstGeom prst="ellipse">
              <a:avLst/>
            </a:prstGeom>
            <a:solidFill>
              <a:srgbClr val="009900"/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</a:t>
              </a:r>
            </a:p>
          </p:txBody>
        </p:sp>
      </p:grpSp>
      <p:grpSp>
        <p:nvGrpSpPr>
          <p:cNvPr id="40" name="Group 39" descr="Under the pre-LLE rules, Beth’s funding options for further HE level study would have been limited.&#10;The relaxation of ELQ and previous study rules under LLE mean that Beth would have a residual entitlement available to fund further approved  &#10;Level 4 to 6 courses or modules.&#10;">
            <a:extLst>
              <a:ext uri="{FF2B5EF4-FFF2-40B4-BE49-F238E27FC236}">
                <a16:creationId xmlns:a16="http://schemas.microsoft.com/office/drawing/2014/main" id="{61E653B4-7345-E62B-3BDC-663903F95718}"/>
              </a:ext>
            </a:extLst>
          </p:cNvPr>
          <p:cNvGrpSpPr/>
          <p:nvPr/>
        </p:nvGrpSpPr>
        <p:grpSpPr>
          <a:xfrm>
            <a:off x="2454244" y="5013468"/>
            <a:ext cx="4458710" cy="1460387"/>
            <a:chOff x="2316707" y="5029684"/>
            <a:chExt cx="4400195" cy="14603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FE4BAD0-AE3C-7F74-A7A0-A6E7BE799718}"/>
                </a:ext>
              </a:extLst>
            </p:cNvPr>
            <p:cNvGrpSpPr/>
            <p:nvPr/>
          </p:nvGrpSpPr>
          <p:grpSpPr>
            <a:xfrm>
              <a:off x="2492490" y="5029684"/>
              <a:ext cx="4224412" cy="1460387"/>
              <a:chOff x="2557980" y="2039804"/>
              <a:chExt cx="4224412" cy="1460387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A9828498-6C95-4F11-59B8-618204F8E65B}"/>
                  </a:ext>
                </a:extLst>
              </p:cNvPr>
              <p:cNvSpPr/>
              <p:nvPr/>
            </p:nvSpPr>
            <p:spPr>
              <a:xfrm>
                <a:off x="2557980" y="2039804"/>
                <a:ext cx="4198630" cy="1460387"/>
              </a:xfrm>
              <a:prstGeom prst="round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TextBox 7" descr="Under the pre-LLE rules, Beth’s funding options for further HE level study would have been limited.&#10;The relaxation of ELQ and previous study rules under LLE mean that Beth would have a residual entitlement available to fund further approved  &#10;Level 4 to 6 courses or modules.">
                <a:extLst>
                  <a:ext uri="{FF2B5EF4-FFF2-40B4-BE49-F238E27FC236}">
                    <a16:creationId xmlns:a16="http://schemas.microsoft.com/office/drawing/2014/main" id="{28423ACB-6576-6D78-97E5-0C4D80841797}"/>
                  </a:ext>
                </a:extLst>
              </p:cNvPr>
              <p:cNvSpPr txBox="1"/>
              <p:nvPr/>
            </p:nvSpPr>
            <p:spPr bwMode="auto">
              <a:xfrm>
                <a:off x="2638366" y="2085194"/>
                <a:ext cx="4144026" cy="136960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vert="horz" wrap="square" lIns="108000" tIns="0" rIns="10800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Under the pre-LLE rules, Beth’s funding options for further HE level study would have been limited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relaxation of ELQ and previous study rules under LLE mean that Beth would have a residual entitlement available to fund further approved 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Level 4 to 6 courses or modules</a:t>
                </a: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40712A3-7AF0-6DA0-BB6D-0D07EA85DFFC}"/>
                </a:ext>
              </a:extLst>
            </p:cNvPr>
            <p:cNvSpPr/>
            <p:nvPr/>
          </p:nvSpPr>
          <p:spPr>
            <a:xfrm>
              <a:off x="2316707" y="5553966"/>
              <a:ext cx="406119" cy="406119"/>
            </a:xfrm>
            <a:prstGeom prst="ellipse">
              <a:avLst/>
            </a:prstGeom>
            <a:solidFill>
              <a:srgbClr val="009900"/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9C1EF6-5FB4-B4EF-E592-C983734C9D9A}"/>
              </a:ext>
            </a:extLst>
          </p:cNvPr>
          <p:cNvSpPr txBox="1"/>
          <p:nvPr/>
        </p:nvSpPr>
        <p:spPr bwMode="auto">
          <a:xfrm>
            <a:off x="83662" y="6479617"/>
            <a:ext cx="20577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Caveat: Funding and course eligibility rules are subject to final LLE policy!</a:t>
            </a:r>
          </a:p>
        </p:txBody>
      </p:sp>
    </p:spTree>
    <p:extLst>
      <p:ext uri="{BB962C8B-B14F-4D97-AF65-F5344CB8AC3E}">
        <p14:creationId xmlns:p14="http://schemas.microsoft.com/office/powerpoint/2010/main" val="3548486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A4C34-DEAB-7FF8-3A01-E866A2074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4B4993E-90B7-5E47-AEC3-B014CFD575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1026274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LLE: LEARNER INFORMATION AND GUIDANCE</a:t>
            </a:r>
            <a:endParaRPr kumimoji="0" lang="en" altLang="en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28EDFA9-D688-5F12-DD1A-D0BF9B34FD6D}"/>
              </a:ext>
            </a:extLst>
          </p:cNvPr>
          <p:cNvSpPr>
            <a:spLocks noGrp="1"/>
          </p:cNvSpPr>
          <p:nvPr/>
        </p:nvSpPr>
        <p:spPr>
          <a:xfrm>
            <a:off x="260688" y="1278666"/>
            <a:ext cx="11361946" cy="3170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first phase of customer-facing information for prospective </a:t>
            </a:r>
            <a:r>
              <a:rPr lang="en-GB" sz="18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starting a course </a:t>
            </a:r>
            <a:r>
              <a:rPr lang="en-GB" sz="18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approved module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 the LLE is now available from 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SFE campaign page: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campaign page will feature information for those starting a course in academic year 2024/25 covering the existing undergraduate student finance package</a:t>
            </a:r>
          </a:p>
          <a:p>
            <a:pPr marL="540000" indent="-360000">
              <a:lnSpc>
                <a:spcPct val="100000"/>
              </a:lnSpc>
              <a:spcBef>
                <a:spcPts val="600"/>
              </a:spcBef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studentfinance.campaign.gov.uk </a:t>
            </a:r>
            <a:endParaRPr lang="en-GB" sz="1400" kern="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000" indent="-360000">
              <a:lnSpc>
                <a:spcPct val="100000"/>
              </a:lnSpc>
              <a:spcBef>
                <a:spcPts val="600"/>
              </a:spcBef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dedicated LLE section has been added for those interested in starting a course from </a:t>
            </a:r>
            <a:r>
              <a:rPr lang="en-GB" sz="18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 20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 </a:t>
            </a:r>
          </a:p>
          <a:p>
            <a:pPr marL="54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studentfinance.campaign.gov.uk/lifelong-learning-entitlement 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QR Code link to main SFE campaign page.">
            <a:extLst>
              <a:ext uri="{FF2B5EF4-FFF2-40B4-BE49-F238E27FC236}">
                <a16:creationId xmlns:a16="http://schemas.microsoft.com/office/drawing/2014/main" id="{BE435280-EBA6-4EEA-D612-35EAC72BE0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27" y="4112116"/>
            <a:ext cx="1025769" cy="1025769"/>
          </a:xfrm>
          <a:prstGeom prst="rect">
            <a:avLst/>
          </a:prstGeom>
        </p:spPr>
      </p:pic>
      <p:pic>
        <p:nvPicPr>
          <p:cNvPr id="12" name="Picture 11" descr="QR Code link to LLE campaign page.">
            <a:extLst>
              <a:ext uri="{FF2B5EF4-FFF2-40B4-BE49-F238E27FC236}">
                <a16:creationId xmlns:a16="http://schemas.microsoft.com/office/drawing/2014/main" id="{860E5F8C-F7A5-8D5A-B53B-FF0C4B2E2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771" y="4112117"/>
            <a:ext cx="1025769" cy="1025769"/>
          </a:xfrm>
          <a:prstGeom prst="rect">
            <a:avLst/>
          </a:prstGeom>
        </p:spPr>
      </p:pic>
      <p:grpSp>
        <p:nvGrpSpPr>
          <p:cNvPr id="19" name="Group 18" descr="Images showing the pages and information on the SFE campaign page including academic year 2024/25 and the LLE.">
            <a:extLst>
              <a:ext uri="{FF2B5EF4-FFF2-40B4-BE49-F238E27FC236}">
                <a16:creationId xmlns:a16="http://schemas.microsoft.com/office/drawing/2014/main" id="{653A330A-368E-AA29-D17B-D7A43BF734A5}"/>
              </a:ext>
            </a:extLst>
          </p:cNvPr>
          <p:cNvGrpSpPr/>
          <p:nvPr/>
        </p:nvGrpSpPr>
        <p:grpSpPr>
          <a:xfrm>
            <a:off x="442207" y="4213085"/>
            <a:ext cx="11049969" cy="2246351"/>
            <a:chOff x="442207" y="4213085"/>
            <a:chExt cx="11049969" cy="224635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585A18-ECAB-9D8E-6C94-121A769EC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64352" y="4213085"/>
              <a:ext cx="1727818" cy="223755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" name="Group 2" descr="Images showing the SFE campaign page and content links taking users to the dedicated LLE content which will explain funding, courses and entitlement.">
              <a:extLst>
                <a:ext uri="{FF2B5EF4-FFF2-40B4-BE49-F238E27FC236}">
                  <a16:creationId xmlns:a16="http://schemas.microsoft.com/office/drawing/2014/main" id="{982E9A65-5D60-B4FC-C233-E6F37E0FC1AC}"/>
                </a:ext>
              </a:extLst>
            </p:cNvPr>
            <p:cNvGrpSpPr/>
            <p:nvPr/>
          </p:nvGrpSpPr>
          <p:grpSpPr>
            <a:xfrm>
              <a:off x="442207" y="4213085"/>
              <a:ext cx="10144744" cy="2246351"/>
              <a:chOff x="578074" y="4132679"/>
              <a:chExt cx="10144744" cy="224635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9CA22A7-4228-2676-89CE-E9DBCDC8F7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b="73976"/>
              <a:stretch/>
            </p:blipFill>
            <p:spPr>
              <a:xfrm>
                <a:off x="578074" y="4135529"/>
                <a:ext cx="3470245" cy="1605063"/>
              </a:xfrm>
              <a:prstGeom prst="rect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86A767D-CC83-EC07-07E8-FDA68BB62F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25908" b="45303"/>
              <a:stretch/>
            </p:blipFill>
            <p:spPr>
              <a:xfrm>
                <a:off x="2352594" y="5060580"/>
                <a:ext cx="2576946" cy="1318450"/>
              </a:xfrm>
              <a:prstGeom prst="rect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8179E3C-E5E6-755C-2EA0-69EC0C5C1D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02193" y="4132679"/>
                <a:ext cx="3220625" cy="1144006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6B0EBF1-7ACE-6E58-328F-BB3A21C86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71084" y="5150626"/>
              <a:ext cx="2221092" cy="130001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2006053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87D23-3516-28EB-6CCA-0C9389A24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50A280B-B6B3-645C-BFF7-F8715C2292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9555821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LLE: SLC RESOURCES AND INFORMATION</a:t>
            </a:r>
            <a:endParaRPr kumimoji="0" lang="en" altLang="en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E053D7-E78D-8DF6-3695-D1ECD99A06CE}"/>
              </a:ext>
            </a:extLst>
          </p:cNvPr>
          <p:cNvSpPr>
            <a:spLocks noGrp="1"/>
          </p:cNvSpPr>
          <p:nvPr/>
        </p:nvSpPr>
        <p:spPr>
          <a:xfrm>
            <a:off x="263013" y="1374848"/>
            <a:ext cx="11372058" cy="548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Dedicated information sections have been added to the SLC HEP Services website and will host the latest LLE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updates and resources: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www.heinfo.slc.co.uk/lle/lifelong-learning-entitlement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content includes: 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introduction to the LLE</a:t>
            </a:r>
          </a:p>
          <a:p>
            <a:pPr marL="54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LLE resources, and </a:t>
            </a:r>
          </a:p>
          <a:p>
            <a:pPr marL="54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LLE frequently asked questions (FAQ) section, covering topics such as general policy, course designation and previous study</a:t>
            </a:r>
          </a:p>
          <a:p>
            <a:pPr marL="54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 section is being frequently updated when additional policy information and clarification is received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 descr="Images showing the LLE information and resources pages on the SLE HEP Services website, including the FAQ section.">
            <a:extLst>
              <a:ext uri="{FF2B5EF4-FFF2-40B4-BE49-F238E27FC236}">
                <a16:creationId xmlns:a16="http://schemas.microsoft.com/office/drawing/2014/main" id="{9C6DEC65-A7AB-7366-CA14-6A39415EE306}"/>
              </a:ext>
            </a:extLst>
          </p:cNvPr>
          <p:cNvGrpSpPr/>
          <p:nvPr/>
        </p:nvGrpSpPr>
        <p:grpSpPr>
          <a:xfrm>
            <a:off x="447040" y="4325576"/>
            <a:ext cx="10084095" cy="1633870"/>
            <a:chOff x="447040" y="4215799"/>
            <a:chExt cx="10084095" cy="16338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2B038-E5DF-3763-591E-DAD4C6463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040" y="4249196"/>
              <a:ext cx="2743207" cy="151152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F63098-2843-73BF-5D8C-11C9DAD7A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0541" y="4247548"/>
              <a:ext cx="2096039" cy="151317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Picture 40" descr="Images showing the LLE information pages on the HEP Services website.&#10;&#10;This includes an LLE resources section and an LLE Frequently Asked Questions page.">
              <a:extLst>
                <a:ext uri="{FF2B5EF4-FFF2-40B4-BE49-F238E27FC236}">
                  <a16:creationId xmlns:a16="http://schemas.microsoft.com/office/drawing/2014/main" id="{CC6BB6F4-1574-AE4D-BBE1-0704E9175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4423"/>
            <a:stretch/>
          </p:blipFill>
          <p:spPr>
            <a:xfrm>
              <a:off x="5915890" y="4215799"/>
              <a:ext cx="4615245" cy="1633870"/>
            </a:xfrm>
            <a:prstGeom prst="rect">
              <a:avLst/>
            </a:prstGeom>
          </p:spPr>
        </p:pic>
      </p:grpSp>
      <p:pic>
        <p:nvPicPr>
          <p:cNvPr id="31" name="Picture 30" descr="QR code link to LLE FAQ page on HEP Services website.">
            <a:extLst>
              <a:ext uri="{FF2B5EF4-FFF2-40B4-BE49-F238E27FC236}">
                <a16:creationId xmlns:a16="http://schemas.microsoft.com/office/drawing/2014/main" id="{092E7466-B681-9A95-47CC-3D6BDFEC5B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9" y="4640512"/>
            <a:ext cx="1025769" cy="10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6186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912962C3-5CF3-4476-9A37-EFDA412D5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8800" y="1111250"/>
            <a:ext cx="695325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4525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233F6A-B37A-6F1F-1DF0-D9FBC030C87F}"/>
              </a:ext>
            </a:extLst>
          </p:cNvPr>
          <p:cNvSpPr txBox="1"/>
          <p:nvPr/>
        </p:nvSpPr>
        <p:spPr>
          <a:xfrm>
            <a:off x="323850" y="135631"/>
            <a:ext cx="7007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30204" pitchFamily="34" charset="0"/>
                <a:ea typeface="+mj-ea"/>
                <a:cs typeface="+mj-cs"/>
              </a:rPr>
              <a:t>The LLE: OVERVIEW MESSAGES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FC33C-EC2C-0123-90C8-2273BCC05C3F}"/>
              </a:ext>
            </a:extLst>
          </p:cNvPr>
          <p:cNvSpPr txBox="1">
            <a:spLocks/>
          </p:cNvSpPr>
          <p:nvPr/>
        </p:nvSpPr>
        <p:spPr>
          <a:xfrm>
            <a:off x="323850" y="1872652"/>
            <a:ext cx="11544300" cy="4849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Lifelong Learning Entitlement (LLE) will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transform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post-18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finance system in England: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LLE will create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single funding system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help people pay for college or university courses, and train, retrain and upskill over their working lives a time that is right for them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LLE will provide new eligible learners with a Tuition Fee Loan entitlement to the equivalent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 years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post-18 education funding to use up to the age of 60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entitlement would equate to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£37,000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today’s fees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September 2025 (TBC), learners will be able to apply for LLE funding for the first time for courses and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modules starting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January 2026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could be through a full-time degree, individual modules, or other courses such as Higher Technical Qualifications (HTQs)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612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7133E2-4F76-4B08-BE03-FDB65C7525F6}"/>
              </a:ext>
            </a:extLst>
          </p:cNvPr>
          <p:cNvSpPr txBox="1"/>
          <p:nvPr/>
        </p:nvSpPr>
        <p:spPr>
          <a:xfrm>
            <a:off x="161925" y="1608061"/>
            <a:ext cx="1186815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Many thanks for attending.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want to discuss any Student Finance issues, ask questions or arrange a visit, please don’t hesitate to contact me using the details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Stephen Jones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Account Manager – Northwest England &amp; North Wales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stephen_jones@slc.co.uk</a:t>
            </a:r>
          </a:p>
        </p:txBody>
      </p:sp>
    </p:spTree>
    <p:extLst>
      <p:ext uri="{BB962C8B-B14F-4D97-AF65-F5344CB8AC3E}">
        <p14:creationId xmlns:p14="http://schemas.microsoft.com/office/powerpoint/2010/main" val="174112862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122F80-3553-7C02-FC2F-DF2FEBF2913B}"/>
              </a:ext>
            </a:extLst>
          </p:cNvPr>
          <p:cNvSpPr txBox="1"/>
          <p:nvPr/>
        </p:nvSpPr>
        <p:spPr>
          <a:xfrm>
            <a:off x="320842" y="199327"/>
            <a:ext cx="9384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30204" pitchFamily="34" charset="0"/>
                <a:ea typeface="+mj-ea"/>
                <a:cs typeface="+mj-cs"/>
              </a:rPr>
              <a:t>THE LLE: A PHASED INTRODUCTION IMPACTS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6EAFE-F911-4FD6-4129-B6189A632BD5}"/>
              </a:ext>
            </a:extLst>
          </p:cNvPr>
          <p:cNvSpPr txBox="1"/>
          <p:nvPr/>
        </p:nvSpPr>
        <p:spPr>
          <a:xfrm>
            <a:off x="320841" y="2644170"/>
            <a:ext cx="7748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altLang="e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/>
                <a:sym typeface="Calibri"/>
              </a:rPr>
              <a:t>The Lifelong Learning Entitlement</a:t>
            </a:r>
            <a:br>
              <a:rPr kumimoji="0" lang="en" altLang="en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/>
                <a:sym typeface="Calibri"/>
              </a:rPr>
            </a:br>
            <a:br>
              <a:rPr kumimoji="0" lang="en" altLang="en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/>
                <a:sym typeface="Calibri"/>
              </a:rPr>
            </a:br>
            <a:r>
              <a:rPr kumimoji="0" lang="en" altLang="e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/>
                <a:sym typeface="Calibri"/>
              </a:rPr>
              <a:t>General Funding Entitlement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678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122F80-3553-7C02-FC2F-DF2FEBF2913B}"/>
              </a:ext>
            </a:extLst>
          </p:cNvPr>
          <p:cNvSpPr txBox="1"/>
          <p:nvPr/>
        </p:nvSpPr>
        <p:spPr>
          <a:xfrm>
            <a:off x="320842" y="199327"/>
            <a:ext cx="9384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30204" pitchFamily="34" charset="0"/>
                <a:ea typeface="+mj-ea"/>
                <a:cs typeface="+mj-cs"/>
              </a:rPr>
              <a:t>THE LLE: </a:t>
            </a:r>
            <a:r>
              <a:rPr lang="en-GB" altLang="en" sz="3200" kern="0" dirty="0">
                <a:solidFill>
                  <a:schemeClr val="bg1"/>
                </a:solidFill>
                <a:latin typeface="Helvetica" panose="020B0604020202030204" pitchFamily="34" charset="0"/>
                <a:ea typeface="+mj-ea"/>
                <a:cs typeface="+mj-cs"/>
              </a:rPr>
              <a:t>FUNDING ENTITLEMENT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31B0C5A-A523-FAB7-0E74-51CF3BB062F8}"/>
              </a:ext>
            </a:extLst>
          </p:cNvPr>
          <p:cNvSpPr txBox="1">
            <a:spLocks/>
          </p:cNvSpPr>
          <p:nvPr/>
        </p:nvSpPr>
        <p:spPr>
          <a:xfrm>
            <a:off x="320675" y="1560974"/>
            <a:ext cx="11550650" cy="48498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entitlement under the LLE: </a:t>
            </a:r>
          </a:p>
          <a:p>
            <a:pPr marL="360000" indent="-360000">
              <a:spcBef>
                <a:spcPts val="0"/>
              </a:spcBef>
              <a:buFontTx/>
              <a:buNone/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spcBef>
                <a:spcPts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will have access to a loan entitlement worth the equivalent </a:t>
            </a: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four years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post-18 education funding (</a:t>
            </a: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£37,000 in today’s fees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0000" indent="-360000">
              <a:spcBef>
                <a:spcPts val="0"/>
              </a:spcBef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spcBef>
                <a:spcPts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government will be offering this four-year entitlement to </a:t>
            </a: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new, and returning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pPr marL="360000" indent="-360000">
              <a:spcBef>
                <a:spcPts val="0"/>
              </a:spcBef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spcBef>
                <a:spcPts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Returning students will have access to a </a:t>
            </a: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 entitlement</a:t>
            </a:r>
          </a:p>
          <a:p>
            <a:pPr marL="360000" indent="-360000">
              <a:spcBef>
                <a:spcPts val="0"/>
              </a:spcBef>
              <a:buFontTx/>
              <a:buNone/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spcBef>
                <a:spcPts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entitlement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above the core four-year entitlement, will be made available for some </a:t>
            </a: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subjects and longer courses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medicine</a:t>
            </a:r>
          </a:p>
          <a:p>
            <a:pPr marL="360000" indent="-360000">
              <a:spcBef>
                <a:spcPts val="0"/>
              </a:spcBef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spcBef>
                <a:spcPts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criteria for the LLE will track </a:t>
            </a: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student finance nationality and residency rules</a:t>
            </a:r>
          </a:p>
          <a:p>
            <a:pPr marL="360000" indent="-360000">
              <a:spcBef>
                <a:spcPts val="0"/>
              </a:spcBef>
              <a:buFont typeface="Arial" pitchFamily="34" charset="0"/>
              <a:buNone/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spcBef>
                <a:spcPts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 Tuition Fee Loans will be available to eligible students </a:t>
            </a: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the age of 60</a:t>
            </a:r>
          </a:p>
          <a:p>
            <a:pPr marL="360000" indent="-360000">
              <a:spcBef>
                <a:spcPts val="0"/>
              </a:spcBef>
              <a:defRPr/>
            </a:pPr>
            <a:endParaRPr lang="en-GB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spcBef>
                <a:spcPts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over 60 may still qualify for maintenance support, but </a:t>
            </a: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Tuition Fee Loan</a:t>
            </a:r>
          </a:p>
          <a:p>
            <a:pPr marL="360000" indent="-360000">
              <a:buFont typeface="Arial" pitchFamily="34" charset="0"/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4234964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122F80-3553-7C02-FC2F-DF2FEBF2913B}"/>
              </a:ext>
            </a:extLst>
          </p:cNvPr>
          <p:cNvSpPr txBox="1"/>
          <p:nvPr/>
        </p:nvSpPr>
        <p:spPr>
          <a:xfrm>
            <a:off x="320842" y="199327"/>
            <a:ext cx="9384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30204" pitchFamily="34" charset="0"/>
                <a:ea typeface="+mj-ea"/>
                <a:cs typeface="+mj-cs"/>
              </a:rPr>
              <a:t>THE LLE: TUITION FEES AND FEE LOAN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A9EFB-69B4-FFD7-E4A7-6863BA4B175A}"/>
              </a:ext>
            </a:extLst>
          </p:cNvPr>
          <p:cNvSpPr>
            <a:spLocks noGrp="1"/>
          </p:cNvSpPr>
          <p:nvPr/>
        </p:nvSpPr>
        <p:spPr>
          <a:xfrm>
            <a:off x="415027" y="1361123"/>
            <a:ext cx="11361946" cy="519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</a:t>
            </a: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(those who have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yet received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support to undertake higher-level learning) will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able to access: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full entitlement equal to 4 years of full-time tuition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is currently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equal to £37,000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across four years based on today’s fee limit of £9,250 per year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means a student could use their £37,000 to pay for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than 480 credits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learning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 the LLE, tuition fee limits will be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based on credits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instead of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being based on the number of academic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 in the course, as is the case under the existing system: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will be a maximum financial amount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credit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a maximum number of credits which can be charged for in each course year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DFE have published the list of standard numbers of credits for every course type, as well as the maximum or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default numbers that can be charged for in any one course year: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www.gov.uk/government/publications/lifelong-learning-entitlement-tuition-fee-limits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3708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122F80-3553-7C02-FC2F-DF2FEBF2913B}"/>
              </a:ext>
            </a:extLst>
          </p:cNvPr>
          <p:cNvSpPr txBox="1"/>
          <p:nvPr/>
        </p:nvSpPr>
        <p:spPr>
          <a:xfrm>
            <a:off x="320842" y="199327"/>
            <a:ext cx="9384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30204" pitchFamily="34" charset="0"/>
                <a:ea typeface="+mj-ea"/>
                <a:cs typeface="+mj-cs"/>
              </a:rPr>
              <a:t>THE LLE: MAINTENANCE SUPPORT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B38F3-8703-F340-55CF-C2F641CA59B4}"/>
              </a:ext>
            </a:extLst>
          </p:cNvPr>
          <p:cNvSpPr>
            <a:spLocks noGrp="1"/>
          </p:cNvSpPr>
          <p:nvPr/>
        </p:nvSpPr>
        <p:spPr>
          <a:xfrm>
            <a:off x="267544" y="1663134"/>
            <a:ext cx="11361946" cy="519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3600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first time, under the LLE, maintenance support will be available to eligible students across </a:t>
            </a: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eligible</a:t>
            </a:r>
          </a:p>
          <a:p>
            <a:pPr marL="360000" lvl="0" indent="-3600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4 to 6 technical and part-time courses: </a:t>
            </a:r>
          </a:p>
          <a:p>
            <a:pPr marL="360000" lvl="0" indent="-3600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place such courses </a:t>
            </a: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par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traditional full-time study</a:t>
            </a:r>
          </a:p>
          <a:p>
            <a:pPr marL="360000" lvl="0" indent="-3600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0" indent="-3600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Loan and targeted grant support, such as Disabled Students’ Allowance (DSA) and Childcare</a:t>
            </a:r>
          </a:p>
          <a:p>
            <a:pPr marL="360000" lvl="0" indent="-3600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will be made available for </a:t>
            </a: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designated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 and modules that require </a:t>
            </a: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in-person attendance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0000" lvl="0" indent="-3600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maximum amount of Maintenance Loan available will be based on a student’s course, location and personal criteria such as household income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broadly remain the same as the current criteria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Reduced-Rate Maintenance Loan will continue to be available for eligible students </a:t>
            </a: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aged over 60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 Tuition Fee Loan and DSA will be available for eligible </a:t>
            </a: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and distance learning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886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122F80-3553-7C02-FC2F-DF2FEBF2913B}"/>
              </a:ext>
            </a:extLst>
          </p:cNvPr>
          <p:cNvSpPr txBox="1"/>
          <p:nvPr/>
        </p:nvSpPr>
        <p:spPr>
          <a:xfrm>
            <a:off x="320842" y="199327"/>
            <a:ext cx="9384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30204" pitchFamily="34" charset="0"/>
                <a:ea typeface="+mj-ea"/>
                <a:cs typeface="+mj-cs"/>
              </a:rPr>
              <a:t>THE LLE: </a:t>
            </a:r>
            <a:r>
              <a:rPr lang="en-GB" altLang="en" sz="3200" kern="0" dirty="0">
                <a:solidFill>
                  <a:schemeClr val="bg1"/>
                </a:solidFill>
                <a:latin typeface="Helvetica" panose="020B0604020202030204" pitchFamily="34" charset="0"/>
                <a:ea typeface="+mj-ea"/>
                <a:cs typeface="+mj-cs"/>
              </a:rPr>
              <a:t>REPAYMENT  - GENERAL TERMS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B56E7B5-D7EC-2EAD-4171-F17C4C433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09" y="1635522"/>
            <a:ext cx="11201399" cy="490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000" indent="-360000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Repayment of loans taken under the LLE will follow the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5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loan terms and conditions:</a:t>
            </a:r>
          </a:p>
          <a:p>
            <a:pPr marL="360000" indent="-360000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means that repayments will only start once a borrower 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earns more than £25,000* a year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  tax</a:t>
            </a:r>
          </a:p>
          <a:p>
            <a:pPr marL="360000" indent="-3600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equal to £2,083 a month or £480 per week</a:t>
            </a:r>
          </a:p>
          <a:p>
            <a:pPr marL="360000" indent="-3600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repaid 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9%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9p for every £1, of an individual’s gross salary over the repayment threshold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with an existing undergraduate student loan who then choose to use the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 support</a:t>
            </a:r>
          </a:p>
          <a:p>
            <a:pPr marL="360000" indent="-360000">
              <a:defRPr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left under the LLE:</a:t>
            </a:r>
          </a:p>
          <a:p>
            <a:pPr marL="360000" indent="-360000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Borrowers will continue to make 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single repayment of 9%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their gross salary above the repayment threshold</a:t>
            </a:r>
          </a:p>
          <a:p>
            <a:pPr marL="360000" indent="-360000">
              <a:defRPr/>
            </a:pPr>
            <a:endParaRPr lang="en-GB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defRPr/>
            </a:pPr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£25,000 is the initial threshold for Plan 5 loans and subject to change from April 2027</a:t>
            </a:r>
          </a:p>
          <a:p>
            <a:pPr marL="360000" indent="-3600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eaLnBrk="0" hangingPunct="0">
              <a:buFontTx/>
              <a:buChar char="•"/>
              <a:defRPr/>
            </a:pPr>
            <a:endParaRPr lang="en-GB" dirty="0">
              <a:solidFill>
                <a:prstClr val="black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360000" indent="-360000" eaLnBrk="0" hangingPunct="0">
              <a:buFontTx/>
              <a:buChar char="•"/>
              <a:defRPr/>
            </a:pPr>
            <a:endParaRPr lang="en-GB" dirty="0">
              <a:solidFill>
                <a:prstClr val="black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360000" lvl="3" indent="-360000">
              <a:buClr>
                <a:prstClr val="black"/>
              </a:buClr>
              <a:buSzPct val="125000"/>
              <a:buFontTx/>
              <a:buChar char="-"/>
              <a:defRPr/>
            </a:pPr>
            <a:endParaRPr lang="en-GB" sz="2000" b="1" dirty="0">
              <a:solidFill>
                <a:prstClr val="black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6828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122F80-3553-7C02-FC2F-DF2FEBF2913B}"/>
              </a:ext>
            </a:extLst>
          </p:cNvPr>
          <p:cNvSpPr txBox="1"/>
          <p:nvPr/>
        </p:nvSpPr>
        <p:spPr>
          <a:xfrm>
            <a:off x="320842" y="199327"/>
            <a:ext cx="9384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kern="0" dirty="0">
                <a:solidFill>
                  <a:schemeClr val="bg1"/>
                </a:solidFill>
                <a:latin typeface="Helvetica" panose="020B0604020202030204" pitchFamily="34" charset="0"/>
                <a:ea typeface="+mj-ea"/>
                <a:cs typeface="+mj-cs"/>
              </a:rPr>
              <a:t>ALTERNATIVE STUDENT FIANCE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E622147-D4AF-2539-5A1C-D36E18ED3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85" y="1407087"/>
            <a:ext cx="11764227" cy="527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000" marR="0" lvl="0" indent="-36000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student loans currently charge interest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noProof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his means some people feel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unable to access existing student loans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university or college due to their  </a:t>
            </a:r>
          </a:p>
          <a:p>
            <a:pPr marL="360000" marR="0" lvl="0" indent="-36000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faith or conscience,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most common among some Muslims whose faith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prohibits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engagement with interest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0" indent="-360000"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government has committed to introducing an Alternative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inance (ASF) product with an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alternative to interest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as part of the wider LLE programme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(date TBC)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0000" marR="0" lvl="0" indent="-360000" algn="l" defTabSz="914400" rtl="0" eaLnBrk="1" fontAlgn="auto" latinLnBrk="0" hangingPunct="1">
              <a:buClrTx/>
              <a:buSzTx/>
              <a:tabLst/>
              <a:defRPr/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0" indent="-3600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will apply for an alternative payment for both their tuition fee and living cost support </a:t>
            </a:r>
          </a:p>
          <a:p>
            <a:pPr marL="360000" lvl="0" indent="-3600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0" indent="-3600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will apply for ASF support in the same way as a conventional loan, via Student Finance England</a:t>
            </a:r>
          </a:p>
          <a:p>
            <a:pPr marL="360000" lvl="0" indent="-3600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0" indent="-3600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they leave their studies, students will repay contributions the same way as for conventional student  loans, those contributions are then 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‘ring-fenced’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future students access loans</a:t>
            </a:r>
          </a:p>
          <a:p>
            <a:pPr marL="360000" marR="0" lvl="0" indent="-360000" algn="l" defTabSz="914400" rtl="0" eaLnBrk="1" fontAlgn="auto" latinLnBrk="0" hangingPunct="1"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0" indent="-3600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new student finance product will be Sharia-compliant and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with Islamic finance principles 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lvl="0"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www.gov.uk/government/publications/alternative-student-finance/alternative-student-finance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2807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122F80-3553-7C02-FC2F-DF2FEBF2913B}"/>
              </a:ext>
            </a:extLst>
          </p:cNvPr>
          <p:cNvSpPr txBox="1"/>
          <p:nvPr/>
        </p:nvSpPr>
        <p:spPr>
          <a:xfrm>
            <a:off x="320842" y="199327"/>
            <a:ext cx="9384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kern="0" dirty="0">
                <a:solidFill>
                  <a:schemeClr val="bg1"/>
                </a:solidFill>
                <a:latin typeface="Helvetica" panose="020B0604020202030204" pitchFamily="34" charset="0"/>
                <a:ea typeface="+mj-ea"/>
                <a:cs typeface="+mj-cs"/>
              </a:rPr>
              <a:t>THE LLE: REMOVING RESTRICTIONS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C1F9A67-71E0-5132-5875-792084368E5C}"/>
              </a:ext>
            </a:extLst>
          </p:cNvPr>
          <p:cNvSpPr>
            <a:spLocks noGrp="1"/>
          </p:cNvSpPr>
          <p:nvPr/>
        </p:nvSpPr>
        <p:spPr>
          <a:xfrm>
            <a:off x="370783" y="1600257"/>
            <a:ext cx="11361946" cy="519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Eligible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will be able to use their Lifelong Learning Entitlement (LLE) funding for a variety of higher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courses,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both full and modular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includes courses that are at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 or a lower level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those they have already undertaken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 the proposed LLE eligibility policies, </a:t>
            </a: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‘unnecessary barriers to learning’ </a:t>
            </a:r>
            <a:r>
              <a:rPr kumimoji="0" lang="en-GB" sz="18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be removed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will include the Equivalent Level Qualification (ELQ) restrictions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revised policy rule under LLE means that: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lang="en-GB" sz="1800" kern="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Returning </a:t>
            </a:r>
            <a:r>
              <a:rPr lang="en-GB" sz="18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 train, retrain, and upskill based on</a:t>
            </a:r>
            <a:r>
              <a:rPr kumimoji="0" lang="en-GB" sz="18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their </a:t>
            </a: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remaining LLE balance</a:t>
            </a:r>
            <a:r>
              <a:rPr kumimoji="0" lang="en-GB" sz="18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rather 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 being assessed against prior qualifications achieved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However, where they have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previously accessed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government-backed student support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 can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the amount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LLE funding available to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8598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98"/>
  <p:tag name="BTFPLAYOUTENABL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98"/>
  <p:tag name="BTFPLAYOUTENABL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98"/>
  <p:tag name="BTFPLAYOUTENABL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98"/>
  <p:tag name="BTFPLAYOUTENABL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9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98"/>
  <p:tag name="BTFPLAYOUTENABLE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98"/>
  <p:tag name="BTFPLAYOUTENABLED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98"/>
  <p:tag name="BTFPLAYOUTENABLE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9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9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0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pCWlUM94FOtHGdb6E3M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HeJ83vqySmTeBjKLGZ2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5FK31KZRewCcGRq0m9CS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kiMpH2Ml91DozwZHn8Q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blank">
  <a:themeElements>
    <a:clrScheme name="Custom 8">
      <a:dk1>
        <a:sysClr val="windowText" lastClr="000000"/>
      </a:dk1>
      <a:lt1>
        <a:sysClr val="window" lastClr="FFFFFF"/>
      </a:lt1>
      <a:dk2>
        <a:srgbClr val="104F75"/>
      </a:dk2>
      <a:lt2>
        <a:srgbClr val="C6E0E4"/>
      </a:lt2>
      <a:accent1>
        <a:srgbClr val="38A3E3"/>
      </a:accent1>
      <a:accent2>
        <a:srgbClr val="448690"/>
      </a:accent2>
      <a:accent3>
        <a:srgbClr val="407291"/>
      </a:accent3>
      <a:accent4>
        <a:srgbClr val="FADEEB"/>
      </a:accent4>
      <a:accent5>
        <a:srgbClr val="C01A69"/>
      </a:accent5>
      <a:accent6>
        <a:srgbClr val="DE5618"/>
      </a:accent6>
      <a:hlink>
        <a:srgbClr val="A9D0D6"/>
      </a:hlink>
      <a:folHlink>
        <a:srgbClr val="104F7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defRPr ker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11223.SteeringGroup.v1" id="{8366B62C-A624-4FC2-A7C7-790B6D4DA100}" vid="{0A93255B-2584-42CB-BFC2-1059D66D0121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9646</TotalTime>
  <Words>4526</Words>
  <Application>Microsoft Office PowerPoint</Application>
  <PresentationFormat>Widescreen</PresentationFormat>
  <Paragraphs>486</Paragraphs>
  <Slides>20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Arial</vt:lpstr>
      <vt:lpstr>Calibri</vt:lpstr>
      <vt:lpstr>Helvetica</vt:lpstr>
      <vt:lpstr>Helvetica LT Std</vt:lpstr>
      <vt:lpstr>Trebuchet MS</vt:lpstr>
      <vt:lpstr>Wingdings</vt:lpstr>
      <vt:lpstr>Custom Design</vt:lpstr>
      <vt:lpstr>1_Custom Design</vt:lpstr>
      <vt:lpstr>2_Custom Design</vt:lpstr>
      <vt:lpstr>3_Custom Design</vt:lpstr>
      <vt:lpstr>5_Custom Design</vt:lpstr>
      <vt:lpstr>4_Custom Design</vt:lpstr>
      <vt:lpstr>6_Custom Design</vt:lpstr>
      <vt:lpstr>Custom Design</vt:lpstr>
      <vt:lpstr>2_Custom Design</vt:lpstr>
      <vt:lpstr>1_Custom Design</vt:lpstr>
      <vt:lpstr>23_Office Theme</vt:lpstr>
      <vt:lpstr>23_Office Theme</vt:lpstr>
      <vt:lpstr>1_blank</vt:lpstr>
      <vt:lpstr>think-cell Slide</vt:lpstr>
      <vt:lpstr>HELOA North West &amp; Northern Ireland Lifelong Learning Entitlement Briefing Session  12th September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Learner Journey</vt:lpstr>
      <vt:lpstr>THE LLE: LEARNER INFORMATION AND GUIDANCE</vt:lpstr>
      <vt:lpstr>THE LLE: SLC RESOURCES AND INFORMATION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September 2020</dc:title>
  <dc:creator>Stephen Jones</dc:creator>
  <cp:lastModifiedBy>Stephen Jones</cp:lastModifiedBy>
  <cp:revision>282</cp:revision>
  <dcterms:created xsi:type="dcterms:W3CDTF">2020-09-22T07:55:40Z</dcterms:created>
  <dcterms:modified xsi:type="dcterms:W3CDTF">2024-09-12T08:37:49Z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bd37d9-d9ac-4b79-83be-bb7da6ab464c_Enabled">
    <vt:lpwstr>true</vt:lpwstr>
  </property>
  <property fmtid="{D5CDD505-2E9C-101B-9397-08002B2CF9AE}" pid="3" name="MSIP_Label_7bbd37d9-d9ac-4b79-83be-bb7da6ab464c_SetDate">
    <vt:lpwstr>2021-07-16T05:19:45Z</vt:lpwstr>
  </property>
  <property fmtid="{D5CDD505-2E9C-101B-9397-08002B2CF9AE}" pid="4" name="MSIP_Label_7bbd37d9-d9ac-4b79-83be-bb7da6ab464c_Method">
    <vt:lpwstr>Privileged</vt:lpwstr>
  </property>
  <property fmtid="{D5CDD505-2E9C-101B-9397-08002B2CF9AE}" pid="5" name="MSIP_Label_7bbd37d9-d9ac-4b79-83be-bb7da6ab464c_Name">
    <vt:lpwstr>OFFICIAL</vt:lpwstr>
  </property>
  <property fmtid="{D5CDD505-2E9C-101B-9397-08002B2CF9AE}" pid="6" name="MSIP_Label_7bbd37d9-d9ac-4b79-83be-bb7da6ab464c_SiteId">
    <vt:lpwstr>4c6898a9-8fca-42f9-aa92-82cb3e252bc6</vt:lpwstr>
  </property>
  <property fmtid="{D5CDD505-2E9C-101B-9397-08002B2CF9AE}" pid="7" name="MSIP_Label_7bbd37d9-d9ac-4b79-83be-bb7da6ab464c_ActionId">
    <vt:lpwstr>cfd935cf-c7ce-4ef7-8c21-00007aa4e00c</vt:lpwstr>
  </property>
  <property fmtid="{D5CDD505-2E9C-101B-9397-08002B2CF9AE}" pid="8" name="MSIP_Label_7bbd37d9-d9ac-4b79-83be-bb7da6ab464c_ContentBits">
    <vt:lpwstr>3</vt:lpwstr>
  </property>
</Properties>
</file>