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4" r:id="rId2"/>
  </p:sldMasterIdLst>
  <p:notesMasterIdLst>
    <p:notesMasterId r:id="rId38"/>
  </p:notesMasterIdLst>
  <p:handoutMasterIdLst>
    <p:handoutMasterId r:id="rId39"/>
  </p:handoutMasterIdLst>
  <p:sldIdLst>
    <p:sldId id="279" r:id="rId3"/>
    <p:sldId id="323" r:id="rId4"/>
    <p:sldId id="321" r:id="rId5"/>
    <p:sldId id="322" r:id="rId6"/>
    <p:sldId id="319" r:id="rId7"/>
    <p:sldId id="320" r:id="rId8"/>
    <p:sldId id="318" r:id="rId9"/>
    <p:sldId id="301" r:id="rId10"/>
    <p:sldId id="317" r:id="rId11"/>
    <p:sldId id="313" r:id="rId12"/>
    <p:sldId id="310" r:id="rId13"/>
    <p:sldId id="314" r:id="rId14"/>
    <p:sldId id="315" r:id="rId15"/>
    <p:sldId id="311" r:id="rId16"/>
    <p:sldId id="312" r:id="rId17"/>
    <p:sldId id="309" r:id="rId18"/>
    <p:sldId id="339" r:id="rId19"/>
    <p:sldId id="335" r:id="rId20"/>
    <p:sldId id="324" r:id="rId21"/>
    <p:sldId id="325" r:id="rId22"/>
    <p:sldId id="326" r:id="rId23"/>
    <p:sldId id="340" r:id="rId24"/>
    <p:sldId id="338" r:id="rId25"/>
    <p:sldId id="327" r:id="rId26"/>
    <p:sldId id="328" r:id="rId27"/>
    <p:sldId id="329" r:id="rId28"/>
    <p:sldId id="345" r:id="rId29"/>
    <p:sldId id="334" r:id="rId30"/>
    <p:sldId id="331" r:id="rId31"/>
    <p:sldId id="332" r:id="rId32"/>
    <p:sldId id="333" r:id="rId33"/>
    <p:sldId id="341" r:id="rId34"/>
    <p:sldId id="342" r:id="rId35"/>
    <p:sldId id="343" r:id="rId36"/>
    <p:sldId id="34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1"/>
    <p:restoredTop sz="87893" autoAdjust="0"/>
  </p:normalViewPr>
  <p:slideViewPr>
    <p:cSldViewPr>
      <p:cViewPr varScale="1">
        <p:scale>
          <a:sx n="80" d="100"/>
          <a:sy n="80" d="100"/>
        </p:scale>
        <p:origin x="115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40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54761-1460-C44E-8EE9-132392DCD1C4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82BE9-307A-AB49-B561-9E71E3CE8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29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3D421-3143-47CA-ACA9-5443A0940D94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A50D6-6132-4FF4-AFC5-01B946DDB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69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title</a:t>
            </a:r>
            <a:r>
              <a:rPr lang="en-US" baseline="0" dirty="0" smtClean="0"/>
              <a:t> slide without image.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recommend your presentation title is the cover of your UG prospectus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. ENGINEER A NEW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24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9313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Initial participant observation with white working-class male students currently in year 10 at West Midlands Academy. Aims to build rapport and trust amongst students and teachers. Also provide rich contextual information to inform interviews</a:t>
            </a:r>
          </a:p>
          <a:p>
            <a:endParaRPr lang="en-GB" dirty="0" smtClean="0"/>
          </a:p>
          <a:p>
            <a:r>
              <a:rPr lang="en-GB" dirty="0" smtClean="0"/>
              <a:t>Semi structured interviews with teachers, students and social networks with a relationship to West Midlands Academy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A0201-A940-4AA4-AE2C-588B790A8BB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74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recommend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presenters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contact details for further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A50D6-6132-4FF4-AFC5-01B946DDB4AB}" type="slidenum">
              <a:rPr lang="en-GB" smtClean="0">
                <a:solidFill>
                  <a:prstClr val="black"/>
                </a:solidFill>
              </a:rPr>
              <a:pPr/>
              <a:t>35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94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o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65920" y="2060848"/>
            <a:ext cx="5693680" cy="1226567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spc="-1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3287415"/>
            <a:ext cx="5688632" cy="864096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63688" y="4149080"/>
            <a:ext cx="2303462" cy="359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fld id="{6360D570-4882-4F25-B966-92B63EE9B1D5}" type="datetime4">
              <a:rPr lang="en-GB" smtClean="0"/>
              <a:t>05 May 2017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03366"/>
            <a:ext cx="1788034" cy="38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03511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763688" y="3356521"/>
            <a:ext cx="5688632" cy="1800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Copy here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03366"/>
            <a:ext cx="1788034" cy="38933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763688" y="2700209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spc="-150" dirty="0" smtClean="0">
                <a:solidFill>
                  <a:schemeClr val="bg1"/>
                </a:solidFill>
              </a:rPr>
              <a:t>YOUR</a:t>
            </a:r>
            <a:r>
              <a:rPr lang="en-GB" sz="3200" b="1" spc="-150" baseline="0" dirty="0" smtClean="0">
                <a:solidFill>
                  <a:schemeClr val="bg1"/>
                </a:solidFill>
              </a:rPr>
              <a:t> QUESTIONS</a:t>
            </a:r>
            <a:endParaRPr lang="en-GB" sz="3200" b="1" spc="-15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85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69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19" y="5895879"/>
            <a:ext cx="1185888" cy="691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070" y="6342300"/>
            <a:ext cx="907755" cy="18887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608666" y="6498315"/>
            <a:ext cx="6149879" cy="0"/>
          </a:xfrm>
          <a:prstGeom prst="line">
            <a:avLst/>
          </a:prstGeom>
          <a:ln w="38100" cmpd="sng">
            <a:solidFill>
              <a:srgbClr val="0A54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207033" y="247153"/>
            <a:ext cx="6945312" cy="841375"/>
          </a:xfr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rgbClr val="CD741C"/>
                </a:solidFill>
              </a:defRPr>
            </a:lvl1pPr>
          </a:lstStyle>
          <a:p>
            <a:pPr lvl="0"/>
            <a:r>
              <a:rPr lang="en-GB" dirty="0" smtClean="0"/>
              <a:t>Insert Title Header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207033" y="1445569"/>
            <a:ext cx="6945312" cy="841375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A5466"/>
                </a:solidFill>
              </a:defRPr>
            </a:lvl1pPr>
          </a:lstStyle>
          <a:p>
            <a:pPr lvl="0"/>
            <a:r>
              <a:rPr lang="en-GB" dirty="0" smtClean="0"/>
              <a:t>Main 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2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07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06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4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244408" y="6400134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4274112-3819-4E3C-A2C8-15D563C4EB1E}" type="slidenum">
              <a:rPr lang="en-GB" sz="1000" smtClean="0"/>
              <a:t>‹#›</a:t>
            </a:fld>
            <a:endParaRPr lang="en-GB" sz="100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8147248" cy="438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03366"/>
            <a:ext cx="1792436" cy="38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7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spc="-15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lexander.blower@wlv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p37jaYbG60" TargetMode="External"/><Relationship Id="rId2" Type="http://schemas.openxmlformats.org/officeDocument/2006/relationships/hyperlink" Target="https://www.youtube.com/watch?v=8VGXVG65W-s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AK-MqFtQNlA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bbc.co.uk/news/magazine-22000973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z1D2_KWCbU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commentisfree/2017/jun/01/knowsley-country-safest-labour-seat-cuts" TargetMode="External"/><Relationship Id="rId7" Type="http://schemas.openxmlformats.org/officeDocument/2006/relationships/image" Target="../media/image39.emf"/><Relationship Id="rId2" Type="http://schemas.openxmlformats.org/officeDocument/2006/relationships/hyperlink" Target="https://www.theguardian.com/education/2017/jan/29/knowsley-education-catastrophe-a-levels-merseyside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hyperlink" Target="https://www.theguardian.com/education/2016/nov/13/education-schools-liverpool-knowsle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hefce.ac.uk/analysis/yp/gap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632848" cy="1226567"/>
          </a:xfrm>
        </p:spPr>
        <p:txBody>
          <a:bodyPr/>
          <a:lstStyle/>
          <a:p>
            <a:r>
              <a:rPr lang="en-GB" sz="4000" dirty="0" smtClean="0"/>
              <a:t>ENGAGING WHITE WORKING-CLASS MALES</a:t>
            </a:r>
            <a:endParaRPr lang="en-GB" sz="4000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539552" y="4581128"/>
            <a:ext cx="7416824" cy="864096"/>
          </a:xfrm>
        </p:spPr>
        <p:txBody>
          <a:bodyPr/>
          <a:lstStyle/>
          <a:p>
            <a:r>
              <a:rPr lang="en-GB" sz="2800" dirty="0" smtClean="0"/>
              <a:t>Alex Blower, University of Southampton</a:t>
            </a:r>
          </a:p>
          <a:p>
            <a:r>
              <a:rPr lang="en-GB" sz="2800" dirty="0" smtClean="0">
                <a:hlinkClick r:id="rId3"/>
              </a:rPr>
              <a:t>Alexander.blower@wlv.ac.uk</a:t>
            </a:r>
            <a:endParaRPr lang="en-GB" sz="2800" dirty="0" smtClean="0"/>
          </a:p>
          <a:p>
            <a:r>
              <a:rPr lang="en-GB" sz="2800" dirty="0" smtClean="0"/>
              <a:t>Twitter @</a:t>
            </a:r>
            <a:r>
              <a:rPr lang="en-GB" sz="2800" dirty="0" err="1" smtClean="0"/>
              <a:t>EduDetective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9380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04664"/>
            <a:ext cx="5220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Willis’s Lads</a:t>
            </a:r>
            <a:endParaRPr lang="en-GB" sz="3600" b="1" dirty="0"/>
          </a:p>
        </p:txBody>
      </p:sp>
      <p:pic>
        <p:nvPicPr>
          <p:cNvPr id="2050" name="Picture 2" descr="Image result for willis lads characteris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5" y="1700808"/>
            <a:ext cx="2590046" cy="398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1700808"/>
            <a:ext cx="3600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Working-class male as breadwinner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Anti-school subculture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Gained status by disrupting lessons, not doing homework and messing around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Argued lads he observed were deliberately failing themselves in recognition of the menial work that awaited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Positioned other behaviours a effeminate and undesirable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9445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18448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600" dirty="0" smtClean="0">
                <a:hlinkClick r:id="rId2"/>
              </a:rPr>
              <a:t>Video 1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1475656" y="29249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600" dirty="0" smtClean="0">
                <a:hlinkClick r:id="rId3"/>
              </a:rPr>
              <a:t>Video 2</a:t>
            </a:r>
            <a:endParaRPr lang="en-GB" sz="3600" dirty="0"/>
          </a:p>
        </p:txBody>
      </p:sp>
      <p:sp>
        <p:nvSpPr>
          <p:cNvPr id="6" name="Rectangle 5"/>
          <p:cNvSpPr/>
          <p:nvPr/>
        </p:nvSpPr>
        <p:spPr>
          <a:xfrm>
            <a:off x="1475656" y="40050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600" dirty="0" smtClean="0">
                <a:hlinkClick r:id="rId4"/>
              </a:rPr>
              <a:t>Video 3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04664"/>
            <a:ext cx="5220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Student videos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16661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2564904"/>
            <a:ext cx="61024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i="1" dirty="0" smtClean="0"/>
              <a:t>‘we </a:t>
            </a:r>
            <a:r>
              <a:rPr lang="en-GB" sz="2000" i="1" dirty="0"/>
              <a:t>can note that some </a:t>
            </a:r>
            <a:r>
              <a:rPr lang="en-GB" sz="2000" i="1" dirty="0" smtClean="0"/>
              <a:t>working class </a:t>
            </a:r>
            <a:r>
              <a:rPr lang="en-GB" sz="2000" i="1" dirty="0"/>
              <a:t>young men discursively construct and imagine lives that are indicative of a sociohistorical moment characterised by inclusive masculinity, with aspects of femininity </a:t>
            </a:r>
            <a:r>
              <a:rPr lang="en-GB" sz="2000" i="1" dirty="0" smtClean="0"/>
              <a:t>that once </a:t>
            </a:r>
            <a:r>
              <a:rPr lang="en-GB" sz="2000" i="1" dirty="0"/>
              <a:t>presented a threat to masculine ideals appearing to hold less cultural </a:t>
            </a:r>
            <a:r>
              <a:rPr lang="en-GB" sz="2000" i="1" dirty="0" smtClean="0"/>
              <a:t>sway’ 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60648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Are new ways of being a white working-class male emerging?</a:t>
            </a:r>
            <a:endParaRPr lang="en-GB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287016" y="6093296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333333"/>
                </a:solidFill>
                <a:latin typeface="arial" panose="020B0604020202020204" pitchFamily="34" charset="0"/>
              </a:rPr>
              <a:t>Roberts, S. (2013). Boys Will Be Boys … Won’t They? Change and Continuities in Contemporary Young Working-class Masculinities. </a:t>
            </a:r>
            <a:r>
              <a:rPr lang="en-GB" sz="1600" i="1" dirty="0">
                <a:solidFill>
                  <a:srgbClr val="333333"/>
                </a:solidFill>
                <a:latin typeface="arial" panose="020B0604020202020204" pitchFamily="34" charset="0"/>
              </a:rPr>
              <a:t>Sociology</a:t>
            </a:r>
            <a:r>
              <a:rPr lang="en-GB" sz="1600" dirty="0">
                <a:solidFill>
                  <a:srgbClr val="333333"/>
                </a:solidFill>
                <a:latin typeface="arial" panose="020B0604020202020204" pitchFamily="34" charset="0"/>
              </a:rPr>
              <a:t>, </a:t>
            </a:r>
            <a:r>
              <a:rPr lang="en-GB" sz="1600" i="1" dirty="0">
                <a:solidFill>
                  <a:srgbClr val="333333"/>
                </a:solidFill>
                <a:latin typeface="arial" panose="020B0604020202020204" pitchFamily="34" charset="0"/>
              </a:rPr>
              <a:t>47</a:t>
            </a:r>
            <a:r>
              <a:rPr lang="en-GB" sz="1600" dirty="0">
                <a:solidFill>
                  <a:srgbClr val="333333"/>
                </a:solidFill>
                <a:latin typeface="arial" panose="020B0604020202020204" pitchFamily="34" charset="0"/>
              </a:rPr>
              <a:t>(4), 671–686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3246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wolverhampton factory clos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75586"/>
            <a:ext cx="3092351" cy="232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29000"/>
            <a:ext cx="3096475" cy="232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60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404664"/>
            <a:ext cx="5220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How do we think about class?</a:t>
            </a:r>
            <a:endParaRPr lang="en-GB" sz="3600" b="1" dirty="0"/>
          </a:p>
        </p:txBody>
      </p:sp>
      <p:pic>
        <p:nvPicPr>
          <p:cNvPr id="4104" name="Picture 8" descr="Image result for victorian class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37519"/>
            <a:ext cx="4914900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65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04664"/>
            <a:ext cx="5220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How do we think about class?</a:t>
            </a:r>
            <a:endParaRPr lang="en-GB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204864"/>
            <a:ext cx="2009775" cy="3295650"/>
          </a:xfrm>
          <a:prstGeom prst="rect">
            <a:avLst/>
          </a:prstGeom>
        </p:spPr>
      </p:pic>
      <p:pic>
        <p:nvPicPr>
          <p:cNvPr id="1026" name="Picture 2" descr="Image result for mike savage a new model of social cla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82" y="1182650"/>
            <a:ext cx="2253348" cy="534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9889" y="59054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>
                <a:hlinkClick r:id="rId4"/>
              </a:rPr>
              <a:t>The Great British Class Calculator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6997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80112" y="4407431"/>
            <a:ext cx="2664296" cy="136815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Economic</a:t>
            </a:r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3275856" y="1340768"/>
            <a:ext cx="2664296" cy="13681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Social</a:t>
            </a:r>
            <a:endParaRPr lang="en-GB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827584" y="4437112"/>
            <a:ext cx="2664296" cy="13681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Cultural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07804" y="3430741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Resource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835696" y="2924944"/>
            <a:ext cx="1152128" cy="1152128"/>
          </a:xfrm>
          <a:prstGeom prst="straightConnector1">
            <a:avLst/>
          </a:prstGeom>
          <a:ln w="349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79912" y="5091507"/>
            <a:ext cx="1512168" cy="0"/>
          </a:xfrm>
          <a:prstGeom prst="straightConnector1">
            <a:avLst/>
          </a:prstGeom>
          <a:ln w="349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218069" y="2887070"/>
            <a:ext cx="1131511" cy="1152129"/>
          </a:xfrm>
          <a:prstGeom prst="straightConnector1">
            <a:avLst/>
          </a:prstGeom>
          <a:ln w="349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60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628" y="526722"/>
            <a:ext cx="63367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Which group are the white working-class males in?</a:t>
            </a:r>
            <a:endParaRPr lang="en-GB" sz="4400" b="1" dirty="0"/>
          </a:p>
        </p:txBody>
      </p:sp>
      <p:pic>
        <p:nvPicPr>
          <p:cNvPr id="3" name="Picture 2" descr="Image result for mike savage a new model of social clas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0" t="52854" b="24223"/>
          <a:stretch/>
        </p:blipFill>
        <p:spPr bwMode="auto">
          <a:xfrm>
            <a:off x="727831" y="2996952"/>
            <a:ext cx="2143720" cy="262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mike savage a new model of social clas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0" r="51947"/>
          <a:stretch/>
        </p:blipFill>
        <p:spPr bwMode="auto">
          <a:xfrm>
            <a:off x="5868144" y="2996952"/>
            <a:ext cx="2115975" cy="263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mike savage a new model of social clas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1" t="75251" r="1"/>
          <a:stretch/>
        </p:blipFill>
        <p:spPr bwMode="auto">
          <a:xfrm>
            <a:off x="3389070" y="2996952"/>
            <a:ext cx="2088232" cy="262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66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764704"/>
            <a:ext cx="5976664" cy="594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5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84" y="1218258"/>
            <a:ext cx="4176465" cy="10656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705" y="2468691"/>
            <a:ext cx="4199861" cy="1065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887" y="1218258"/>
            <a:ext cx="4189498" cy="10656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05" y="3660468"/>
            <a:ext cx="4189497" cy="10365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838" y="2468691"/>
            <a:ext cx="4176464" cy="1032642"/>
          </a:xfrm>
          <a:prstGeom prst="rect">
            <a:avLst/>
          </a:prstGeom>
        </p:spPr>
      </p:pic>
      <p:pic>
        <p:nvPicPr>
          <p:cNvPr id="6146" name="Picture 2" descr="Image result for deficit model educa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05" y="3660468"/>
            <a:ext cx="4524615" cy="317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0484" y="216548"/>
            <a:ext cx="5220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Raise Aspirations?</a:t>
            </a:r>
            <a:endParaRPr lang="en-GB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100" y="4856197"/>
            <a:ext cx="4176464" cy="106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9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857" y="332656"/>
            <a:ext cx="6372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Today’s Session</a:t>
            </a:r>
            <a:endParaRPr lang="en-GB" sz="40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1628800"/>
            <a:ext cx="822960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9944" y="1781200"/>
            <a:ext cx="822960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Context</a:t>
            </a:r>
          </a:p>
          <a:p>
            <a:r>
              <a:rPr lang="en-GB" dirty="0"/>
              <a:t>W</a:t>
            </a:r>
            <a:r>
              <a:rPr lang="en-GB" dirty="0" smtClean="0"/>
              <a:t>hite working-class males in educational research</a:t>
            </a:r>
          </a:p>
          <a:p>
            <a:r>
              <a:rPr lang="en-GB" dirty="0" smtClean="0"/>
              <a:t>The role of raising aspiration</a:t>
            </a:r>
          </a:p>
          <a:p>
            <a:r>
              <a:rPr lang="en-GB" dirty="0" smtClean="0"/>
              <a:t>Case studies</a:t>
            </a:r>
          </a:p>
          <a:p>
            <a:r>
              <a:rPr lang="en-GB" dirty="0" smtClean="0"/>
              <a:t>Considerations for practice</a:t>
            </a:r>
          </a:p>
          <a:p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5122" name="Picture 2" descr="Image result for no silver bull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225" y="4142714"/>
            <a:ext cx="3334680" cy="211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02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484" y="216548"/>
            <a:ext cx="5220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Raise Aspirations?</a:t>
            </a:r>
            <a:endParaRPr lang="en-GB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95" y="1196753"/>
            <a:ext cx="4985701" cy="2572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3769247"/>
            <a:ext cx="4986681" cy="2572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925" y="2176462"/>
            <a:ext cx="65341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2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484" y="216548"/>
            <a:ext cx="67117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does this mean for our work with white working-class males?</a:t>
            </a:r>
            <a:endParaRPr lang="en-GB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7092280" y="5153622"/>
            <a:ext cx="1872208" cy="8640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Economic</a:t>
            </a:r>
            <a:endParaRPr lang="en-GB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6043017" y="3999313"/>
            <a:ext cx="1872208" cy="864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Social</a:t>
            </a:r>
            <a:endParaRPr lang="en-GB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4946668" y="5153622"/>
            <a:ext cx="1872208" cy="8640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Cultural</a:t>
            </a:r>
            <a:endParaRPr lang="en-GB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67773" y="2621225"/>
            <a:ext cx="3422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Providing resource for development of future expectations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Image result for level the playing fie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5" y="2621225"/>
            <a:ext cx="4536504" cy="349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9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3768" y="2276872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400" dirty="0" smtClean="0">
                <a:hlinkClick r:id="rId2"/>
              </a:rPr>
              <a:t>The Race for $100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95650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75656" y="2204864"/>
            <a:ext cx="6711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/>
              <a:t>Examples from practice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416281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484" y="216548"/>
            <a:ext cx="6711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Case Studies</a:t>
            </a:r>
            <a:endParaRPr lang="en-GB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84784"/>
            <a:ext cx="3235828" cy="45365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1484784"/>
            <a:ext cx="37444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15 week mentoring programme with white working-class males currently in year 8 at 2 Hampshire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6 undergraduate student mentors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18 mentees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All mentors have been in receipt of a contextual offer to the University of Southampton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Flexibility of content allowing for student and mentor to collaboratively develop direction of activity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0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638782"/>
            <a:ext cx="2438400" cy="3629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638782"/>
            <a:ext cx="2419350" cy="3638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032" y="1573731"/>
            <a:ext cx="2390775" cy="361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6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8252" y="548680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PRO’s</a:t>
            </a:r>
            <a:endParaRPr lang="en-GB" b="1" dirty="0">
              <a:solidFill>
                <a:srgbClr val="00B050"/>
              </a:solidFill>
            </a:endParaRPr>
          </a:p>
          <a:p>
            <a:pPr algn="ctr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One to one working allows sessions to be tailored for the </a:t>
            </a:r>
            <a:r>
              <a:rPr lang="en-GB" dirty="0" smtClean="0"/>
              <a:t>individual needs of the student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Sustained </a:t>
            </a:r>
            <a:r>
              <a:rPr lang="en-GB" dirty="0"/>
              <a:t>engagement means longer </a:t>
            </a:r>
            <a:r>
              <a:rPr lang="en-GB" dirty="0" smtClean="0"/>
              <a:t>term </a:t>
            </a:r>
            <a:r>
              <a:rPr lang="en-GB" dirty="0"/>
              <a:t>targets can be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‘Hot knowledge’ about HE can be delivered in a more informal manner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Peer to peer nature means undergraduates can be tangible role models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252" y="3995678"/>
            <a:ext cx="8856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CON’s</a:t>
            </a:r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Significant cost implications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lot of work to ensure mentors are prepared to work with learners independently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Limited numbers of students that can be involved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Locating appropriate role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17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1844824"/>
            <a:ext cx="6945312" cy="841375"/>
          </a:xfrm>
        </p:spPr>
        <p:txBody>
          <a:bodyPr/>
          <a:lstStyle/>
          <a:p>
            <a:r>
              <a:rPr lang="en-GB" dirty="0" smtClean="0"/>
              <a:t>Through the Eyes of Boys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1520" y="3068960"/>
            <a:ext cx="6945312" cy="155138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Shaping Futures NCOP</a:t>
            </a:r>
          </a:p>
          <a:p>
            <a:r>
              <a:rPr lang="en-GB" dirty="0" smtClean="0"/>
              <a:t>Chris Bayes</a:t>
            </a:r>
          </a:p>
          <a:p>
            <a:r>
              <a:rPr lang="en-GB" dirty="0" smtClean="0"/>
              <a:t>c.bayes@lancaster.ac.uk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030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Through the Eyes of Boys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Shaping Futures NCOP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2756" y="240932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Phase 1</a:t>
            </a:r>
            <a:endParaRPr lang="en-GB" b="1" dirty="0"/>
          </a:p>
          <a:p>
            <a:pPr algn="ctr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Pilot phase launched with Liverpool schools -  May 2017 with 67 students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2756" y="4207907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Phase 2</a:t>
            </a:r>
          </a:p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‘</a:t>
            </a:r>
            <a:r>
              <a:rPr lang="en-GB" dirty="0" err="1" smtClean="0"/>
              <a:t>Knowsley</a:t>
            </a:r>
            <a:r>
              <a:rPr lang="en-GB" dirty="0" smtClean="0"/>
              <a:t> arm’ – launched January 2018 with 66 students</a:t>
            </a:r>
            <a:endParaRPr lang="en-GB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82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Through the Eyes of Boys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7032" y="1109743"/>
            <a:ext cx="8242375" cy="4799309"/>
          </a:xfrm>
        </p:spPr>
        <p:txBody>
          <a:bodyPr>
            <a:normAutofit fontScale="92500" lnSpcReduction="10000"/>
          </a:bodyPr>
          <a:lstStyle/>
          <a:p>
            <a:pPr lvl="1" indent="0">
              <a:buNone/>
            </a:pPr>
            <a:r>
              <a:rPr lang="en-US" sz="2400" b="1" dirty="0" smtClean="0">
                <a:solidFill>
                  <a:srgbClr val="0A5466"/>
                </a:solidFill>
              </a:rPr>
              <a:t>“</a:t>
            </a:r>
            <a:r>
              <a:rPr lang="en-US" sz="2400" b="1" dirty="0" err="1" smtClean="0">
                <a:solidFill>
                  <a:srgbClr val="0A5466"/>
                </a:solidFill>
              </a:rPr>
              <a:t>Knowsley</a:t>
            </a:r>
            <a:r>
              <a:rPr lang="en-US" sz="2400" b="1" dirty="0" smtClean="0">
                <a:solidFill>
                  <a:srgbClr val="0A5466"/>
                </a:solidFill>
              </a:rPr>
              <a:t> arm” of the project</a:t>
            </a:r>
          </a:p>
          <a:p>
            <a:pPr lvl="1" indent="0">
              <a:buNone/>
            </a:pPr>
            <a:endParaRPr lang="en-US" sz="2400" b="1" dirty="0" smtClean="0">
              <a:solidFill>
                <a:srgbClr val="0A5466"/>
              </a:solidFill>
            </a:endParaRPr>
          </a:p>
          <a:p>
            <a:pPr lvl="1" indent="0">
              <a:buNone/>
            </a:pPr>
            <a:r>
              <a:rPr lang="en-US" sz="2400" b="1" dirty="0">
                <a:solidFill>
                  <a:srgbClr val="0A5466"/>
                </a:solidFill>
                <a:hlinkClick r:id="rId2"/>
              </a:rPr>
              <a:t>https://</a:t>
            </a:r>
            <a:r>
              <a:rPr lang="en-US" sz="2400" b="1" dirty="0" smtClean="0">
                <a:solidFill>
                  <a:srgbClr val="0A5466"/>
                </a:solidFill>
                <a:hlinkClick r:id="rId2"/>
              </a:rPr>
              <a:t>www.theguardian.com/education/2017/jan/29/knowsley-education-catastrophe-a-levels-merseyside</a:t>
            </a:r>
            <a:endParaRPr lang="en-US" sz="2400" b="1" dirty="0" smtClean="0">
              <a:solidFill>
                <a:srgbClr val="0A5466"/>
              </a:solidFill>
            </a:endParaRPr>
          </a:p>
          <a:p>
            <a:pPr lvl="1" indent="0">
              <a:buNone/>
            </a:pPr>
            <a:endParaRPr lang="en-US" sz="2400" b="1" dirty="0">
              <a:solidFill>
                <a:srgbClr val="0A5466"/>
              </a:solidFill>
            </a:endParaRPr>
          </a:p>
          <a:p>
            <a:pPr lvl="1" indent="0">
              <a:buNone/>
            </a:pPr>
            <a:r>
              <a:rPr lang="en-US" sz="2400" b="1" dirty="0">
                <a:solidFill>
                  <a:srgbClr val="0A5466"/>
                </a:solidFill>
                <a:hlinkClick r:id="rId3"/>
              </a:rPr>
              <a:t>https://</a:t>
            </a:r>
            <a:r>
              <a:rPr lang="en-US" sz="2400" b="1" dirty="0" smtClean="0">
                <a:solidFill>
                  <a:srgbClr val="0A5466"/>
                </a:solidFill>
                <a:hlinkClick r:id="rId3"/>
              </a:rPr>
              <a:t>www.theguardian.com/commentisfree/2017/jun/01/knowsley-country-safest-labour-seat-cuts</a:t>
            </a:r>
            <a:endParaRPr lang="en-US" sz="2400" b="1" dirty="0" smtClean="0">
              <a:solidFill>
                <a:srgbClr val="0A5466"/>
              </a:solidFill>
            </a:endParaRPr>
          </a:p>
          <a:p>
            <a:pPr lvl="1" indent="0">
              <a:buNone/>
            </a:pPr>
            <a:endParaRPr lang="en-US" sz="2400" b="1" dirty="0">
              <a:solidFill>
                <a:srgbClr val="0A5466"/>
              </a:solidFill>
            </a:endParaRPr>
          </a:p>
          <a:p>
            <a:pPr lvl="1" indent="0">
              <a:buNone/>
            </a:pPr>
            <a:r>
              <a:rPr lang="en-US" sz="2400" b="1" dirty="0">
                <a:solidFill>
                  <a:srgbClr val="0A5466"/>
                </a:solidFill>
                <a:hlinkClick r:id="rId4"/>
              </a:rPr>
              <a:t>https://</a:t>
            </a:r>
            <a:r>
              <a:rPr lang="en-US" sz="2400" b="1" dirty="0" smtClean="0">
                <a:solidFill>
                  <a:srgbClr val="0A5466"/>
                </a:solidFill>
                <a:hlinkClick r:id="rId4"/>
              </a:rPr>
              <a:t>www.theguardian.com/education/2016/nov/13/education-schools-liverpool-knowsley</a:t>
            </a:r>
            <a:endParaRPr lang="en-US" sz="2400" b="1" dirty="0" smtClean="0">
              <a:solidFill>
                <a:srgbClr val="0A5466"/>
              </a:solidFill>
            </a:endParaRPr>
          </a:p>
          <a:p>
            <a:pPr lvl="1" indent="0">
              <a:buNone/>
            </a:pPr>
            <a:endParaRPr lang="en-US" sz="2400" b="1" dirty="0">
              <a:solidFill>
                <a:srgbClr val="0A5466"/>
              </a:solidFill>
            </a:endParaRPr>
          </a:p>
          <a:p>
            <a:pPr lvl="1" indent="0">
              <a:buNone/>
            </a:pPr>
            <a:endParaRPr lang="en-US" sz="2400" b="1" dirty="0" smtClean="0">
              <a:solidFill>
                <a:srgbClr val="0A5466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A5466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0A54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913" y="5909052"/>
            <a:ext cx="447787" cy="447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9204" y="5909052"/>
            <a:ext cx="447787" cy="447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3199" y="5909052"/>
            <a:ext cx="447787" cy="44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0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university of wolverhampton graduation gow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9" t="6927" r="51802" b="22961"/>
          <a:stretch/>
        </p:blipFill>
        <p:spPr bwMode="auto">
          <a:xfrm>
            <a:off x="5652120" y="2280701"/>
            <a:ext cx="2232249" cy="302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ippellgownhire.co.uk/images/robes/SotonLlbLar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7" r="6425"/>
          <a:stretch/>
        </p:blipFill>
        <p:spPr bwMode="auto">
          <a:xfrm>
            <a:off x="1047201" y="2278777"/>
            <a:ext cx="2232247" cy="302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0857" y="332656"/>
            <a:ext cx="6372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A Man of Two Robes</a:t>
            </a:r>
            <a:endParaRPr lang="en-GB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076056" y="553660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University of </a:t>
            </a:r>
            <a:r>
              <a:rPr lang="en-GB" b="1" dirty="0" err="1" smtClean="0"/>
              <a:t>Wolverhamtpon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9149" y="5536609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University of Southampton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1136" y="167556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Staff Member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167556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PhD </a:t>
            </a:r>
            <a:r>
              <a:rPr lang="en-GB" b="1" dirty="0"/>
              <a:t>S</a:t>
            </a:r>
            <a:r>
              <a:rPr lang="en-GB" b="1" dirty="0" smtClean="0"/>
              <a:t>tudent </a:t>
            </a:r>
          </a:p>
        </p:txBody>
      </p:sp>
    </p:spTree>
    <p:extLst>
      <p:ext uri="{BB962C8B-B14F-4D97-AF65-F5344CB8AC3E}">
        <p14:creationId xmlns:p14="http://schemas.microsoft.com/office/powerpoint/2010/main" val="26582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Through the Eyes of Boys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7032" y="1109743"/>
            <a:ext cx="8242375" cy="47993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A546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Genuine co-production model, </a:t>
            </a:r>
            <a:r>
              <a:rPr lang="en-US" b="0" dirty="0" err="1" smtClean="0"/>
              <a:t>Headteacher</a:t>
            </a:r>
            <a:r>
              <a:rPr lang="en-US" b="0" dirty="0" smtClean="0"/>
              <a:t>/SMT buy-in, developed the project with people who knew “the lads”</a:t>
            </a:r>
          </a:p>
          <a:p>
            <a:endParaRPr lang="en-US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0A5466"/>
                </a:solidFill>
              </a:rPr>
              <a:t>Developed a </a:t>
            </a:r>
            <a:r>
              <a:rPr lang="en-US" sz="2400" b="0" dirty="0" err="1" smtClean="0">
                <a:solidFill>
                  <a:srgbClr val="0A5466"/>
                </a:solidFill>
              </a:rPr>
              <a:t>programme</a:t>
            </a:r>
            <a:r>
              <a:rPr lang="en-US" sz="2400" b="0" dirty="0" smtClean="0">
                <a:solidFill>
                  <a:srgbClr val="0A5466"/>
                </a:solidFill>
              </a:rPr>
              <a:t> which went beyond usual HE “aspiration raising”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Took lessons from the pilot and applied them to create something fit for purpose</a:t>
            </a:r>
            <a:endParaRPr lang="en-US" sz="2400" b="0" dirty="0" smtClean="0">
              <a:solidFill>
                <a:srgbClr val="0A54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913" y="5909052"/>
            <a:ext cx="447787" cy="447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204" y="5909052"/>
            <a:ext cx="447787" cy="447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199" y="5909052"/>
            <a:ext cx="447787" cy="44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Through the Eyes of Boys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7032" y="1109743"/>
            <a:ext cx="8242375" cy="4799309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Cohort 2 (</a:t>
            </a:r>
            <a:r>
              <a:rPr lang="en-US" dirty="0" err="1" smtClean="0"/>
              <a:t>Knowsley</a:t>
            </a:r>
            <a:r>
              <a:rPr lang="en-US" dirty="0" smtClean="0"/>
              <a:t>) launched January 2018</a:t>
            </a:r>
          </a:p>
          <a:p>
            <a:endParaRPr lang="en-US" dirty="0"/>
          </a:p>
          <a:p>
            <a:r>
              <a:rPr lang="en-US" dirty="0" err="1" smtClean="0"/>
              <a:t>Programme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events</a:t>
            </a:r>
          </a:p>
          <a:p>
            <a:endParaRPr lang="en-US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A5466"/>
                </a:solidFill>
              </a:rPr>
              <a:t>Late Jan </a:t>
            </a:r>
            <a:r>
              <a:rPr lang="en-US" sz="2000" dirty="0">
                <a:solidFill>
                  <a:srgbClr val="0A5466"/>
                </a:solidFill>
              </a:rPr>
              <a:t>– Introductory visit </a:t>
            </a:r>
            <a:r>
              <a:rPr lang="en-US" sz="2000" dirty="0" smtClean="0">
                <a:solidFill>
                  <a:srgbClr val="0A5466"/>
                </a:solidFill>
              </a:rPr>
              <a:t>– Held at school, invited parents and </a:t>
            </a:r>
            <a:r>
              <a:rPr lang="en-US" sz="2000" dirty="0" err="1" smtClean="0">
                <a:solidFill>
                  <a:srgbClr val="0A5466"/>
                </a:solidFill>
              </a:rPr>
              <a:t>carers</a:t>
            </a:r>
            <a:endParaRPr lang="en-US" sz="2000" dirty="0" smtClean="0">
              <a:solidFill>
                <a:srgbClr val="0A5466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A5466"/>
                </a:solidFill>
              </a:rPr>
              <a:t> </a:t>
            </a:r>
            <a:r>
              <a:rPr lang="en-US" sz="2000" dirty="0">
                <a:solidFill>
                  <a:srgbClr val="0A5466"/>
                </a:solidFill>
              </a:rPr>
              <a:t>February – </a:t>
            </a:r>
            <a:r>
              <a:rPr lang="en-US" sz="2000" dirty="0" smtClean="0">
                <a:solidFill>
                  <a:srgbClr val="0A5466"/>
                </a:solidFill>
              </a:rPr>
              <a:t>Go karting, University visit </a:t>
            </a:r>
            <a:r>
              <a:rPr lang="en-US" sz="2000" dirty="0">
                <a:solidFill>
                  <a:srgbClr val="0A5466"/>
                </a:solidFill>
              </a:rPr>
              <a:t>day </a:t>
            </a:r>
            <a:r>
              <a:rPr lang="en-US" sz="2000" dirty="0" smtClean="0">
                <a:solidFill>
                  <a:srgbClr val="0A5466"/>
                </a:solidFill>
              </a:rPr>
              <a:t>–’Building Bridges’ and collaborative visit to LIPA, LJMU and City of Liverpool College</a:t>
            </a:r>
            <a:endParaRPr lang="en-US" sz="2000" dirty="0">
              <a:solidFill>
                <a:srgbClr val="0A5466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A5466"/>
                </a:solidFill>
              </a:rPr>
              <a:t>March/April – St </a:t>
            </a:r>
            <a:r>
              <a:rPr lang="en-US" sz="2000" dirty="0" err="1" smtClean="0">
                <a:solidFill>
                  <a:srgbClr val="0A5466"/>
                </a:solidFill>
              </a:rPr>
              <a:t>Modwen</a:t>
            </a:r>
            <a:r>
              <a:rPr lang="en-US" sz="2000" dirty="0" smtClean="0">
                <a:solidFill>
                  <a:srgbClr val="0A5466"/>
                </a:solidFill>
              </a:rPr>
              <a:t> (“The Townie” - local employability), Sports Science session (Liverpool Hope) and ‘Football Industries’ day at </a:t>
            </a:r>
            <a:r>
              <a:rPr lang="en-US" sz="2000" dirty="0" err="1" smtClean="0">
                <a:solidFill>
                  <a:srgbClr val="0A5466"/>
                </a:solidFill>
              </a:rPr>
              <a:t>Goodison</a:t>
            </a:r>
            <a:r>
              <a:rPr lang="en-US" sz="2000" dirty="0" smtClean="0">
                <a:solidFill>
                  <a:srgbClr val="0A5466"/>
                </a:solidFill>
              </a:rPr>
              <a:t> Park via Everton in the community</a:t>
            </a:r>
            <a:endParaRPr lang="en-US" sz="2000" dirty="0">
              <a:solidFill>
                <a:srgbClr val="0A5466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A5466"/>
                </a:solidFill>
              </a:rPr>
              <a:t>May/June </a:t>
            </a:r>
            <a:r>
              <a:rPr lang="en-US" sz="2000" dirty="0">
                <a:solidFill>
                  <a:srgbClr val="0A5466"/>
                </a:solidFill>
              </a:rPr>
              <a:t>– </a:t>
            </a:r>
            <a:r>
              <a:rPr lang="en-US" sz="2000" dirty="0" smtClean="0">
                <a:solidFill>
                  <a:srgbClr val="0A5466"/>
                </a:solidFill>
              </a:rPr>
              <a:t>Jaguar Land Rover (Apprenticeships), MALIT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A5466"/>
                </a:solidFill>
              </a:rPr>
              <a:t>July – Residential – </a:t>
            </a:r>
            <a:r>
              <a:rPr lang="en-US" sz="2000" dirty="0" err="1" smtClean="0">
                <a:solidFill>
                  <a:srgbClr val="0A5466"/>
                </a:solidFill>
              </a:rPr>
              <a:t>Keele</a:t>
            </a:r>
            <a:r>
              <a:rPr lang="en-US" sz="2000" dirty="0" smtClean="0">
                <a:solidFill>
                  <a:srgbClr val="0A5466"/>
                </a:solidFill>
              </a:rPr>
              <a:t> University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A5466"/>
                </a:solidFill>
              </a:rPr>
              <a:t>September – London visit – George Howard MP</a:t>
            </a:r>
            <a:endParaRPr lang="en-US" sz="2400" dirty="0">
              <a:solidFill>
                <a:srgbClr val="0A546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A54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913" y="5909052"/>
            <a:ext cx="447787" cy="447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204" y="5909052"/>
            <a:ext cx="447787" cy="447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199" y="5909052"/>
            <a:ext cx="447787" cy="44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037" y="752433"/>
            <a:ext cx="828092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PRO’s</a:t>
            </a:r>
          </a:p>
          <a:p>
            <a:endParaRPr lang="en-GB" b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B050"/>
                </a:solidFill>
              </a:rPr>
              <a:t>‘We were torn to shreds by the </a:t>
            </a:r>
            <a:r>
              <a:rPr lang="en-GB" sz="1600" b="1" dirty="0">
                <a:solidFill>
                  <a:srgbClr val="00B050"/>
                </a:solidFill>
              </a:rPr>
              <a:t>H</a:t>
            </a:r>
            <a:r>
              <a:rPr lang="en-GB" sz="1600" b="1" dirty="0" smtClean="0">
                <a:solidFill>
                  <a:srgbClr val="00B050"/>
                </a:solidFill>
              </a:rPr>
              <a:t>ead </a:t>
            </a:r>
            <a:r>
              <a:rPr lang="en-GB" sz="1600" b="1" dirty="0">
                <a:solidFill>
                  <a:srgbClr val="00B050"/>
                </a:solidFill>
              </a:rPr>
              <a:t>T</a:t>
            </a:r>
            <a:r>
              <a:rPr lang="en-GB" sz="1600" b="1" dirty="0" smtClean="0">
                <a:solidFill>
                  <a:srgbClr val="00B050"/>
                </a:solidFill>
              </a:rPr>
              <a:t>eacher before we even started’ made it more meaningful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B050"/>
                </a:solidFill>
              </a:rPr>
              <a:t>Senior level buy in from participating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B050"/>
                </a:solidFill>
              </a:rPr>
              <a:t>Head Teacher and Assistant Head went to the school as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B050"/>
                </a:solidFill>
              </a:rPr>
              <a:t>Partnership with Higher Horizons +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B050"/>
                </a:solidFill>
              </a:rPr>
              <a:t>Project stimulated by ‘</a:t>
            </a:r>
            <a:r>
              <a:rPr lang="en-GB" sz="1600" b="1" dirty="0" err="1" smtClean="0">
                <a:solidFill>
                  <a:srgbClr val="00B050"/>
                </a:solidFill>
              </a:rPr>
              <a:t>Knowsley</a:t>
            </a:r>
            <a:r>
              <a:rPr lang="en-GB" sz="1600" b="1" dirty="0" smtClean="0">
                <a:solidFill>
                  <a:srgbClr val="00B050"/>
                </a:solidFill>
              </a:rPr>
              <a:t> better together’ council led activity. Brought together community </a:t>
            </a:r>
            <a:r>
              <a:rPr lang="en-GB" sz="1600" b="1" dirty="0" err="1" smtClean="0">
                <a:solidFill>
                  <a:srgbClr val="00B050"/>
                </a:solidFill>
              </a:rPr>
              <a:t>steakholders</a:t>
            </a:r>
            <a:endParaRPr lang="en-GB" sz="1600" b="1" dirty="0">
              <a:solidFill>
                <a:srgbClr val="00B050"/>
              </a:solidFill>
            </a:endParaRPr>
          </a:p>
          <a:p>
            <a:pPr algn="ctr"/>
            <a:endParaRPr lang="en-GB" dirty="0">
              <a:solidFill>
                <a:srgbClr val="231F2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037" y="4221088"/>
            <a:ext cx="885698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CON’s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FF0000"/>
                </a:solidFill>
              </a:rPr>
              <a:t>Had to ‘navigate’ some red tape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FF0000"/>
                </a:solidFill>
              </a:rPr>
              <a:t>Workload meant that project was passed on to colleagues who inhabited different positions within the community – lived experience was a big initial driver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FF0000"/>
                </a:solidFill>
              </a:rPr>
              <a:t>No ready made pool of immediate role models</a:t>
            </a:r>
            <a:endParaRPr lang="en-GB" sz="1600" b="1" dirty="0">
              <a:solidFill>
                <a:srgbClr val="FF00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2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315895"/>
            <a:ext cx="5220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231F20"/>
                </a:solidFill>
              </a:rPr>
              <a:t>The importance of locality</a:t>
            </a:r>
            <a:endParaRPr lang="en-GB" sz="3600" b="1" dirty="0">
              <a:solidFill>
                <a:srgbClr val="231F20"/>
              </a:solidFill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610138" cy="428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259781" y="5556199"/>
            <a:ext cx="1368152" cy="70595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FFFF"/>
                </a:solidFill>
              </a:rPr>
              <a:t>Economic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03547" y="5556199"/>
            <a:ext cx="1409918" cy="7059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FFFF"/>
                </a:solidFill>
              </a:rPr>
              <a:t>Social</a:t>
            </a:r>
            <a:endParaRPr lang="en-GB" sz="2400" b="1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0292" y="4471882"/>
            <a:ext cx="1368152" cy="6853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FFFF"/>
                </a:solidFill>
              </a:rPr>
              <a:t>Cultural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8751" y="5094534"/>
            <a:ext cx="1831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GB" sz="24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275856" y="3120202"/>
            <a:ext cx="2922800" cy="20369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128597" y="1764711"/>
            <a:ext cx="4070059" cy="375252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149588" y="2276872"/>
            <a:ext cx="3049068" cy="26662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10840" y="158004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231F20"/>
                </a:solidFill>
              </a:rPr>
              <a:t>Devonshire</a:t>
            </a:r>
            <a:endParaRPr lang="en-GB" b="1" dirty="0">
              <a:solidFill>
                <a:srgbClr val="231F2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09523" y="206084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231F20"/>
                </a:solidFill>
              </a:rPr>
              <a:t>Bedfordshire</a:t>
            </a:r>
            <a:endParaRPr lang="en-GB" b="1" dirty="0">
              <a:solidFill>
                <a:srgbClr val="231F2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00192" y="293553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231F20"/>
                </a:solidFill>
              </a:rPr>
              <a:t>London</a:t>
            </a:r>
            <a:endParaRPr lang="en-GB" b="1" dirty="0">
              <a:solidFill>
                <a:srgbClr val="231F2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2843808" y="1124744"/>
            <a:ext cx="3354849" cy="28803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300192" y="94007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231F20"/>
                </a:solidFill>
              </a:rPr>
              <a:t>Newcastle</a:t>
            </a:r>
            <a:endParaRPr lang="en-GB" b="1" dirty="0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04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231F20"/>
                </a:solidFill>
              </a:rPr>
              <a:t>Considerations for practice</a:t>
            </a:r>
            <a:endParaRPr lang="en-GB" sz="3600" b="1" dirty="0">
              <a:solidFill>
                <a:srgbClr val="231F2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2060848"/>
            <a:ext cx="77048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31F20"/>
                </a:solidFill>
              </a:rPr>
              <a:t>What’s the aim of your work? Is the target your working towards measurable and achievable?</a:t>
            </a:r>
          </a:p>
          <a:p>
            <a:endParaRPr lang="en-GB" dirty="0" smtClean="0">
              <a:solidFill>
                <a:srgbClr val="231F2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31F20"/>
                </a:solidFill>
              </a:rPr>
              <a:t>Do you know what the group that you’re working with wants/needs access to? If not how can you find out?</a:t>
            </a:r>
          </a:p>
          <a:p>
            <a:endParaRPr lang="en-GB" dirty="0" smtClean="0">
              <a:solidFill>
                <a:srgbClr val="231F2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31F20"/>
                </a:solidFill>
              </a:rPr>
              <a:t>How does locality affect students access to resources/opportunities?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231F2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31F20"/>
                </a:solidFill>
              </a:rPr>
              <a:t>What makes it a success?</a:t>
            </a:r>
            <a:endParaRPr lang="en-GB" dirty="0">
              <a:solidFill>
                <a:srgbClr val="231F2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231F2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4419" y="5819395"/>
            <a:ext cx="1368152" cy="70595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FFFF"/>
                </a:solidFill>
              </a:rPr>
              <a:t>Economic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91980" y="5822717"/>
            <a:ext cx="1409918" cy="6993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FFFF"/>
                </a:solidFill>
              </a:rPr>
              <a:t>Social</a:t>
            </a:r>
            <a:endParaRPr lang="en-GB" sz="2400" b="1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4430" y="4257815"/>
            <a:ext cx="1368152" cy="6853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FFFF"/>
                </a:solidFill>
              </a:rPr>
              <a:t>Cultural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2824" y="5254399"/>
            <a:ext cx="1654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</a:t>
            </a:r>
            <a:endParaRPr lang="en-GB" sz="24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753966" y="4779567"/>
            <a:ext cx="745776" cy="841204"/>
          </a:xfrm>
          <a:prstGeom prst="straightConnector1">
            <a:avLst/>
          </a:prstGeom>
          <a:ln w="349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24810" y="6172369"/>
            <a:ext cx="694780" cy="0"/>
          </a:xfrm>
          <a:prstGeom prst="straightConnector1">
            <a:avLst/>
          </a:prstGeom>
          <a:ln w="349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7269911" y="4784121"/>
            <a:ext cx="797168" cy="832096"/>
          </a:xfrm>
          <a:prstGeom prst="straightConnector1">
            <a:avLst/>
          </a:prstGeom>
          <a:ln w="349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94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84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3265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+mj-lt"/>
              </a:rPr>
              <a:t>Research Questions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67544" y="1628800"/>
            <a:ext cx="8229600" cy="460851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GB" sz="3400" dirty="0" smtClean="0">
                <a:solidFill>
                  <a:schemeClr val="tx1"/>
                </a:solidFill>
              </a:rPr>
              <a:t>How </a:t>
            </a:r>
            <a:r>
              <a:rPr lang="en-GB" sz="3400" dirty="0">
                <a:solidFill>
                  <a:schemeClr val="tx1"/>
                </a:solidFill>
              </a:rPr>
              <a:t>do teaching staff at the school understand </a:t>
            </a:r>
            <a:r>
              <a:rPr lang="en-GB" sz="3400" dirty="0" smtClean="0">
                <a:solidFill>
                  <a:schemeClr val="tx1"/>
                </a:solidFill>
              </a:rPr>
              <a:t>the expectations </a:t>
            </a:r>
            <a:r>
              <a:rPr lang="en-GB" sz="3400" dirty="0">
                <a:solidFill>
                  <a:schemeClr val="tx1"/>
                </a:solidFill>
              </a:rPr>
              <a:t>of white working-class male students </a:t>
            </a:r>
            <a:r>
              <a:rPr lang="en-GB" sz="3400" dirty="0" smtClean="0">
                <a:solidFill>
                  <a:schemeClr val="tx1"/>
                </a:solidFill>
              </a:rPr>
              <a:t>for their future </a:t>
            </a:r>
            <a:r>
              <a:rPr lang="en-GB" sz="3400" dirty="0">
                <a:solidFill>
                  <a:schemeClr val="tx1"/>
                </a:solidFill>
              </a:rPr>
              <a:t>in education?</a:t>
            </a:r>
          </a:p>
          <a:p>
            <a:pPr marL="0" indent="0">
              <a:buNone/>
            </a:pPr>
            <a:endParaRPr lang="en-GB" sz="3400" dirty="0">
              <a:solidFill>
                <a:schemeClr val="tx1"/>
              </a:solidFill>
            </a:endParaRPr>
          </a:p>
          <a:p>
            <a:r>
              <a:rPr lang="en-GB" sz="3400" dirty="0" smtClean="0">
                <a:solidFill>
                  <a:schemeClr val="tx1"/>
                </a:solidFill>
              </a:rPr>
              <a:t>How </a:t>
            </a:r>
            <a:r>
              <a:rPr lang="en-GB" sz="3400" dirty="0">
                <a:solidFill>
                  <a:schemeClr val="tx1"/>
                </a:solidFill>
              </a:rPr>
              <a:t>are the expectations of a white working-class </a:t>
            </a:r>
            <a:r>
              <a:rPr lang="en-GB" sz="3400" dirty="0" smtClean="0">
                <a:solidFill>
                  <a:schemeClr val="tx1"/>
                </a:solidFill>
              </a:rPr>
              <a:t>male student </a:t>
            </a:r>
            <a:r>
              <a:rPr lang="en-GB" sz="3400" dirty="0">
                <a:solidFill>
                  <a:schemeClr val="tx1"/>
                </a:solidFill>
              </a:rPr>
              <a:t>about the future shaped by the experiences of </a:t>
            </a:r>
            <a:r>
              <a:rPr lang="en-GB" sz="3400" dirty="0" smtClean="0">
                <a:solidFill>
                  <a:schemeClr val="tx1"/>
                </a:solidFill>
              </a:rPr>
              <a:t> their </a:t>
            </a:r>
            <a:r>
              <a:rPr lang="en-GB" sz="3400" dirty="0">
                <a:solidFill>
                  <a:schemeClr val="tx1"/>
                </a:solidFill>
              </a:rPr>
              <a:t>social networks?</a:t>
            </a:r>
          </a:p>
          <a:p>
            <a:pPr marL="0" indent="0">
              <a:buNone/>
            </a:pPr>
            <a:endParaRPr lang="en-GB" sz="3400" dirty="0">
              <a:solidFill>
                <a:schemeClr val="tx1"/>
              </a:solidFill>
            </a:endParaRPr>
          </a:p>
          <a:p>
            <a:r>
              <a:rPr lang="en-GB" sz="3400" dirty="0" smtClean="0">
                <a:solidFill>
                  <a:schemeClr val="tx1"/>
                </a:solidFill>
              </a:rPr>
              <a:t>How </a:t>
            </a:r>
            <a:r>
              <a:rPr lang="en-GB" sz="3400" dirty="0">
                <a:solidFill>
                  <a:schemeClr val="tx1"/>
                </a:solidFill>
              </a:rPr>
              <a:t>do white working class males negotiate </a:t>
            </a:r>
            <a:r>
              <a:rPr lang="en-GB" sz="3400" dirty="0" smtClean="0">
                <a:solidFill>
                  <a:schemeClr val="tx1"/>
                </a:solidFill>
              </a:rPr>
              <a:t> expectations </a:t>
            </a:r>
            <a:r>
              <a:rPr lang="en-GB" sz="3400" dirty="0">
                <a:solidFill>
                  <a:schemeClr val="tx1"/>
                </a:solidFill>
              </a:rPr>
              <a:t>regarding their educational future within the </a:t>
            </a:r>
            <a:r>
              <a:rPr lang="en-GB" sz="3400" dirty="0" smtClean="0">
                <a:solidFill>
                  <a:schemeClr val="tx1"/>
                </a:solidFill>
              </a:rPr>
              <a:t>institution </a:t>
            </a:r>
            <a:r>
              <a:rPr lang="en-GB" sz="3400" dirty="0">
                <a:solidFill>
                  <a:schemeClr val="tx1"/>
                </a:solidFill>
              </a:rPr>
              <a:t>of the school?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4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1700808"/>
            <a:ext cx="7560840" cy="1944216"/>
          </a:xfrm>
          <a:prstGeom prst="rect">
            <a:avLst/>
          </a:prstGeom>
          <a:solidFill>
            <a:srgbClr val="008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Participant </a:t>
            </a:r>
            <a:r>
              <a:rPr lang="en-GB" sz="3200" b="1" dirty="0" smtClean="0"/>
              <a:t>Observation with 3 students</a:t>
            </a:r>
            <a:endParaRPr lang="en-GB" sz="3200" b="1" dirty="0"/>
          </a:p>
          <a:p>
            <a:pPr algn="ctr"/>
            <a:r>
              <a:rPr lang="en-GB" sz="3200" b="1" dirty="0"/>
              <a:t>(4 months)</a:t>
            </a:r>
          </a:p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77459" y="4023066"/>
            <a:ext cx="7560840" cy="214223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Semi structured </a:t>
            </a:r>
            <a:r>
              <a:rPr lang="en-GB" sz="3200" b="1" dirty="0" smtClean="0"/>
              <a:t>interviews with staff, students and members of their social network </a:t>
            </a:r>
            <a:endParaRPr lang="en-GB" sz="3200" b="1" dirty="0"/>
          </a:p>
          <a:p>
            <a:pPr algn="ctr"/>
            <a:r>
              <a:rPr lang="en-GB" sz="3200" b="1" dirty="0"/>
              <a:t>(19 participants)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7250"/>
          </a:xfrm>
        </p:spPr>
        <p:txBody>
          <a:bodyPr/>
          <a:lstStyle/>
          <a:p>
            <a:pPr algn="l"/>
            <a:r>
              <a:rPr lang="en-GB" sz="4000" b="1" dirty="0" smtClean="0">
                <a:solidFill>
                  <a:schemeClr val="tx1"/>
                </a:solidFill>
              </a:rPr>
              <a:t>The Study</a:t>
            </a:r>
            <a:endParaRPr lang="en-GB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20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528" y="33256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4000" b="1" dirty="0" smtClean="0">
                <a:latin typeface="Calibri"/>
              </a:rPr>
              <a:t>West Midlands Village</a:t>
            </a:r>
            <a:endParaRPr lang="en-GB" sz="4000" b="1" dirty="0"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799299"/>
            <a:ext cx="4608512" cy="3456384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2065673"/>
            <a:ext cx="1162050" cy="14930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23528" y="6150157"/>
            <a:ext cx="4208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  <a:hlinkClick r:id="rId4"/>
              </a:rPr>
              <a:t>http://www.hefce.ac.uk/analysis/yp/gaps/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7" name="Oval 6"/>
          <p:cNvSpPr/>
          <p:nvPr/>
        </p:nvSpPr>
        <p:spPr>
          <a:xfrm>
            <a:off x="3851920" y="2708920"/>
            <a:ext cx="1944216" cy="1404156"/>
          </a:xfrm>
          <a:prstGeom prst="ellipse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6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925" y="342819"/>
            <a:ext cx="8229600" cy="857250"/>
          </a:xfrm>
        </p:spPr>
        <p:txBody>
          <a:bodyPr/>
          <a:lstStyle/>
          <a:p>
            <a:pPr algn="l"/>
            <a:r>
              <a:rPr lang="en-GB" sz="4000" b="1" dirty="0" smtClean="0">
                <a:solidFill>
                  <a:schemeClr val="tx1"/>
                </a:solidFill>
              </a:rPr>
              <a:t>West Midlands High</a:t>
            </a:r>
            <a:endParaRPr lang="en-GB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276" t="71657" r="48694" b="12594"/>
          <a:stretch/>
        </p:blipFill>
        <p:spPr>
          <a:xfrm>
            <a:off x="539551" y="2078850"/>
            <a:ext cx="2736304" cy="86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2042984"/>
            <a:ext cx="2419350" cy="935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47146"/>
          <a:stretch/>
        </p:blipFill>
        <p:spPr>
          <a:xfrm>
            <a:off x="370955" y="3497090"/>
            <a:ext cx="7591425" cy="471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953" y="4185085"/>
            <a:ext cx="7886700" cy="957263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39553" y="2078850"/>
            <a:ext cx="1152129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499992" y="4204664"/>
            <a:ext cx="1512168" cy="918102"/>
          </a:xfrm>
          <a:prstGeom prst="rect">
            <a:avLst/>
          </a:prstGeom>
          <a:solidFill>
            <a:srgbClr val="FFFF00">
              <a:alpha val="5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6197" t="43406" r="75213" b="49359"/>
          <a:stretch/>
        </p:blipFill>
        <p:spPr>
          <a:xfrm>
            <a:off x="323527" y="2805533"/>
            <a:ext cx="216024" cy="10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1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What are the characteristics of a white working-class male?</a:t>
            </a:r>
            <a:endParaRPr lang="en-GB" sz="4000" b="1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3672408" cy="47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6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132856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What does research say about white working-class males? 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35889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Logo Slide">
  <a:themeElements>
    <a:clrScheme name="Rich Black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74C9E5"/>
      </a:hlink>
      <a:folHlink>
        <a:srgbClr val="D5007F"/>
      </a:folHlink>
    </a:clrScheme>
    <a:fontScheme name="Custom 1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and content">
  <a:themeElements>
    <a:clrScheme name="UoS Brand Colours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74C9E5"/>
      </a:hlink>
      <a:folHlink>
        <a:srgbClr val="D5007F"/>
      </a:folHlink>
    </a:clrScheme>
    <a:fontScheme name="UoS Powerpoint Fonts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7593</TotalTime>
  <Words>996</Words>
  <Application>Microsoft Office PowerPoint</Application>
  <PresentationFormat>On-screen Show (4:3)</PresentationFormat>
  <Paragraphs>174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Arial</vt:lpstr>
      <vt:lpstr>Calibri</vt:lpstr>
      <vt:lpstr>Lucida Sans</vt:lpstr>
      <vt:lpstr>Title Logo Slide</vt:lpstr>
      <vt:lpstr>Title and content</vt:lpstr>
      <vt:lpstr>ENGAGING WHITE WORKING-CLASS MALES</vt:lpstr>
      <vt:lpstr>PowerPoint Presentation</vt:lpstr>
      <vt:lpstr>PowerPoint Presentation</vt:lpstr>
      <vt:lpstr>PowerPoint Presentation</vt:lpstr>
      <vt:lpstr>The Study</vt:lpstr>
      <vt:lpstr>PowerPoint Presentation</vt:lpstr>
      <vt:lpstr>West Midlands High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Southampton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Laughton</dc:creator>
  <cp:lastModifiedBy>Christopher.Nock</cp:lastModifiedBy>
  <cp:revision>193</cp:revision>
  <dcterms:created xsi:type="dcterms:W3CDTF">2016-11-15T10:26:12Z</dcterms:created>
  <dcterms:modified xsi:type="dcterms:W3CDTF">2019-02-27T11:22:33Z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