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45"/>
  </p:notesMasterIdLst>
  <p:handoutMasterIdLst>
    <p:handoutMasterId r:id="rId46"/>
  </p:handoutMasterIdLst>
  <p:sldIdLst>
    <p:sldId id="256" r:id="rId3"/>
    <p:sldId id="324" r:id="rId4"/>
    <p:sldId id="325" r:id="rId5"/>
    <p:sldId id="360" r:id="rId6"/>
    <p:sldId id="327" r:id="rId7"/>
    <p:sldId id="328" r:id="rId8"/>
    <p:sldId id="329" r:id="rId9"/>
    <p:sldId id="330" r:id="rId10"/>
    <p:sldId id="331" r:id="rId11"/>
    <p:sldId id="332" r:id="rId12"/>
    <p:sldId id="362" r:id="rId13"/>
    <p:sldId id="333" r:id="rId14"/>
    <p:sldId id="334" r:id="rId15"/>
    <p:sldId id="370" r:id="rId16"/>
    <p:sldId id="335" r:id="rId17"/>
    <p:sldId id="336" r:id="rId18"/>
    <p:sldId id="361" r:id="rId19"/>
    <p:sldId id="337" r:id="rId20"/>
    <p:sldId id="338" r:id="rId21"/>
    <p:sldId id="339" r:id="rId22"/>
    <p:sldId id="354" r:id="rId23"/>
    <p:sldId id="355" r:id="rId24"/>
    <p:sldId id="357" r:id="rId25"/>
    <p:sldId id="344" r:id="rId26"/>
    <p:sldId id="345" r:id="rId27"/>
    <p:sldId id="347" r:id="rId28"/>
    <p:sldId id="348" r:id="rId29"/>
    <p:sldId id="352" r:id="rId30"/>
    <p:sldId id="363" r:id="rId31"/>
    <p:sldId id="365" r:id="rId32"/>
    <p:sldId id="366" r:id="rId33"/>
    <p:sldId id="369" r:id="rId34"/>
    <p:sldId id="314" r:id="rId35"/>
    <p:sldId id="364" r:id="rId36"/>
    <p:sldId id="269" r:id="rId37"/>
    <p:sldId id="273" r:id="rId38"/>
    <p:sldId id="279" r:id="rId39"/>
    <p:sldId id="274" r:id="rId40"/>
    <p:sldId id="367" r:id="rId41"/>
    <p:sldId id="298" r:id="rId42"/>
    <p:sldId id="368" r:id="rId43"/>
    <p:sldId id="300" r:id="rId44"/>
  </p:sldIdLst>
  <p:sldSz cx="9144000" cy="5143500" type="screen16x9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A9E"/>
    <a:srgbClr val="F2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0655D-8B96-4F5D-8283-E0ADF937241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D37CFD6-6C86-4231-9E59-C38DE83A42FB}">
      <dgm:prSet phldrT="[Text]" custT="1"/>
      <dgm:spPr>
        <a:solidFill>
          <a:srgbClr val="F18F24">
            <a:alpha val="49804"/>
          </a:srgbClr>
        </a:solidFill>
        <a:ln>
          <a:noFill/>
        </a:ln>
      </dgm:spPr>
      <dgm:t>
        <a:bodyPr/>
        <a:lstStyle/>
        <a:p>
          <a:r>
            <a:rPr lang="en-GB" sz="2400" b="1">
              <a:solidFill>
                <a:schemeClr val="bg1"/>
              </a:solidFill>
            </a:rPr>
            <a:t>G</a:t>
          </a:r>
        </a:p>
      </dgm:t>
    </dgm:pt>
    <dgm:pt modelId="{6BEC6B8B-8500-4FC3-A855-1AC6748E873F}" type="parTrans" cxnId="{5AE020E8-8F97-4EAA-8C18-0E0D1D71938B}">
      <dgm:prSet/>
      <dgm:spPr/>
      <dgm:t>
        <a:bodyPr/>
        <a:lstStyle/>
        <a:p>
          <a:endParaRPr lang="en-GB" sz="1600"/>
        </a:p>
      </dgm:t>
    </dgm:pt>
    <dgm:pt modelId="{7A97EEA0-F634-44E1-BC02-080999AF0445}" type="sibTrans" cxnId="{5AE020E8-8F97-4EAA-8C18-0E0D1D71938B}">
      <dgm:prSet/>
      <dgm:spPr/>
      <dgm:t>
        <a:bodyPr/>
        <a:lstStyle/>
        <a:p>
          <a:endParaRPr lang="en-GB" sz="1600"/>
        </a:p>
      </dgm:t>
    </dgm:pt>
    <dgm:pt modelId="{B7843BDC-C316-4A38-ACB1-518265CE56E2}">
      <dgm:prSet phldrT="[Text]" custT="1"/>
      <dgm:spPr>
        <a:solidFill>
          <a:srgbClr val="F18F24"/>
        </a:solidFill>
      </dgm:spPr>
      <dgm:t>
        <a:bodyPr/>
        <a:lstStyle/>
        <a:p>
          <a:r>
            <a:rPr lang="en-GB" sz="2400" b="1">
              <a:solidFill>
                <a:schemeClr val="bg1"/>
              </a:solidFill>
            </a:rPr>
            <a:t>A</a:t>
          </a:r>
        </a:p>
      </dgm:t>
    </dgm:pt>
    <dgm:pt modelId="{1C2A3D2D-ABCB-488D-B09D-EDD90B51E3A5}" type="parTrans" cxnId="{BEE3CDD9-031E-44C7-8ABF-4298B1B785ED}">
      <dgm:prSet/>
      <dgm:spPr/>
      <dgm:t>
        <a:bodyPr/>
        <a:lstStyle/>
        <a:p>
          <a:endParaRPr lang="en-GB" sz="1600"/>
        </a:p>
      </dgm:t>
    </dgm:pt>
    <dgm:pt modelId="{1F6386C1-724C-4F34-A1A7-8784AED73427}" type="sibTrans" cxnId="{BEE3CDD9-031E-44C7-8ABF-4298B1B785ED}">
      <dgm:prSet/>
      <dgm:spPr/>
      <dgm:t>
        <a:bodyPr/>
        <a:lstStyle/>
        <a:p>
          <a:endParaRPr lang="en-GB" sz="1600"/>
        </a:p>
      </dgm:t>
    </dgm:pt>
    <dgm:pt modelId="{E3D24F6C-73EB-40ED-A83F-87C220DA1E66}">
      <dgm:prSet phldrT="[Text]" custT="1"/>
      <dgm:spPr>
        <a:solidFill>
          <a:srgbClr val="42735B"/>
        </a:solidFill>
      </dgm:spPr>
      <dgm:t>
        <a:bodyPr/>
        <a:lstStyle/>
        <a:p>
          <a:r>
            <a:rPr lang="en-GB" sz="2400" b="1" dirty="0">
              <a:solidFill>
                <a:schemeClr val="bg1"/>
              </a:solidFill>
            </a:rPr>
            <a:t>I</a:t>
          </a:r>
        </a:p>
      </dgm:t>
    </dgm:pt>
    <dgm:pt modelId="{F6270157-A74F-4C83-84CA-ABD69D48AE36}" type="parTrans" cxnId="{03DAAA9D-9CC7-4CFF-B112-A40F66FDFFD9}">
      <dgm:prSet/>
      <dgm:spPr/>
      <dgm:t>
        <a:bodyPr/>
        <a:lstStyle/>
        <a:p>
          <a:endParaRPr lang="en-GB" sz="1600"/>
        </a:p>
      </dgm:t>
    </dgm:pt>
    <dgm:pt modelId="{0E6EE506-18EE-4541-82EE-A029C493B7E7}" type="sibTrans" cxnId="{03DAAA9D-9CC7-4CFF-B112-A40F66FDFFD9}">
      <dgm:prSet/>
      <dgm:spPr/>
      <dgm:t>
        <a:bodyPr/>
        <a:lstStyle/>
        <a:p>
          <a:endParaRPr lang="en-GB" sz="1600"/>
        </a:p>
      </dgm:t>
    </dgm:pt>
    <dgm:pt modelId="{4A97B341-8101-4D40-989F-BB8507EF3278}" type="pres">
      <dgm:prSet presAssocID="{B440655D-8B96-4F5D-8283-E0ADF937241A}" presName="Name0" presStyleCnt="0">
        <dgm:presLayoutVars>
          <dgm:dir/>
          <dgm:animLvl val="lvl"/>
          <dgm:resizeHandles val="exact"/>
        </dgm:presLayoutVars>
      </dgm:prSet>
      <dgm:spPr/>
    </dgm:pt>
    <dgm:pt modelId="{5452D69C-673F-4DCD-8049-F0DA7CEFB51E}" type="pres">
      <dgm:prSet presAssocID="{CD37CFD6-6C86-4231-9E59-C38DE83A42FB}" presName="Name8" presStyleCnt="0"/>
      <dgm:spPr/>
    </dgm:pt>
    <dgm:pt modelId="{93912D9F-A5F8-4C61-A5AE-95EF96C1F308}" type="pres">
      <dgm:prSet presAssocID="{CD37CFD6-6C86-4231-9E59-C38DE83A42F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19FF8-1CD4-4627-AB3C-19D662D6D886}" type="pres">
      <dgm:prSet presAssocID="{CD37CFD6-6C86-4231-9E59-C38DE83A42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FF553-E914-4573-8A90-A96A39FF96AA}" type="pres">
      <dgm:prSet presAssocID="{B7843BDC-C316-4A38-ACB1-518265CE56E2}" presName="Name8" presStyleCnt="0"/>
      <dgm:spPr/>
    </dgm:pt>
    <dgm:pt modelId="{348594BE-5F02-4F32-AFB0-1B7591F949FF}" type="pres">
      <dgm:prSet presAssocID="{B7843BDC-C316-4A38-ACB1-518265CE56E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540BE-BABD-4C80-8317-7387ED354E25}" type="pres">
      <dgm:prSet presAssocID="{B7843BDC-C316-4A38-ACB1-518265CE56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C82DC-6786-418D-BF86-438602F8B530}" type="pres">
      <dgm:prSet presAssocID="{E3D24F6C-73EB-40ED-A83F-87C220DA1E66}" presName="Name8" presStyleCnt="0"/>
      <dgm:spPr/>
    </dgm:pt>
    <dgm:pt modelId="{7470F37C-47FC-4E30-BBBD-3372F734C3E8}" type="pres">
      <dgm:prSet presAssocID="{E3D24F6C-73EB-40ED-A83F-87C220DA1E6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B9E353-B36F-44BE-B470-DD5A96F8EF80}" type="pres">
      <dgm:prSet presAssocID="{E3D24F6C-73EB-40ED-A83F-87C220DA1E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E020E8-8F97-4EAA-8C18-0E0D1D71938B}" srcId="{B440655D-8B96-4F5D-8283-E0ADF937241A}" destId="{CD37CFD6-6C86-4231-9E59-C38DE83A42FB}" srcOrd="0" destOrd="0" parTransId="{6BEC6B8B-8500-4FC3-A855-1AC6748E873F}" sibTransId="{7A97EEA0-F634-44E1-BC02-080999AF0445}"/>
    <dgm:cxn modelId="{019B4D9A-7385-462B-AFA5-62C561D6201F}" type="presOf" srcId="{B7843BDC-C316-4A38-ACB1-518265CE56E2}" destId="{39F540BE-BABD-4C80-8317-7387ED354E25}" srcOrd="1" destOrd="0" presId="urn:microsoft.com/office/officeart/2005/8/layout/pyramid1"/>
    <dgm:cxn modelId="{BEE3CDD9-031E-44C7-8ABF-4298B1B785ED}" srcId="{B440655D-8B96-4F5D-8283-E0ADF937241A}" destId="{B7843BDC-C316-4A38-ACB1-518265CE56E2}" srcOrd="1" destOrd="0" parTransId="{1C2A3D2D-ABCB-488D-B09D-EDD90B51E3A5}" sibTransId="{1F6386C1-724C-4F34-A1A7-8784AED73427}"/>
    <dgm:cxn modelId="{7A0C3DA4-0C34-45CA-B8BC-A6619FCED86B}" type="presOf" srcId="{B440655D-8B96-4F5D-8283-E0ADF937241A}" destId="{4A97B341-8101-4D40-989F-BB8507EF3278}" srcOrd="0" destOrd="0" presId="urn:microsoft.com/office/officeart/2005/8/layout/pyramid1"/>
    <dgm:cxn modelId="{03DAAA9D-9CC7-4CFF-B112-A40F66FDFFD9}" srcId="{B440655D-8B96-4F5D-8283-E0ADF937241A}" destId="{E3D24F6C-73EB-40ED-A83F-87C220DA1E66}" srcOrd="2" destOrd="0" parTransId="{F6270157-A74F-4C83-84CA-ABD69D48AE36}" sibTransId="{0E6EE506-18EE-4541-82EE-A029C493B7E7}"/>
    <dgm:cxn modelId="{A382AA74-17F3-4164-9C0F-6D31FC0E63BE}" type="presOf" srcId="{E3D24F6C-73EB-40ED-A83F-87C220DA1E66}" destId="{BCB9E353-B36F-44BE-B470-DD5A96F8EF80}" srcOrd="1" destOrd="0" presId="urn:microsoft.com/office/officeart/2005/8/layout/pyramid1"/>
    <dgm:cxn modelId="{87A1B4B2-17B2-488C-B027-0A38846A19C1}" type="presOf" srcId="{B7843BDC-C316-4A38-ACB1-518265CE56E2}" destId="{348594BE-5F02-4F32-AFB0-1B7591F949FF}" srcOrd="0" destOrd="0" presId="urn:microsoft.com/office/officeart/2005/8/layout/pyramid1"/>
    <dgm:cxn modelId="{3F484A85-C431-4EDB-AD59-819309DA51F9}" type="presOf" srcId="{CD37CFD6-6C86-4231-9E59-C38DE83A42FB}" destId="{D6119FF8-1CD4-4627-AB3C-19D662D6D886}" srcOrd="1" destOrd="0" presId="urn:microsoft.com/office/officeart/2005/8/layout/pyramid1"/>
    <dgm:cxn modelId="{33DE68BA-8326-4483-BE97-24E20C24B1AC}" type="presOf" srcId="{CD37CFD6-6C86-4231-9E59-C38DE83A42FB}" destId="{93912D9F-A5F8-4C61-A5AE-95EF96C1F308}" srcOrd="0" destOrd="0" presId="urn:microsoft.com/office/officeart/2005/8/layout/pyramid1"/>
    <dgm:cxn modelId="{1D26335A-DCC9-48B0-824E-441561F7FE5E}" type="presOf" srcId="{E3D24F6C-73EB-40ED-A83F-87C220DA1E66}" destId="{7470F37C-47FC-4E30-BBBD-3372F734C3E8}" srcOrd="0" destOrd="0" presId="urn:microsoft.com/office/officeart/2005/8/layout/pyramid1"/>
    <dgm:cxn modelId="{00494650-F01D-4960-9FF3-090422AE3AF8}" type="presParOf" srcId="{4A97B341-8101-4D40-989F-BB8507EF3278}" destId="{5452D69C-673F-4DCD-8049-F0DA7CEFB51E}" srcOrd="0" destOrd="0" presId="urn:microsoft.com/office/officeart/2005/8/layout/pyramid1"/>
    <dgm:cxn modelId="{A18F64CF-7B94-48CD-8392-10CEA77664F9}" type="presParOf" srcId="{5452D69C-673F-4DCD-8049-F0DA7CEFB51E}" destId="{93912D9F-A5F8-4C61-A5AE-95EF96C1F308}" srcOrd="0" destOrd="0" presId="urn:microsoft.com/office/officeart/2005/8/layout/pyramid1"/>
    <dgm:cxn modelId="{1D128D6C-0929-4B46-BE25-8F8AE2DE8B01}" type="presParOf" srcId="{5452D69C-673F-4DCD-8049-F0DA7CEFB51E}" destId="{D6119FF8-1CD4-4627-AB3C-19D662D6D886}" srcOrd="1" destOrd="0" presId="urn:microsoft.com/office/officeart/2005/8/layout/pyramid1"/>
    <dgm:cxn modelId="{4826E689-AFF7-4D02-BF21-A043AB574A9B}" type="presParOf" srcId="{4A97B341-8101-4D40-989F-BB8507EF3278}" destId="{58DFF553-E914-4573-8A90-A96A39FF96AA}" srcOrd="1" destOrd="0" presId="urn:microsoft.com/office/officeart/2005/8/layout/pyramid1"/>
    <dgm:cxn modelId="{EEC32FC3-AC51-4330-8FFD-BAC32F25F47B}" type="presParOf" srcId="{58DFF553-E914-4573-8A90-A96A39FF96AA}" destId="{348594BE-5F02-4F32-AFB0-1B7591F949FF}" srcOrd="0" destOrd="0" presId="urn:microsoft.com/office/officeart/2005/8/layout/pyramid1"/>
    <dgm:cxn modelId="{50E7C6C5-6F37-477E-8F9A-0E670B87E10E}" type="presParOf" srcId="{58DFF553-E914-4573-8A90-A96A39FF96AA}" destId="{39F540BE-BABD-4C80-8317-7387ED354E25}" srcOrd="1" destOrd="0" presId="urn:microsoft.com/office/officeart/2005/8/layout/pyramid1"/>
    <dgm:cxn modelId="{9278E378-CFB7-4348-9AFC-A87EF5806C0B}" type="presParOf" srcId="{4A97B341-8101-4D40-989F-BB8507EF3278}" destId="{F38C82DC-6786-418D-BF86-438602F8B530}" srcOrd="2" destOrd="0" presId="urn:microsoft.com/office/officeart/2005/8/layout/pyramid1"/>
    <dgm:cxn modelId="{809D6B65-3038-4BD7-974F-7F8B2328E63A}" type="presParOf" srcId="{F38C82DC-6786-418D-BF86-438602F8B530}" destId="{7470F37C-47FC-4E30-BBBD-3372F734C3E8}" srcOrd="0" destOrd="0" presId="urn:microsoft.com/office/officeart/2005/8/layout/pyramid1"/>
    <dgm:cxn modelId="{1624EB69-144C-49EE-BEE5-6B06CE6CD79D}" type="presParOf" srcId="{F38C82DC-6786-418D-BF86-438602F8B530}" destId="{BCB9E353-B36F-44BE-B470-DD5A96F8EF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12D9F-A5F8-4C61-A5AE-95EF96C1F308}">
      <dsp:nvSpPr>
        <dsp:cNvPr id="0" name=""/>
        <dsp:cNvSpPr/>
      </dsp:nvSpPr>
      <dsp:spPr>
        <a:xfrm>
          <a:off x="731520" y="0"/>
          <a:ext cx="731520" cy="965804"/>
        </a:xfrm>
        <a:prstGeom prst="trapezoid">
          <a:avLst>
            <a:gd name="adj" fmla="val 50000"/>
          </a:avLst>
        </a:prstGeom>
        <a:solidFill>
          <a:srgbClr val="F18F24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>
              <a:solidFill>
                <a:schemeClr val="bg1"/>
              </a:solidFill>
            </a:rPr>
            <a:t>G</a:t>
          </a:r>
        </a:p>
      </dsp:txBody>
      <dsp:txXfrm>
        <a:off x="731520" y="0"/>
        <a:ext cx="731520" cy="965804"/>
      </dsp:txXfrm>
    </dsp:sp>
    <dsp:sp modelId="{348594BE-5F02-4F32-AFB0-1B7591F949FF}">
      <dsp:nvSpPr>
        <dsp:cNvPr id="0" name=""/>
        <dsp:cNvSpPr/>
      </dsp:nvSpPr>
      <dsp:spPr>
        <a:xfrm>
          <a:off x="365760" y="965804"/>
          <a:ext cx="1463040" cy="965804"/>
        </a:xfrm>
        <a:prstGeom prst="trapezoid">
          <a:avLst>
            <a:gd name="adj" fmla="val 37871"/>
          </a:avLst>
        </a:prstGeom>
        <a:solidFill>
          <a:srgbClr val="F18F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>
              <a:solidFill>
                <a:schemeClr val="bg1"/>
              </a:solidFill>
            </a:rPr>
            <a:t>A</a:t>
          </a:r>
        </a:p>
      </dsp:txBody>
      <dsp:txXfrm>
        <a:off x="621791" y="965804"/>
        <a:ext cx="950976" cy="965804"/>
      </dsp:txXfrm>
    </dsp:sp>
    <dsp:sp modelId="{7470F37C-47FC-4E30-BBBD-3372F734C3E8}">
      <dsp:nvSpPr>
        <dsp:cNvPr id="0" name=""/>
        <dsp:cNvSpPr/>
      </dsp:nvSpPr>
      <dsp:spPr>
        <a:xfrm>
          <a:off x="0" y="1931608"/>
          <a:ext cx="2194560" cy="965804"/>
        </a:xfrm>
        <a:prstGeom prst="trapezoid">
          <a:avLst>
            <a:gd name="adj" fmla="val 37871"/>
          </a:avLst>
        </a:prstGeom>
        <a:solidFill>
          <a:srgbClr val="4273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bg1"/>
              </a:solidFill>
            </a:rPr>
            <a:t>I</a:t>
          </a:r>
        </a:p>
      </dsp:txBody>
      <dsp:txXfrm>
        <a:off x="384047" y="1931608"/>
        <a:ext cx="1426464" cy="96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67022A-7504-411A-BE37-2D3AE4DA74C8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219F07-096E-4A49-B454-1291B3708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9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D15867-BF27-4BF8-9154-CD6D436B159A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F569E13-7D88-4F7D-A9E4-80B5F569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0F5A-9022-45F5-88B0-750620C796B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99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9E13-7D88-4F7D-A9E4-80B5F5693B5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6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 smtClean="0"/>
              <a:t>https://targetcareers.co.uk/parents-and-teachers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7F36-2CED-49E8-B4B1-1FD625F03A4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0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 smtClean="0"/>
              <a:t>https://targetcareers.co.uk/parents-and-teachers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9E13-7D88-4F7D-A9E4-80B5F5693B5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7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0F5A-9022-45F5-88B0-750620C796B8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97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0F5A-9022-45F5-88B0-750620C796B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70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We ask students about their experiences at school and many say that they feel they are on a conveyor belt – focus on examinations and then higher education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Students sometimes to tell peers, school and/or parents that they do not want to go to university/college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Many find it easier to go with the flow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There are alternatives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6508" indent="-3091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40026" indent="-2470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5710" indent="-2470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33030" indent="-2470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704174" indent="-2470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75319" indent="-2470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46463" indent="-2470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117608" indent="-2470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9AF128-2C14-4466-8F0A-7C57153823C8}" type="slidenum">
              <a:rPr lang="en-GB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75626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0F5A-9022-45F5-88B0-750620C796B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68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List of jobs –</a:t>
            </a:r>
            <a:r>
              <a:rPr lang="en-GB" baseline="0" dirty="0" smtClean="0"/>
              <a:t> individually, in pairs or in small groups, write in where you think the sit on the grid</a:t>
            </a:r>
          </a:p>
          <a:p>
            <a:endParaRPr lang="en-GB" baseline="0" dirty="0" smtClean="0"/>
          </a:p>
          <a:p>
            <a:r>
              <a:rPr lang="en-GB" baseline="0" dirty="0" smtClean="0"/>
              <a:t>Are there clusters and reasons for clusters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7959-8EB3-40B8-B921-35B70A8F77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5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students’ 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7959-8EB3-40B8-B921-35B70A8F77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6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0F5A-9022-45F5-88B0-750620C796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89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8961" indent="-3034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3787" indent="-24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9301" indent="-24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4816" indent="-24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329" indent="-24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5844" indent="-24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1359" indent="-24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6873" indent="-24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5BC9-9BB1-423D-B765-D730F28810ED}" type="slidenum">
              <a:rPr lang="en-GB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95490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https://targetcareers.co.uk/careers-advice/job-market-guide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9E13-7D88-4F7D-A9E4-80B5F5693B5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9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rgbClr val="F27B30"/>
                </a:solidFill>
              </a:defRPr>
            </a:lvl1pPr>
          </a:lstStyle>
          <a:p>
            <a:r>
              <a:rPr lang="en-GB" alt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733768"/>
            <a:ext cx="640080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204A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733768"/>
            <a:ext cx="640080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204A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2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167595"/>
            <a:ext cx="82296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04A9E"/>
                </a:solidFill>
              </a:defRPr>
            </a:lvl1pPr>
            <a:lvl4pPr marL="1371600" indent="0">
              <a:buNone/>
              <a:defRPr sz="2000"/>
            </a:lvl4pPr>
          </a:lstStyle>
          <a:p>
            <a:pPr lvl="0"/>
            <a:r>
              <a:rPr lang="en-GB" altLang="en-US" sz="1800" dirty="0" smtClean="0"/>
              <a:t>Bullet point text </a:t>
            </a:r>
          </a:p>
          <a:p>
            <a:pPr lvl="0"/>
            <a:r>
              <a:rPr lang="en-GB" altLang="en-US" sz="1800" dirty="0" smtClean="0"/>
              <a:t>Bullet point text </a:t>
            </a:r>
          </a:p>
          <a:p>
            <a:pPr lvl="0"/>
            <a:r>
              <a:rPr lang="en-GB" altLang="en-US" sz="1800" dirty="0" smtClean="0"/>
              <a:t>Bullet point text </a:t>
            </a:r>
            <a:endParaRPr lang="en-US" altLang="en-US" sz="3200" dirty="0" smtClean="0"/>
          </a:p>
          <a:p>
            <a:pPr lvl="0"/>
            <a:r>
              <a:rPr lang="en-GB" altLang="en-US" sz="1800" dirty="0" smtClean="0"/>
              <a:t>Bullet point text</a:t>
            </a:r>
          </a:p>
          <a:p>
            <a:pPr lvl="0"/>
            <a:r>
              <a:rPr lang="en-GB" altLang="en-US" sz="1800" dirty="0" smtClean="0"/>
              <a:t>Bullet point text 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2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04A9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92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204A9E"/>
                </a:solidFill>
              </a:defRPr>
            </a:lvl1pPr>
            <a:lvl2pPr>
              <a:defRPr sz="2400">
                <a:solidFill>
                  <a:srgbClr val="204A9E"/>
                </a:solidFill>
              </a:defRPr>
            </a:lvl2pPr>
            <a:lvl3pPr>
              <a:defRPr sz="2000">
                <a:solidFill>
                  <a:srgbClr val="204A9E"/>
                </a:solidFill>
              </a:defRPr>
            </a:lvl3pPr>
            <a:lvl4pPr>
              <a:defRPr sz="1800">
                <a:solidFill>
                  <a:srgbClr val="204A9E"/>
                </a:solidFill>
              </a:defRPr>
            </a:lvl4pPr>
            <a:lvl5pPr>
              <a:defRPr sz="1800">
                <a:solidFill>
                  <a:srgbClr val="204A9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n>
                  <a:noFill/>
                </a:ln>
              </a:defRPr>
            </a:lvl1pPr>
            <a:lvl2pPr>
              <a:defRPr sz="24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8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7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86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31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46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7B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167595"/>
            <a:ext cx="82296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04A9E"/>
                </a:solidFill>
              </a:defRPr>
            </a:lvl1pPr>
            <a:lvl4pPr marL="1371600" indent="0">
              <a:buNone/>
              <a:defRPr sz="2000"/>
            </a:lvl4pPr>
          </a:lstStyle>
          <a:p>
            <a:pPr lvl="0"/>
            <a:r>
              <a:rPr lang="en-GB" altLang="en-US" sz="1800" dirty="0" smtClean="0"/>
              <a:t>Bullet point text </a:t>
            </a:r>
          </a:p>
          <a:p>
            <a:pPr lvl="0"/>
            <a:r>
              <a:rPr lang="en-GB" altLang="en-US" sz="1800" dirty="0" smtClean="0"/>
              <a:t>Bullet point text </a:t>
            </a:r>
          </a:p>
          <a:p>
            <a:pPr lvl="0"/>
            <a:r>
              <a:rPr lang="en-GB" altLang="en-US" sz="1800" dirty="0" smtClean="0"/>
              <a:t>Bullet point text </a:t>
            </a:r>
            <a:endParaRPr lang="en-US" altLang="en-US" sz="3200" dirty="0" smtClean="0"/>
          </a:p>
          <a:p>
            <a:pPr lvl="0"/>
            <a:r>
              <a:rPr lang="en-GB" altLang="en-US" sz="1800" dirty="0" smtClean="0"/>
              <a:t>Bullet point text</a:t>
            </a:r>
          </a:p>
          <a:p>
            <a:pPr lvl="0"/>
            <a:r>
              <a:rPr lang="en-GB" altLang="en-US" sz="1800" dirty="0" smtClean="0"/>
              <a:t>Bullet point text 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6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F27B30"/>
                </a:solidFill>
              </a:defRPr>
            </a:lvl1pPr>
          </a:lstStyle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04A9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19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F27B30"/>
              </a:buClr>
              <a:defRPr sz="2800">
                <a:solidFill>
                  <a:srgbClr val="204A9E"/>
                </a:solidFill>
              </a:defRPr>
            </a:lvl1pPr>
            <a:lvl2pPr>
              <a:buClr>
                <a:srgbClr val="F27B30"/>
              </a:buClr>
              <a:defRPr sz="2400">
                <a:solidFill>
                  <a:srgbClr val="204A9E"/>
                </a:solidFill>
              </a:defRPr>
            </a:lvl2pPr>
            <a:lvl3pPr>
              <a:buClr>
                <a:srgbClr val="F27B30"/>
              </a:buClr>
              <a:defRPr sz="2000">
                <a:solidFill>
                  <a:srgbClr val="204A9E"/>
                </a:solidFill>
              </a:defRPr>
            </a:lvl3pPr>
            <a:lvl4pPr>
              <a:buClr>
                <a:srgbClr val="F27B30"/>
              </a:buClr>
              <a:defRPr sz="1800">
                <a:solidFill>
                  <a:srgbClr val="204A9E"/>
                </a:solidFill>
              </a:defRPr>
            </a:lvl4pPr>
            <a:lvl5pPr>
              <a:buClr>
                <a:srgbClr val="F27B30"/>
              </a:buClr>
              <a:defRPr sz="1800">
                <a:solidFill>
                  <a:srgbClr val="204A9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F27B30"/>
              </a:buClr>
              <a:defRPr sz="2800">
                <a:ln>
                  <a:noFill/>
                </a:ln>
              </a:defRPr>
            </a:lvl1pPr>
            <a:lvl2pPr>
              <a:buClr>
                <a:srgbClr val="F27B30"/>
              </a:buClr>
              <a:defRPr sz="2400">
                <a:ln>
                  <a:noFill/>
                </a:ln>
              </a:defRPr>
            </a:lvl2pPr>
            <a:lvl3pPr>
              <a:buClr>
                <a:srgbClr val="F27B30"/>
              </a:buClr>
              <a:defRPr sz="2000">
                <a:ln>
                  <a:noFill/>
                </a:ln>
              </a:defRPr>
            </a:lvl3pPr>
            <a:lvl4pPr>
              <a:buClr>
                <a:srgbClr val="F27B30"/>
              </a:buClr>
              <a:defRPr sz="1800">
                <a:ln>
                  <a:noFill/>
                </a:ln>
              </a:defRPr>
            </a:lvl4pPr>
            <a:lvl5pPr>
              <a:buClr>
                <a:srgbClr val="F27B30"/>
              </a:buClr>
              <a:defRPr sz="18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897564"/>
            <a:ext cx="367240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5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9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8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7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27B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3200" kern="1200">
          <a:solidFill>
            <a:srgbClr val="204A9E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rgbClr val="204A9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rgbClr val="204A9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rgbClr val="204A9E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rgbClr val="204A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 smtClean="0"/>
              <a:t>Slide title runs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1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3200" kern="1200">
          <a:solidFill>
            <a:srgbClr val="204A9E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rgbClr val="204A9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rgbClr val="204A9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rgbClr val="204A9E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rgbClr val="204A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jp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4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targetcareers.co.uk/degree-explore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nathan.hardwick\Documents\IFF\Presentations\Year%2012%20career%20presentations\2015\www.inspiringfutures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23678"/>
            <a:ext cx="8233058" cy="1102519"/>
          </a:xfrm>
        </p:spPr>
        <p:txBody>
          <a:bodyPr>
            <a:noAutofit/>
          </a:bodyPr>
          <a:lstStyle/>
          <a:p>
            <a:r>
              <a:rPr lang="en-GB" sz="5400" dirty="0" smtClean="0"/>
              <a:t>A lesson in careers guidance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7814"/>
            <a:ext cx="6400800" cy="131445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HELOA Conference January 2019</a:t>
            </a:r>
          </a:p>
          <a:p>
            <a:r>
              <a:rPr lang="en-GB" sz="2800" dirty="0" smtClean="0"/>
              <a:t>Sarah </a:t>
            </a:r>
            <a:r>
              <a:rPr lang="en-GB" sz="2800" dirty="0" err="1" smtClean="0"/>
              <a:t>Frend</a:t>
            </a:r>
            <a:r>
              <a:rPr lang="en-GB" sz="2800" dirty="0" smtClean="0"/>
              <a:t> and Jonathan Hardwick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79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9542"/>
            <a:ext cx="6690632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271576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204A9E"/>
                </a:solidFill>
              </a:rPr>
              <a:t>????????????</a:t>
            </a:r>
            <a:endParaRPr lang="en-GB" sz="4800" dirty="0">
              <a:solidFill>
                <a:srgbClr val="204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1" y="2067693"/>
            <a:ext cx="1863731" cy="77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0" y="191219"/>
            <a:ext cx="2347784" cy="123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74" y="88693"/>
            <a:ext cx="1818206" cy="100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90" y="1753263"/>
            <a:ext cx="1430967" cy="1561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4"/>
            <a:ext cx="2731120" cy="1530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4" y="3435846"/>
            <a:ext cx="2532460" cy="957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73" y="3570211"/>
            <a:ext cx="4625783" cy="1026114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056" y="1800972"/>
            <a:ext cx="1790850" cy="1514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1" y="1800972"/>
            <a:ext cx="2079064" cy="13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8280920" cy="3600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Careers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a planned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the curriculum that gives young people the knowledge and skills for planning and managing their careers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Careers information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including learning options, skills, occupations,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market information and progression routes to further learning, training and employment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Careers advice and guidance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personalised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help from qualified careers advisers to identify goals and plan steps to attain them - these advisers to be appropriately qualified and receive ongoing professional training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 related learning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experiences within and outside of the curriculum which help students learn about employability skills, careers, enterprise, economic well-being, wealth creation and employment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8475" y="19548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27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CEIAG has four essential and interlinked </a:t>
            </a:r>
            <a:r>
              <a:rPr lang="en-GB" sz="2800" dirty="0" smtClean="0">
                <a:solidFill>
                  <a:srgbClr val="F27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endParaRPr lang="en-GB" sz="2800" dirty="0">
              <a:solidFill>
                <a:srgbClr val="F27B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7" y="195486"/>
            <a:ext cx="7848872" cy="5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effective CEIAG is important: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3598"/>
            <a:ext cx="792088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complexity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opportunities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Increasing curriculum flexibility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Greater diversity in progression routes into careers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Changing career opportunities, especially the emergence of new career areas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9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5042"/>
            <a:ext cx="3024336" cy="3957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815"/>
            <a:ext cx="3186534" cy="206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3758"/>
            <a:ext cx="3184578" cy="18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13" y="123478"/>
            <a:ext cx="8712968" cy="5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CEIAG benefits the individual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424936" cy="283249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self-awareness and understanding of what influences their decision-making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understanding of opportunities and career options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chance of making ill informed decisions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Raised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aspirations – higher education and professional careers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attainment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5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352928" cy="59412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ffective CEIAG benefits schools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9622"/>
            <a:ext cx="7848872" cy="2832497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motivated and more self-aware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Stronger cross-curricular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retention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satisfaction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Enhanced reputation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36904" cy="59412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ffective CEIAG benefits universities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9622"/>
            <a:ext cx="7848871" cy="30963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Converts interest into applications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Realistic, researched applications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Informed and aware applicants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Motivated,  ‘university ready’ students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Happier students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Improved retention 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 success</a:t>
            </a:r>
          </a:p>
          <a:p>
            <a:pPr lv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5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80920" cy="59412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ffective CEIAG benefits employers 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7614"/>
            <a:ext cx="8064896" cy="2832497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chance of recruiting individuals with the right skill set and work ethos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Employees who have an understanding of the employability needs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Employees that are more interested and ambitious in the sector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money spent re-advertising and on retraining staff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Greater employee motivation and productivity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36904" cy="594122"/>
          </a:xfrm>
        </p:spPr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ffective CEIAG benefits society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848871" cy="30963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workforce with a stronger occupational knowledge and employability skill set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more skilled, adaptable and flexible workforce which can cope with the challenges and change in an increasingly global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market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employment, earnings and wealth creation leading to increased economic prosperity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more fulfilled, happier population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444"/>
            <a:ext cx="6583559" cy="5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and who?    1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56" y="1474113"/>
            <a:ext cx="5948363" cy="28324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10951" y="1163611"/>
            <a:ext cx="3132348" cy="486054"/>
          </a:xfrm>
          <a:prstGeom prst="roundRect">
            <a:avLst/>
          </a:prstGeom>
          <a:solidFill>
            <a:srgbClr val="F73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through endeavour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81818" y="1862015"/>
            <a:ext cx="3402378" cy="378042"/>
          </a:xfrm>
          <a:prstGeom prst="roundRect">
            <a:avLst/>
          </a:prstGeom>
          <a:solidFill>
            <a:srgbClr val="584E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 through collaboration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3688" y="3948903"/>
            <a:ext cx="2700300" cy="513057"/>
          </a:xfrm>
          <a:prstGeom prst="roundRect">
            <a:avLst/>
          </a:prstGeom>
          <a:solidFill>
            <a:srgbClr val="F3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Broadening Horizons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92080" y="1003934"/>
            <a:ext cx="1890210" cy="432048"/>
          </a:xfrm>
          <a:prstGeom prst="roundRect">
            <a:avLst/>
          </a:prstGeom>
          <a:solidFill>
            <a:srgbClr val="39F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to Excel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46184" y="2591158"/>
            <a:ext cx="1296144" cy="775010"/>
          </a:xfrm>
          <a:prstGeom prst="roundRect">
            <a:avLst/>
          </a:prstGeom>
          <a:solidFill>
            <a:srgbClr val="E162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inspired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69214" y="3277294"/>
            <a:ext cx="2052228" cy="1106991"/>
          </a:xfrm>
          <a:prstGeom prst="roundRect">
            <a:avLst/>
          </a:prstGeom>
          <a:solidFill>
            <a:srgbClr val="BF6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Aiming high to achieve excellence for all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2251" y="2054710"/>
            <a:ext cx="1674186" cy="1306994"/>
          </a:xfrm>
          <a:prstGeom prst="roundRect">
            <a:avLst/>
          </a:prstGeom>
          <a:solidFill>
            <a:srgbClr val="56C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ambitious, caring, resilient </a:t>
            </a:r>
          </a:p>
        </p:txBody>
      </p:sp>
    </p:spTree>
    <p:extLst>
      <p:ext uri="{BB962C8B-B14F-4D97-AF65-F5344CB8AC3E}">
        <p14:creationId xmlns:p14="http://schemas.microsoft.com/office/powerpoint/2010/main" val="26816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/>
          </p:cNvSpPr>
          <p:nvPr/>
        </p:nvSpPr>
        <p:spPr bwMode="auto">
          <a:xfrm>
            <a:off x="4572000" y="2235280"/>
            <a:ext cx="2808312" cy="992981"/>
          </a:xfrm>
          <a:prstGeom prst="rect">
            <a:avLst/>
          </a:prstGeom>
          <a:noFill/>
          <a:ln w="19050">
            <a:solidFill>
              <a:srgbClr val="F18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Advice can be delivered by a wide range of practitioners including tutors, teachers and mentors through one-to-one sessions, discussion groups, workshops, fairs, parents’ evenings, parent involvement, themed events, formal and informal one-to-one work and presentations by specialist services.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/>
          </p:cNvSpPr>
          <p:nvPr/>
        </p:nvSpPr>
        <p:spPr bwMode="auto">
          <a:xfrm>
            <a:off x="4572000" y="1397670"/>
            <a:ext cx="2808312" cy="738188"/>
          </a:xfrm>
          <a:prstGeom prst="rect">
            <a:avLst/>
          </a:prstGeom>
          <a:noFill/>
          <a:ln w="19050">
            <a:solidFill>
              <a:srgbClr val="F18F24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 from an IAG specialist providing support through in-depth one-to-one or small group sessions. Guidance is best conducted face-to-face, but can be or by Skype, telephone or email.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46642" y="3408905"/>
            <a:ext cx="2833670" cy="679847"/>
          </a:xfrm>
          <a:prstGeom prst="rect">
            <a:avLst/>
          </a:prstGeom>
          <a:noFill/>
          <a:ln w="19050">
            <a:solidFill>
              <a:srgbClr val="4273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5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Impartial, accurate and current information about learning, training or employment, derived from reliable and quality assured </a:t>
            </a:r>
            <a:r>
              <a:rPr lang="en-US" altLang="en-US" sz="825" dirty="0" err="1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organisations</a:t>
            </a:r>
            <a:r>
              <a:rPr lang="en-US" altLang="en-US" sz="825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, publications and websites.</a:t>
            </a:r>
            <a:endParaRPr lang="en-US" alt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801178" y="1191339"/>
          <a:ext cx="2194560" cy="28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23887" y="491729"/>
            <a:ext cx="663179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33228" y="2731769"/>
            <a:ext cx="1018699" cy="0"/>
          </a:xfrm>
          <a:prstGeom prst="line">
            <a:avLst/>
          </a:prstGeom>
          <a:ln w="28575">
            <a:solidFill>
              <a:srgbClr val="F18F24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68450" y="3651870"/>
            <a:ext cx="778193" cy="0"/>
          </a:xfrm>
          <a:prstGeom prst="line">
            <a:avLst/>
          </a:prstGeom>
          <a:ln w="28575">
            <a:solidFill>
              <a:srgbClr val="F18F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8513" y="1774031"/>
            <a:ext cx="1208130" cy="0"/>
          </a:xfrm>
          <a:prstGeom prst="line">
            <a:avLst/>
          </a:prstGeom>
          <a:ln w="28575">
            <a:solidFill>
              <a:srgbClr val="4273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1" y="3187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85901" y="204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7" y="144480"/>
            <a:ext cx="2181728" cy="54006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287066" y="4353948"/>
            <a:ext cx="3627834" cy="432048"/>
          </a:xfrm>
          <a:prstGeom prst="roundRect">
            <a:avLst/>
          </a:prstGeom>
          <a:solidFill>
            <a:srgbClr val="365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Careers education</a:t>
            </a:r>
          </a:p>
        </p:txBody>
      </p:sp>
    </p:spTree>
    <p:extLst>
      <p:ext uri="{BB962C8B-B14F-4D97-AF65-F5344CB8AC3E}">
        <p14:creationId xmlns:p14="http://schemas.microsoft.com/office/powerpoint/2010/main" val="13337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62375" y="465535"/>
            <a:ext cx="5948363" cy="594122"/>
          </a:xfrm>
        </p:spPr>
        <p:txBody>
          <a:bodyPr>
            <a:normAutofit fontScale="90000"/>
          </a:bodyPr>
          <a:lstStyle/>
          <a:p>
            <a:r>
              <a:rPr lang="en-GB" altLang="en-US" b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Researching HE options</a:t>
            </a:r>
            <a:endParaRPr lang="en-GB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30" y="3710729"/>
            <a:ext cx="1612891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newlogo1-300x1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9" y="2512133"/>
            <a:ext cx="1445100" cy="7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" y="1202415"/>
            <a:ext cx="1371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2812256"/>
            <a:ext cx="14287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55" y="2371516"/>
            <a:ext cx="1714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54" y="1769794"/>
            <a:ext cx="2184096" cy="8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26" y="914014"/>
            <a:ext cx="1229915" cy="7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5" descr="top_menu_bar_r1_c1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1" y="1888174"/>
            <a:ext cx="1410742" cy="77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6" descr="UK-CAT-FINAL_r2_c2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61" y="3730868"/>
            <a:ext cx="521494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4" descr="lnat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44" y="3469627"/>
            <a:ext cx="923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3527" y="260396"/>
            <a:ext cx="6144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F27B30"/>
                </a:solidFill>
                <a:latin typeface="Calibri" pitchFamily="34" charset="0"/>
                <a:cs typeface="Calibri" pitchFamily="34" charset="0"/>
              </a:rPr>
              <a:t>Many (too many?) sources of information </a:t>
            </a:r>
            <a:endParaRPr lang="en-GB" sz="2400" dirty="0">
              <a:solidFill>
                <a:srgbClr val="F27B3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4" y="2885865"/>
            <a:ext cx="929357" cy="14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90" y="3005778"/>
            <a:ext cx="991175" cy="148947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07" y="990171"/>
            <a:ext cx="2015810" cy="1157729"/>
          </a:xfrm>
        </p:spPr>
      </p:pic>
    </p:spTree>
    <p:extLst>
      <p:ext uri="{BB962C8B-B14F-4D97-AF65-F5344CB8AC3E}">
        <p14:creationId xmlns:p14="http://schemas.microsoft.com/office/powerpoint/2010/main" val="32382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r>
              <a:rPr lang="en-GB" dirty="0" smtClean="0"/>
              <a:t>Advice and guidance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8571"/>
            <a:ext cx="2506117" cy="16315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9" y="980136"/>
            <a:ext cx="2533650" cy="1800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45" y="3057424"/>
            <a:ext cx="2404034" cy="1498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136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6" y="2932690"/>
            <a:ext cx="1747756" cy="174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9" y="2927913"/>
            <a:ext cx="28194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5383"/>
            <a:ext cx="8496944" cy="3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11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How to incorporate </a:t>
            </a:r>
            <a:r>
              <a:rPr lang="en-GB" sz="2700" dirty="0" smtClean="0"/>
              <a:t>advice and guidance into </a:t>
            </a:r>
            <a:r>
              <a:rPr lang="en-GB" sz="2700" dirty="0"/>
              <a:t>your work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7" y="1441042"/>
            <a:ext cx="2216753" cy="221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84262"/>
            <a:ext cx="3187777" cy="19303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52" y="1441044"/>
            <a:ext cx="2216753" cy="22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7416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cs typeface="Calibri" pitchFamily="34" charset="0"/>
              </a:rPr>
              <a:t>Advice and guidance skills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are you now?</a:t>
            </a:r>
          </a:p>
          <a:p>
            <a:endParaRPr lang="en-GB" dirty="0"/>
          </a:p>
          <a:p>
            <a:r>
              <a:rPr lang="en-GB" dirty="0" smtClean="0"/>
              <a:t>Where do you want to go?</a:t>
            </a:r>
          </a:p>
          <a:p>
            <a:endParaRPr lang="en-GB" dirty="0"/>
          </a:p>
          <a:p>
            <a:r>
              <a:rPr lang="en-GB" dirty="0" smtClean="0"/>
              <a:t>How are you going to get there?</a:t>
            </a:r>
            <a:endParaRPr lang="en-GB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940152" y="483518"/>
            <a:ext cx="1675210" cy="178117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2000" b="1">
                <a:solidFill>
                  <a:srgbClr val="34745A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940152" y="1707653"/>
            <a:ext cx="1565672" cy="1774595"/>
          </a:xfrm>
          <a:prstGeom prst="diamond">
            <a:avLst/>
          </a:prstGeom>
          <a:solidFill>
            <a:srgbClr val="4ED7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2000" b="1">
                <a:solidFill>
                  <a:srgbClr val="34745A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940152" y="2864831"/>
            <a:ext cx="1512094" cy="1609725"/>
          </a:xfrm>
          <a:prstGeom prst="diamond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2000" b="1">
                <a:solidFill>
                  <a:srgbClr val="34745A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rgbClr val="34745A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>
                <a:solidFill>
                  <a:srgbClr val="34745A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55" y="266372"/>
            <a:ext cx="5948363" cy="594122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cs typeface="Calibri" pitchFamily="34" charset="0"/>
              </a:rPr>
              <a:t>Advice and guidance skills</a:t>
            </a:r>
            <a:endParaRPr lang="en-US" altLang="en-US" sz="3200" dirty="0">
              <a:cs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36923"/>
            <a:ext cx="2858690" cy="3333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Contracting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Active listening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Target setting</a:t>
            </a:r>
          </a:p>
          <a:p>
            <a:pPr lvl="4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30665" y="1281658"/>
            <a:ext cx="2917031" cy="28324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Reflecting back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Paraphrasing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Summarising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Being specific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Clarifying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Challenging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5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31590"/>
            <a:ext cx="1014037" cy="1014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03798"/>
            <a:ext cx="1060736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8767"/>
            <a:ext cx="5948363" cy="594122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7614"/>
            <a:ext cx="7776864" cy="283249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fundamental skill in guidance which requires concentration &amp; focus</a:t>
            </a:r>
          </a:p>
          <a:p>
            <a:pPr>
              <a:buFontTx/>
              <a:buNone/>
            </a:pPr>
            <a:endParaRPr lang="en-GB" alt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Have an open mind</a:t>
            </a: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 appropriate non verbal language</a:t>
            </a: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Allow silences</a:t>
            </a: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Resist distractions</a:t>
            </a: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Clarify understanding</a:t>
            </a: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</a:p>
          <a:p>
            <a:pPr>
              <a:buFontTx/>
              <a:buNone/>
            </a:pPr>
            <a:r>
              <a:rPr lang="en-GB" altLang="en-US" sz="15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Do not talk too much!</a:t>
            </a:r>
            <a:endParaRPr lang="en-US" alt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78" y="2211710"/>
            <a:ext cx="1938238" cy="14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3172" y="276411"/>
            <a:ext cx="5948363" cy="594122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Questioning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394" y="1347614"/>
            <a:ext cx="3028950" cy="3024188"/>
          </a:xfrm>
        </p:spPr>
        <p:txBody>
          <a:bodyPr/>
          <a:lstStyle/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Focussing</a:t>
            </a:r>
          </a:p>
          <a:p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Clarifying</a:t>
            </a:r>
          </a:p>
          <a:p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Hypothetical</a:t>
            </a:r>
          </a:p>
          <a:p>
            <a:endParaRPr lang="en-GB" altLang="en-US" sz="1500" dirty="0"/>
          </a:p>
          <a:p>
            <a:endParaRPr lang="en-US" altLang="en-US" sz="1500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52146" y="1347614"/>
            <a:ext cx="3028950" cy="3024188"/>
          </a:xfrm>
        </p:spPr>
        <p:txBody>
          <a:bodyPr/>
          <a:lstStyle/>
          <a:p>
            <a:pPr marL="0" indent="0">
              <a:buNone/>
            </a:pPr>
            <a:endParaRPr lang="en-GB" altLang="en-US" sz="1800" dirty="0">
              <a:solidFill>
                <a:srgbClr val="34745A"/>
              </a:solidFill>
              <a:latin typeface="+mj-lt"/>
              <a:cs typeface="Calibri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Challenging</a:t>
            </a:r>
          </a:p>
          <a:p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Reflecting</a:t>
            </a:r>
          </a:p>
          <a:p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Summarising</a:t>
            </a:r>
          </a:p>
          <a:p>
            <a:endParaRPr lang="en-US" altLang="en-US" sz="1500" dirty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71" y="276411"/>
            <a:ext cx="2748882" cy="21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faculty.londondeanery.ac.uk/e-learning/appraisal/resolveUid/21d9d394f2a2c371f90ce77e0993c3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9742"/>
            <a:ext cx="2478131" cy="208823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0320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1001252"/>
            <a:ext cx="60572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threes – work with people you do not know (well)</a:t>
            </a:r>
          </a:p>
          <a:p>
            <a:endParaRPr lang="en-GB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a student storey</a:t>
            </a:r>
          </a:p>
          <a:p>
            <a:endParaRPr lang="en-GB" sz="600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be the student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be the </a:t>
            </a:r>
            <a:r>
              <a:rPr lang="en-GB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adviser </a:t>
            </a: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use key </a:t>
            </a:r>
            <a:r>
              <a:rPr lang="en-GB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&amp; questioning  </a:t>
            </a: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be the observer – listen </a:t>
            </a:r>
            <a:r>
              <a:rPr lang="en-GB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endParaRPr lang="en-GB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a second student story </a:t>
            </a:r>
            <a:r>
              <a:rPr lang="en-GB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swop roles</a:t>
            </a:r>
          </a:p>
          <a:p>
            <a:endParaRPr lang="en-GB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a third student story </a:t>
            </a:r>
            <a:r>
              <a:rPr lang="en-GB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swap </a:t>
            </a:r>
            <a:r>
              <a:rPr lang="en-GB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6813"/>
            <a:ext cx="2492406" cy="27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3539" y="3525137"/>
            <a:ext cx="12369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Pre-GCSE </a:t>
            </a:r>
          </a:p>
          <a:p>
            <a:r>
              <a:rPr lang="en-US" sz="900" b="1" i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13-14 year olds</a:t>
            </a:r>
          </a:p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Raising aspirations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Investigator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 err="1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Futurewise</a:t>
            </a: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Curriculum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121" y="3315709"/>
            <a:ext cx="15650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Pre-A level choice</a:t>
            </a:r>
          </a:p>
          <a:p>
            <a:r>
              <a:rPr lang="en-US" sz="900" b="1" i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14-16 year olds</a:t>
            </a:r>
          </a:p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 with a degree or alternative routes into professional careers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 err="1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Futurewise</a:t>
            </a: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Curriculum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 err="1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TARGETcareers</a:t>
            </a: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links with employers and universities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404" y="3100160"/>
            <a:ext cx="140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Post-school choices</a:t>
            </a:r>
          </a:p>
          <a:p>
            <a:r>
              <a:rPr lang="en-US" sz="900" b="1" i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16-18 year olds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 err="1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Futurewise</a:t>
            </a: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Curriculum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TARGETcareers website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Helpline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work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to one guidance discussions</a:t>
            </a:r>
          </a:p>
          <a:p>
            <a:pPr marL="214313" indent="-214313">
              <a:buFont typeface="Arial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Staff, student  and parent events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13434" y="2425576"/>
            <a:ext cx="3067854" cy="890134"/>
          </a:xfrm>
          <a:prstGeom prst="straightConnector1">
            <a:avLst/>
          </a:prstGeom>
          <a:ln w="76200" cmpd="sng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67" y="2828605"/>
            <a:ext cx="262583" cy="536889"/>
          </a:xfrm>
          <a:prstGeom prst="rect">
            <a:avLst/>
          </a:prstGeom>
        </p:spPr>
      </p:pic>
      <p:pic>
        <p:nvPicPr>
          <p:cNvPr id="13" name="Picture 12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9" y="2637166"/>
            <a:ext cx="306698" cy="627091"/>
          </a:xfrm>
          <a:prstGeom prst="rect">
            <a:avLst/>
          </a:prstGeom>
        </p:spPr>
      </p:pic>
      <p:pic>
        <p:nvPicPr>
          <p:cNvPr id="14" name="Picture 13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33" y="2278342"/>
            <a:ext cx="359436" cy="734920"/>
          </a:xfrm>
          <a:prstGeom prst="rect">
            <a:avLst/>
          </a:prstGeom>
        </p:spPr>
      </p:pic>
      <p:pic>
        <p:nvPicPr>
          <p:cNvPr id="15" name="Picture 14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57" y="956037"/>
            <a:ext cx="413523" cy="84550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581288" y="1750023"/>
            <a:ext cx="733869" cy="614753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02879" y="2067117"/>
            <a:ext cx="763313" cy="358460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56918" y="2521768"/>
            <a:ext cx="829835" cy="0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72" y="796424"/>
            <a:ext cx="413523" cy="845509"/>
          </a:xfrm>
          <a:prstGeom prst="rect">
            <a:avLst/>
          </a:prstGeom>
        </p:spPr>
      </p:pic>
      <p:pic>
        <p:nvPicPr>
          <p:cNvPr id="20" name="Picture 19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28" y="2278342"/>
            <a:ext cx="413523" cy="845509"/>
          </a:xfrm>
          <a:prstGeom prst="rect">
            <a:avLst/>
          </a:prstGeom>
        </p:spPr>
      </p:pic>
      <p:pic>
        <p:nvPicPr>
          <p:cNvPr id="21" name="Picture 20" descr="M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99" y="507484"/>
            <a:ext cx="593180" cy="12128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43651" y="1705795"/>
            <a:ext cx="857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job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86753" y="1459533"/>
            <a:ext cx="274519" cy="182400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4651" y="2528523"/>
            <a:ext cx="16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pathways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Apprenticeships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leaver </a:t>
            </a:r>
            <a:r>
              <a:rPr lang="en-US" sz="900" b="1" dirty="0" err="1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US" sz="900" b="1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4882" y="1032493"/>
            <a:ext cx="1089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0" b="1" dirty="0">
              <a:solidFill>
                <a:srgbClr val="77933C"/>
              </a:solidFill>
            </a:endParaRPr>
          </a:p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choice, sector choice, employer choice or postgraduate study</a:t>
            </a:r>
          </a:p>
          <a:p>
            <a:endParaRPr lang="en-US" sz="7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98934" y="1217159"/>
            <a:ext cx="11608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204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Degree Explorer</a:t>
            </a:r>
            <a:endParaRPr lang="en-US" sz="900" dirty="0">
              <a:solidFill>
                <a:srgbClr val="204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24651" y="1979710"/>
            <a:ext cx="1205850" cy="542058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49639" y="966381"/>
            <a:ext cx="480863" cy="0"/>
          </a:xfrm>
          <a:prstGeom prst="straightConnector1">
            <a:avLst/>
          </a:prstGeom>
          <a:ln w="76200" cmpd="sng">
            <a:solidFill>
              <a:srgbClr val="D7E4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420" y="83715"/>
            <a:ext cx="427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27B30"/>
                </a:solidFill>
              </a:rPr>
              <a:t>How we support young people, their parents and schools</a:t>
            </a:r>
            <a:endParaRPr lang="en-GB" sz="2400" dirty="0">
              <a:solidFill>
                <a:srgbClr val="F27B30"/>
              </a:solidFill>
            </a:endParaRPr>
          </a:p>
        </p:txBody>
      </p: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7" y="1313520"/>
            <a:ext cx="1699479" cy="9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68" y="177049"/>
            <a:ext cx="5948363" cy="5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and who?    2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56" y="1474113"/>
            <a:ext cx="5948363" cy="28324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55676" y="1176092"/>
            <a:ext cx="3132348" cy="486054"/>
          </a:xfrm>
          <a:prstGeom prst="roundRect">
            <a:avLst/>
          </a:prstGeom>
          <a:solidFill>
            <a:srgbClr val="F73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hate everything about school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01970" y="1899652"/>
            <a:ext cx="3402378" cy="484069"/>
          </a:xfrm>
          <a:prstGeom prst="roundRect">
            <a:avLst/>
          </a:prstGeom>
          <a:solidFill>
            <a:srgbClr val="584E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teacher is MEAN. She's rude and sometimes a big bully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55676" y="3381854"/>
            <a:ext cx="2700300" cy="1185089"/>
          </a:xfrm>
          <a:prstGeom prst="roundRect">
            <a:avLst/>
          </a:prstGeom>
          <a:solidFill>
            <a:srgbClr val="F3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Whenever I get a bad grade, they call my parents and say that I am doing terrible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98114" y="990341"/>
            <a:ext cx="1890210" cy="432048"/>
          </a:xfrm>
          <a:prstGeom prst="roundRect">
            <a:avLst/>
          </a:prstGeom>
          <a:solidFill>
            <a:srgbClr val="39F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hate homework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34018" y="2625757"/>
            <a:ext cx="2052228" cy="1041002"/>
          </a:xfrm>
          <a:prstGeom prst="roundRect">
            <a:avLst/>
          </a:prstGeom>
          <a:solidFill>
            <a:srgbClr val="E162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boring 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useless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a time waster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36096" y="3867894"/>
            <a:ext cx="2052228" cy="486054"/>
          </a:xfrm>
          <a:prstGeom prst="roundRect">
            <a:avLst/>
          </a:prstGeom>
          <a:solidFill>
            <a:srgbClr val="BF6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school lunch is disgusting EVERY SINGLE DAY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88374" y="1899652"/>
            <a:ext cx="1674186" cy="1306994"/>
          </a:xfrm>
          <a:prstGeom prst="roundRect">
            <a:avLst/>
          </a:prstGeom>
          <a:solidFill>
            <a:srgbClr val="56C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worst part is that my school always give us very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</a:t>
            </a: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 </a:t>
            </a:r>
          </a:p>
        </p:txBody>
      </p:sp>
    </p:spTree>
    <p:extLst>
      <p:ext uri="{BB962C8B-B14F-4D97-AF65-F5344CB8AC3E}">
        <p14:creationId xmlns:p14="http://schemas.microsoft.com/office/powerpoint/2010/main" val="28965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3" y="26749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9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83343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250621" cy="718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3478"/>
            <a:ext cx="4176464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" y="1340995"/>
            <a:ext cx="9144000" cy="191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279326"/>
            <a:ext cx="5040560" cy="14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49" y="3074338"/>
            <a:ext cx="3110065" cy="1606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065" y="13084"/>
            <a:ext cx="2891349" cy="1542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346" y="1544385"/>
            <a:ext cx="2588461" cy="142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5646"/>
            <a:ext cx="2987823" cy="153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" y="3270792"/>
            <a:ext cx="2984435" cy="148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9770"/>
            <a:ext cx="2929013" cy="165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0409" y="3075806"/>
            <a:ext cx="3013591" cy="1590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065" y="1607577"/>
            <a:ext cx="2891349" cy="1387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409" y="53013"/>
            <a:ext cx="2762071" cy="136782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" y="13717"/>
            <a:ext cx="1034597" cy="5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347614"/>
            <a:ext cx="6579235" cy="2350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5606" y="3939902"/>
            <a:ext cx="429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https://targetcareers.co.uk/degree-explorer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250621" cy="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9582"/>
            <a:ext cx="6925817" cy="3147621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034597" cy="5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204"/>
            <a:ext cx="4176464" cy="1854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" y="2152780"/>
            <a:ext cx="4259404" cy="2421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24237"/>
            <a:ext cx="4336157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71" y="2290543"/>
            <a:ext cx="4106183" cy="654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386" y="2945135"/>
            <a:ext cx="4086969" cy="418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386" y="3505708"/>
            <a:ext cx="4086969" cy="345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171" y="4158274"/>
            <a:ext cx="4214614" cy="2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7774"/>
            <a:ext cx="8496944" cy="1228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1550"/>
            <a:ext cx="849694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9" y="1214682"/>
            <a:ext cx="386715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066"/>
            <a:ext cx="3849591" cy="3363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2" y="3003798"/>
            <a:ext cx="3456384" cy="119140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250621" cy="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66122" y="195263"/>
            <a:ext cx="5948363" cy="857250"/>
          </a:xfrm>
        </p:spPr>
        <p:txBody>
          <a:bodyPr/>
          <a:lstStyle/>
          <a:p>
            <a:r>
              <a:rPr lang="en-US" altLang="en-US" sz="21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School experience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670" y="1491630"/>
            <a:ext cx="2646759" cy="264556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137" y="1140395"/>
            <a:ext cx="2470547" cy="167401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97" y="3147814"/>
            <a:ext cx="2808350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95263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27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school experience</a:t>
            </a:r>
          </a:p>
        </p:txBody>
      </p:sp>
    </p:spTree>
    <p:extLst>
      <p:ext uri="{BB962C8B-B14F-4D97-AF65-F5344CB8AC3E}">
        <p14:creationId xmlns:p14="http://schemas.microsoft.com/office/powerpoint/2010/main" val="2085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" y="142795"/>
            <a:ext cx="1034597" cy="594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" y="1131590"/>
            <a:ext cx="9144000" cy="1509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9" y="2859782"/>
            <a:ext cx="2838867" cy="164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2859782"/>
            <a:ext cx="2674640" cy="1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582"/>
            <a:ext cx="9144000" cy="3419596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034597" cy="5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07580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©Inspiring </a:t>
            </a:r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Futures </a:t>
            </a:r>
            <a:r>
              <a:rPr lang="en-GB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                                                                                                                               </a:t>
            </a:r>
            <a:r>
              <a:rPr lang="en-GB" sz="1350" u="sng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www.inspiringfutures.org.uk</a:t>
            </a:r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350" dirty="0"/>
          </a:p>
        </p:txBody>
      </p:sp>
      <p:pic>
        <p:nvPicPr>
          <p:cNvPr id="5" name="Picture 5" descr="Andrew Fountain - Truth and the Bible | Newlife Church Toron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71550"/>
            <a:ext cx="3765339" cy="282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0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4246578" cy="1944216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253" y="267494"/>
            <a:ext cx="2554805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4" y="2571750"/>
            <a:ext cx="3456384" cy="196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8" y="242773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7215"/>
            <a:ext cx="5948363" cy="5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good job?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4476"/>
            <a:ext cx="7776864" cy="357349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What criteria?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High pay and lots of benefits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Rapid promotion and development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Lots of training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Great colleagues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Innovation and challenge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Diversity – activity, place, people</a:t>
            </a:r>
          </a:p>
          <a:p>
            <a:pPr lvl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Good work life balance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			</a:t>
            </a:r>
          </a:p>
          <a:p>
            <a:pPr marL="198835" lvl="1" indent="0">
              <a:buSzPct val="10000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					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Activity </a:t>
            </a:r>
            <a:r>
              <a:rPr lang="en-GB" sz="1700" dirty="0">
                <a:latin typeface="Calibri" pitchFamily="34" charset="0"/>
                <a:cs typeface="Calibri" pitchFamily="34" charset="0"/>
              </a:rPr>
              <a:t>– pay and free time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15" y="210804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21456" y="160942"/>
            <a:ext cx="3135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27B30"/>
                </a:solidFill>
                <a:latin typeface="Calibri" pitchFamily="34" charset="0"/>
                <a:cs typeface="Calibri" pitchFamily="34" charset="0"/>
              </a:rPr>
              <a:t>A good job?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2539111" y="2441316"/>
            <a:ext cx="4158854" cy="2821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" name="Up-Down Arrow 3"/>
          <p:cNvSpPr/>
          <p:nvPr/>
        </p:nvSpPr>
        <p:spPr>
          <a:xfrm>
            <a:off x="4332684" y="1193656"/>
            <a:ext cx="263128" cy="28217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924300" y="851297"/>
            <a:ext cx="1133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204A9E"/>
                </a:solidFill>
                <a:latin typeface="Calibri" pitchFamily="34" charset="0"/>
                <a:cs typeface="Calibri" pitchFamily="34" charset="0"/>
              </a:rPr>
              <a:t>High pay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028479" y="4015377"/>
            <a:ext cx="113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204A9E"/>
                </a:solidFill>
                <a:latin typeface="Calibri" pitchFamily="34" charset="0"/>
                <a:cs typeface="Calibri" pitchFamily="34" charset="0"/>
              </a:rPr>
              <a:t>Low pay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626394" y="2193131"/>
            <a:ext cx="7560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204A9E"/>
                </a:solidFill>
                <a:latin typeface="Calibri" pitchFamily="34" charset="0"/>
                <a:cs typeface="Calibri" pitchFamily="34" charset="0"/>
              </a:rPr>
              <a:t>Much free time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6893719" y="2194322"/>
            <a:ext cx="7560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204A9E"/>
                </a:solidFill>
                <a:latin typeface="Calibri" pitchFamily="34" charset="0"/>
                <a:cs typeface="Calibri" pitchFamily="34" charset="0"/>
              </a:rPr>
              <a:t>Little free time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37" y="232291"/>
            <a:ext cx="1071563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14825" y="195263"/>
            <a:ext cx="5948363" cy="857250"/>
          </a:xfrm>
        </p:spPr>
        <p:txBody>
          <a:bodyPr/>
          <a:lstStyle/>
          <a:p>
            <a:r>
              <a:rPr lang="en-GB" altLang="en-US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What’s the difference?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5" y="1163883"/>
            <a:ext cx="2099573" cy="1617595"/>
          </a:xfrm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1045"/>
            <a:ext cx="2235994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19" y="2855322"/>
            <a:ext cx="2369344" cy="13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202134"/>
            <a:ext cx="5948363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27B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there a difference?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1014</Words>
  <Application>Microsoft Office PowerPoint</Application>
  <PresentationFormat>On-screen Show (16:9)</PresentationFormat>
  <Paragraphs>218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1_Office Theme</vt:lpstr>
      <vt:lpstr>A lesson in careers guidance</vt:lpstr>
      <vt:lpstr>What and who?    1</vt:lpstr>
      <vt:lpstr>What and who?    2</vt:lpstr>
      <vt:lpstr>School experience</vt:lpstr>
      <vt:lpstr>PowerPoint Presentation</vt:lpstr>
      <vt:lpstr>PowerPoint Presentation</vt:lpstr>
      <vt:lpstr>A good job?</vt:lpstr>
      <vt:lpstr>PowerPoint Presentation</vt:lpstr>
      <vt:lpstr>What’s the difference?</vt:lpstr>
      <vt:lpstr>PowerPoint Presentation</vt:lpstr>
      <vt:lpstr>PowerPoint Presentation</vt:lpstr>
      <vt:lpstr>PowerPoint Presentation</vt:lpstr>
      <vt:lpstr>Why effective CEIAG is important:</vt:lpstr>
      <vt:lpstr>PowerPoint Presentation</vt:lpstr>
      <vt:lpstr>Effective CEIAG benefits the individual</vt:lpstr>
      <vt:lpstr>Effective CEIAG benefits schools</vt:lpstr>
      <vt:lpstr>Effective CEIAG benefits universities</vt:lpstr>
      <vt:lpstr>Effective CEIAG benefits employers </vt:lpstr>
      <vt:lpstr>Effective CEIAG benefits society</vt:lpstr>
      <vt:lpstr>PowerPoint Presentation</vt:lpstr>
      <vt:lpstr>Researching HE options</vt:lpstr>
      <vt:lpstr>Advice and guidance</vt:lpstr>
      <vt:lpstr>How to incorporate advice and guidance into your work </vt:lpstr>
      <vt:lpstr>Advice and guidance skills</vt:lpstr>
      <vt:lpstr>Advice and guidance skills</vt:lpstr>
      <vt:lpstr>Active listening</vt:lpstr>
      <vt:lpstr>Questioning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#</dc:creator>
  <cp:lastModifiedBy>Christopher.Nock</cp:lastModifiedBy>
  <cp:revision>85</cp:revision>
  <cp:lastPrinted>2019-01-14T11:22:19Z</cp:lastPrinted>
  <dcterms:created xsi:type="dcterms:W3CDTF">2018-05-08T08:33:24Z</dcterms:created>
  <dcterms:modified xsi:type="dcterms:W3CDTF">2019-02-27T10:53:49Z</dcterms:modified>
</cp:coreProperties>
</file>