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2" r:id="rId4"/>
    <p:sldId id="260" r:id="rId5"/>
    <p:sldId id="261" r:id="rId6"/>
  </p:sldIdLst>
  <p:sldSz cx="9144000" cy="6858000" type="screen4x3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512" autoAdjust="0"/>
  </p:normalViewPr>
  <p:slideViewPr>
    <p:cSldViewPr snapToGrid="0">
      <p:cViewPr varScale="1">
        <p:scale>
          <a:sx n="65" d="100"/>
          <a:sy n="65" d="100"/>
        </p:scale>
        <p:origin x="19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AC93E-7101-4082-B135-C96D8AEA378D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A32B9-6416-4C41-86FA-9F66C051B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5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4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7" name="Shape 4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44350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4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987" name="Shape 4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4023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4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/>
          </a:p>
        </p:txBody>
      </p:sp>
      <p:sp>
        <p:nvSpPr>
          <p:cNvPr id="41987" name="Shape 4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52309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4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987" name="Shape 4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9164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4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Almost</a:t>
            </a:r>
            <a:r>
              <a:rPr lang="en-US" altLang="en-US" baseline="0" dirty="0"/>
              <a:t> 9% decrease in UCAS applications from Welsh-domiciled students ahead of the January 15</a:t>
            </a:r>
            <a:r>
              <a:rPr lang="en-US" altLang="en-US" baseline="30000" dirty="0"/>
              <a:t>th</a:t>
            </a:r>
            <a:r>
              <a:rPr lang="en-US" altLang="en-US" baseline="0" dirty="0"/>
              <a:t> deadline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987" name="Shape 4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39825" y="1219200"/>
            <a:ext cx="4389438" cy="3292475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319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7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3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9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6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0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4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3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679A-EEE0-49CF-B965-CC448CC67804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841F5-749B-458B-9A7B-BFEAF227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5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elsh flag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63286" y="1038229"/>
            <a:ext cx="9307286" cy="6180620"/>
          </a:xfrm>
          <a:prstGeom prst="rect">
            <a:avLst/>
          </a:prstGeom>
          <a:noFill/>
          <a:scene3d>
            <a:camera prst="orthographicFront">
              <a:rot lat="0" lon="21599994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524000" y="160342"/>
            <a:ext cx="12192000" cy="877887"/>
          </a:xfrm>
          <a:prstGeom prst="rect">
            <a:avLst/>
          </a:prstGeom>
          <a:solidFill>
            <a:srgbClr val="2D3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ym typeface="Arial" charset="0"/>
            </a:endParaRPr>
          </a:p>
        </p:txBody>
      </p:sp>
      <p:sp>
        <p:nvSpPr>
          <p:cNvPr id="25605" name="Shape 54"/>
          <p:cNvSpPr txBox="1">
            <a:spLocks noChangeArrowheads="1"/>
          </p:cNvSpPr>
          <p:nvPr/>
        </p:nvSpPr>
        <p:spPr bwMode="auto">
          <a:xfrm>
            <a:off x="141288" y="778899"/>
            <a:ext cx="8741455" cy="1801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</a:pPr>
            <a:endParaRPr lang="en-US" altLang="en-US" sz="3600" b="1" dirty="0">
              <a:solidFill>
                <a:srgbClr val="2D3E6D"/>
              </a:solidFill>
            </a:endParaRPr>
          </a:p>
          <a:p>
            <a:pPr algn="ctr" eaLnBrk="1" hangingPunct="1">
              <a:buClr>
                <a:srgbClr val="000000"/>
              </a:buClr>
              <a:buSzPct val="25000"/>
            </a:pPr>
            <a:r>
              <a:rPr lang="en-GB" altLang="en-US" sz="3600" b="1" dirty="0">
                <a:solidFill>
                  <a:srgbClr val="002060"/>
                </a:solidFill>
                <a:latin typeface="+mn-lt"/>
              </a:rPr>
              <a:t>Education Policy across the Home Nations: </a:t>
            </a:r>
          </a:p>
          <a:p>
            <a:pPr algn="ctr" eaLnBrk="1" hangingPunct="1">
              <a:buClr>
                <a:srgbClr val="000000"/>
              </a:buClr>
              <a:buSzPct val="25000"/>
            </a:pPr>
            <a:r>
              <a:rPr lang="en-GB" altLang="en-US" sz="3600" b="1" dirty="0">
                <a:solidFill>
                  <a:srgbClr val="002060"/>
                </a:solidFill>
                <a:latin typeface="+mn-lt"/>
              </a:rPr>
              <a:t>Wales | Cymru</a:t>
            </a:r>
            <a:endParaRPr lang="en-US" altLang="en-US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606" name="AutoShape 7" descr="HELOA-large-white-background.jpg"/>
          <p:cNvSpPr>
            <a:spLocks noChangeAspect="1" noChangeArrowheads="1"/>
          </p:cNvSpPr>
          <p:nvPr/>
        </p:nvSpPr>
        <p:spPr bwMode="auto">
          <a:xfrm>
            <a:off x="141288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60342"/>
            <a:ext cx="26273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8558274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524000" y="160342"/>
            <a:ext cx="12192000" cy="877887"/>
          </a:xfrm>
          <a:prstGeom prst="rect">
            <a:avLst/>
          </a:prstGeom>
          <a:solidFill>
            <a:srgbClr val="2D3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ym typeface="Arial" charset="0"/>
            </a:endParaRPr>
          </a:p>
        </p:txBody>
      </p:sp>
      <p:sp>
        <p:nvSpPr>
          <p:cNvPr id="25605" name="Shape 54"/>
          <p:cNvSpPr txBox="1">
            <a:spLocks noChangeArrowheads="1"/>
          </p:cNvSpPr>
          <p:nvPr/>
        </p:nvSpPr>
        <p:spPr bwMode="auto">
          <a:xfrm>
            <a:off x="446088" y="1466650"/>
            <a:ext cx="8062912" cy="363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25000"/>
            </a:pPr>
            <a:r>
              <a:rPr lang="en-US" altLang="en-US" sz="2400" b="1" dirty="0">
                <a:solidFill>
                  <a:srgbClr val="002060"/>
                </a:solidFill>
                <a:latin typeface="+mn-lt"/>
              </a:rPr>
              <a:t>Curriculum:</a:t>
            </a:r>
          </a:p>
          <a:p>
            <a:pPr eaLnBrk="1" hangingPunct="1">
              <a:buClr>
                <a:srgbClr val="000000"/>
              </a:buClr>
              <a:buSzPct val="25000"/>
            </a:pPr>
            <a:endParaRPr lang="en-US" altLang="en-US" sz="2400" b="1" dirty="0">
              <a:solidFill>
                <a:srgbClr val="002060"/>
              </a:solidFill>
              <a:latin typeface="+mn-lt"/>
            </a:endParaRP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Bi-lingual education system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Growing demand for Welsh-medium education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Welsh Baccalaureate since 2003 (graded since 2015)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GCSE retains traditional grading system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A level – AS remains coupled to A2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endParaRPr lang="en-US" altLang="en-US" sz="2400" dirty="0">
              <a:solidFill>
                <a:srgbClr val="002060"/>
              </a:solidFill>
              <a:latin typeface="+mn-lt"/>
            </a:endParaRP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endParaRPr lang="en-US" altLang="en-US" sz="4000" dirty="0">
              <a:solidFill>
                <a:srgbClr val="2D3E6D"/>
              </a:solidFill>
              <a:latin typeface="+mn-lt"/>
            </a:endParaRPr>
          </a:p>
        </p:txBody>
      </p:sp>
      <p:sp>
        <p:nvSpPr>
          <p:cNvPr id="25606" name="AutoShape 7" descr="HELOA-large-white-background.jpg"/>
          <p:cNvSpPr>
            <a:spLocks noChangeAspect="1" noChangeArrowheads="1"/>
          </p:cNvSpPr>
          <p:nvPr/>
        </p:nvSpPr>
        <p:spPr bwMode="auto">
          <a:xfrm>
            <a:off x="141288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60342"/>
            <a:ext cx="26273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007036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524000" y="160342"/>
            <a:ext cx="12192000" cy="877887"/>
          </a:xfrm>
          <a:prstGeom prst="rect">
            <a:avLst/>
          </a:prstGeom>
          <a:solidFill>
            <a:srgbClr val="2D3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ym typeface="Arial" charset="0"/>
            </a:endParaRPr>
          </a:p>
        </p:txBody>
      </p:sp>
      <p:sp>
        <p:nvSpPr>
          <p:cNvPr id="25605" name="Shape 54"/>
          <p:cNvSpPr txBox="1">
            <a:spLocks noChangeArrowheads="1"/>
          </p:cNvSpPr>
          <p:nvPr/>
        </p:nvSpPr>
        <p:spPr bwMode="auto">
          <a:xfrm>
            <a:off x="0" y="1057277"/>
            <a:ext cx="9144000" cy="363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25000"/>
            </a:pPr>
            <a:endParaRPr lang="en-US" altLang="en-US" sz="2400" b="1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buClr>
                <a:srgbClr val="000000"/>
              </a:buClr>
              <a:buSzPct val="25000"/>
            </a:pPr>
            <a:r>
              <a:rPr lang="en-US" altLang="en-US" sz="2400" b="1" dirty="0">
                <a:solidFill>
                  <a:srgbClr val="002060"/>
                </a:solidFill>
                <a:latin typeface="+mn-lt"/>
              </a:rPr>
              <a:t>Curriculum for Wales 2022:</a:t>
            </a:r>
          </a:p>
          <a:p>
            <a:pPr eaLnBrk="1" hangingPunct="1">
              <a:buClr>
                <a:srgbClr val="000000"/>
              </a:buClr>
              <a:buSzPct val="25000"/>
            </a:pPr>
            <a:endParaRPr lang="en-US" altLang="en-US" sz="2000" b="1" dirty="0">
              <a:solidFill>
                <a:srgbClr val="002060"/>
              </a:solidFill>
              <a:latin typeface="+mn-lt"/>
            </a:endParaRP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3 – 16 year olds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Focus on digital skills and ‘skills for life’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Six Areas of Learning and Experience (</a:t>
            </a:r>
            <a:r>
              <a:rPr lang="en-US" altLang="en-US" sz="2000" dirty="0" err="1">
                <a:solidFill>
                  <a:srgbClr val="002060"/>
                </a:solidFill>
                <a:latin typeface="+mn-lt"/>
              </a:rPr>
              <a:t>AoLE</a:t>
            </a: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):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Expressive Arts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Health and Wellbeing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Humanities </a:t>
            </a: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(RE continues to be compulsory to age 16) 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Languages, Literacy and Communication </a:t>
            </a: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(Welsh continues to be compulsory to age 16)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Mathematics and Numeracy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i="1" dirty="0">
                <a:solidFill>
                  <a:srgbClr val="002060"/>
                </a:solidFill>
                <a:latin typeface="+mn-lt"/>
              </a:rPr>
              <a:t>Science and Technology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Progression steps (Age 5, 8, 11, 14 and 16)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This month: final curriculum and assessment arrangements available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September 2022: all schools in Wales delivering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endParaRPr lang="en-US" altLang="en-US" sz="4000" dirty="0">
              <a:solidFill>
                <a:srgbClr val="2D3E6D"/>
              </a:solidFill>
              <a:latin typeface="+mn-lt"/>
            </a:endParaRPr>
          </a:p>
        </p:txBody>
      </p:sp>
      <p:sp>
        <p:nvSpPr>
          <p:cNvPr id="25606" name="AutoShape 7" descr="HELOA-large-white-background.jpg"/>
          <p:cNvSpPr>
            <a:spLocks noChangeAspect="1" noChangeArrowheads="1"/>
          </p:cNvSpPr>
          <p:nvPr/>
        </p:nvSpPr>
        <p:spPr bwMode="auto">
          <a:xfrm>
            <a:off x="141288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60342"/>
            <a:ext cx="26273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381044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524000" y="160342"/>
            <a:ext cx="12192000" cy="877887"/>
          </a:xfrm>
          <a:prstGeom prst="rect">
            <a:avLst/>
          </a:prstGeom>
          <a:solidFill>
            <a:srgbClr val="2D3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ym typeface="Arial" charset="0"/>
            </a:endParaRPr>
          </a:p>
        </p:txBody>
      </p:sp>
      <p:sp>
        <p:nvSpPr>
          <p:cNvPr id="25605" name="Shape 54"/>
          <p:cNvSpPr txBox="1">
            <a:spLocks noChangeArrowheads="1"/>
          </p:cNvSpPr>
          <p:nvPr/>
        </p:nvSpPr>
        <p:spPr bwMode="auto">
          <a:xfrm>
            <a:off x="173945" y="1466650"/>
            <a:ext cx="8970055" cy="363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25000"/>
            </a:pPr>
            <a:r>
              <a:rPr lang="en-US" altLang="en-US" sz="2400" b="1" dirty="0">
                <a:solidFill>
                  <a:srgbClr val="002060"/>
                </a:solidFill>
                <a:latin typeface="+mn-lt"/>
              </a:rPr>
              <a:t>Finance:</a:t>
            </a:r>
          </a:p>
          <a:p>
            <a:pPr eaLnBrk="1" hangingPunct="1">
              <a:buClr>
                <a:srgbClr val="000000"/>
              </a:buClr>
              <a:buSzPct val="25000"/>
            </a:pPr>
            <a:endParaRPr lang="en-US" altLang="en-US" sz="2400" b="1" dirty="0">
              <a:solidFill>
                <a:srgbClr val="002060"/>
              </a:solidFill>
              <a:latin typeface="+mn-lt"/>
            </a:endParaRP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  <a:latin typeface="+mn-lt"/>
              </a:rPr>
              <a:t>Maintenance</a:t>
            </a: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 arrangements tied to National Living Wage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  <a:latin typeface="+mn-lt"/>
              </a:rPr>
              <a:t>Tuition fees capped at £9,000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  <a:latin typeface="+mn-lt"/>
              </a:rPr>
              <a:t>Wales-wide scholarships for studying all/part of degree in Welsh</a:t>
            </a: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  <a:latin typeface="+mn-lt"/>
              </a:rPr>
              <a:t>PG bursaries for STEMM; over 60s and Welsh-medium</a:t>
            </a:r>
            <a:endParaRPr lang="en-US" altLang="en-US" sz="2400" dirty="0">
              <a:solidFill>
                <a:srgbClr val="002060"/>
              </a:solidFill>
              <a:latin typeface="+mn-lt"/>
            </a:endParaRPr>
          </a:p>
          <a:p>
            <a:pPr marL="571486" indent="-571486">
              <a:buClr>
                <a:srgbClr val="000000"/>
              </a:buClr>
              <a:buSzPct val="25000"/>
              <a:buFont typeface="Arial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  <a:latin typeface="+mn-lt"/>
              </a:rPr>
              <a:t>2020-21 – small increases in maintenance allowance expected</a:t>
            </a:r>
          </a:p>
        </p:txBody>
      </p:sp>
      <p:sp>
        <p:nvSpPr>
          <p:cNvPr id="25606" name="AutoShape 7" descr="HELOA-large-white-background.jpg"/>
          <p:cNvSpPr>
            <a:spLocks noChangeAspect="1" noChangeArrowheads="1"/>
          </p:cNvSpPr>
          <p:nvPr/>
        </p:nvSpPr>
        <p:spPr bwMode="auto">
          <a:xfrm>
            <a:off x="141288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60342"/>
            <a:ext cx="26273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446863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524000" y="160342"/>
            <a:ext cx="12192000" cy="877887"/>
          </a:xfrm>
          <a:prstGeom prst="rect">
            <a:avLst/>
          </a:prstGeom>
          <a:solidFill>
            <a:srgbClr val="2D3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ym typeface="Arial" charset="0"/>
            </a:endParaRPr>
          </a:p>
        </p:txBody>
      </p:sp>
      <p:sp>
        <p:nvSpPr>
          <p:cNvPr id="25605" name="Shape 54"/>
          <p:cNvSpPr txBox="1">
            <a:spLocks noChangeArrowheads="1"/>
          </p:cNvSpPr>
          <p:nvPr/>
        </p:nvSpPr>
        <p:spPr bwMode="auto">
          <a:xfrm>
            <a:off x="446089" y="1466650"/>
            <a:ext cx="8686828" cy="363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25000"/>
            </a:pPr>
            <a:r>
              <a:rPr lang="en-US" altLang="en-US" sz="2400" b="1" dirty="0">
                <a:solidFill>
                  <a:srgbClr val="002060"/>
                </a:solidFill>
                <a:latin typeface="+mn-lt"/>
              </a:rPr>
              <a:t>Challenges:</a:t>
            </a:r>
          </a:p>
          <a:p>
            <a:pPr eaLnBrk="1" hangingPunct="1">
              <a:buClr>
                <a:srgbClr val="000000"/>
              </a:buClr>
              <a:buSzPct val="25000"/>
            </a:pPr>
            <a:endParaRPr lang="en-US" altLang="en-US" sz="2400" dirty="0">
              <a:solidFill>
                <a:srgbClr val="002060"/>
              </a:solidFill>
              <a:latin typeface="+mn-lt"/>
            </a:endParaRPr>
          </a:p>
          <a:p>
            <a:pPr marL="342891" indent="-342891">
              <a:buClr>
                <a:srgbClr val="000000"/>
              </a:buClr>
              <a:buSzPct val="25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Demographic decline steeper than rest of UK </a:t>
            </a:r>
          </a:p>
          <a:p>
            <a:pPr marL="342891" indent="-342891">
              <a:buClr>
                <a:srgbClr val="000000"/>
              </a:buClr>
              <a:buSzPct val="25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Wales is a net importer of students – debt and corresponding reluctance to travel on the part of English students </a:t>
            </a:r>
          </a:p>
          <a:p>
            <a:pPr marL="342891" indent="-342891">
              <a:buClr>
                <a:srgbClr val="000000"/>
              </a:buClr>
              <a:buSzPct val="25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SEREN Network</a:t>
            </a:r>
          </a:p>
          <a:p>
            <a:pPr marL="342891" indent="-342891">
              <a:buClr>
                <a:srgbClr val="000000"/>
              </a:buClr>
              <a:buSzPct val="25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Many HE capital development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</a:rPr>
              <a:t>programmes</a:t>
            </a: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 have benefited significantly from EU funding</a:t>
            </a:r>
          </a:p>
          <a:p>
            <a:pPr marL="342891" indent="-342891">
              <a:buClr>
                <a:srgbClr val="000000"/>
              </a:buClr>
              <a:buSzPct val="25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+mn-lt"/>
              </a:rPr>
              <a:t>Cuts to jobs and course provision across all HEIs in Wales</a:t>
            </a:r>
          </a:p>
        </p:txBody>
      </p:sp>
      <p:sp>
        <p:nvSpPr>
          <p:cNvPr id="25606" name="AutoShape 7" descr="HELOA-large-white-background.jpg"/>
          <p:cNvSpPr>
            <a:spLocks noChangeAspect="1" noChangeArrowheads="1"/>
          </p:cNvSpPr>
          <p:nvPr/>
        </p:nvSpPr>
        <p:spPr bwMode="auto">
          <a:xfrm>
            <a:off x="141288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60342"/>
            <a:ext cx="26273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27300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251</Words>
  <Application>Microsoft Office PowerPoint</Application>
  <PresentationFormat>On-screen Show (4:3)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Edge Hill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Hall</dc:creator>
  <cp:lastModifiedBy>Jacob Brown</cp:lastModifiedBy>
  <cp:revision>28</cp:revision>
  <cp:lastPrinted>2019-01-22T13:33:43Z</cp:lastPrinted>
  <dcterms:created xsi:type="dcterms:W3CDTF">2018-01-17T08:55:50Z</dcterms:created>
  <dcterms:modified xsi:type="dcterms:W3CDTF">2020-08-11T15:38:07Z</dcterms:modified>
</cp:coreProperties>
</file>