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8.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9.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10.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61" r:id="rId1"/>
  </p:sldMasterIdLst>
  <p:notesMasterIdLst>
    <p:notesMasterId r:id="rId41"/>
  </p:notesMasterIdLst>
  <p:handoutMasterIdLst>
    <p:handoutMasterId r:id="rId42"/>
  </p:handoutMasterIdLst>
  <p:sldIdLst>
    <p:sldId id="256" r:id="rId2"/>
    <p:sldId id="257" r:id="rId3"/>
    <p:sldId id="350" r:id="rId4"/>
    <p:sldId id="284" r:id="rId5"/>
    <p:sldId id="330" r:id="rId6"/>
    <p:sldId id="293" r:id="rId7"/>
    <p:sldId id="335" r:id="rId8"/>
    <p:sldId id="331" r:id="rId9"/>
    <p:sldId id="339" r:id="rId10"/>
    <p:sldId id="343" r:id="rId11"/>
    <p:sldId id="307" r:id="rId12"/>
    <p:sldId id="316" r:id="rId13"/>
    <p:sldId id="389" r:id="rId14"/>
    <p:sldId id="328" r:id="rId15"/>
    <p:sldId id="384" r:id="rId16"/>
    <p:sldId id="351" r:id="rId17"/>
    <p:sldId id="355" r:id="rId18"/>
    <p:sldId id="356" r:id="rId19"/>
    <p:sldId id="358" r:id="rId20"/>
    <p:sldId id="359" r:id="rId21"/>
    <p:sldId id="385" r:id="rId22"/>
    <p:sldId id="361" r:id="rId23"/>
    <p:sldId id="362" r:id="rId24"/>
    <p:sldId id="364" r:id="rId25"/>
    <p:sldId id="366" r:id="rId26"/>
    <p:sldId id="379" r:id="rId27"/>
    <p:sldId id="380" r:id="rId28"/>
    <p:sldId id="382" r:id="rId29"/>
    <p:sldId id="383" r:id="rId30"/>
    <p:sldId id="368" r:id="rId31"/>
    <p:sldId id="369" r:id="rId32"/>
    <p:sldId id="371" r:id="rId33"/>
    <p:sldId id="372" r:id="rId34"/>
    <p:sldId id="373" r:id="rId35"/>
    <p:sldId id="374" r:id="rId36"/>
    <p:sldId id="323" r:id="rId37"/>
    <p:sldId id="386" r:id="rId38"/>
    <p:sldId id="388" r:id="rId39"/>
    <p:sldId id="391" r:id="rId40"/>
  </p:sldIdLst>
  <p:sldSz cx="9144000" cy="5143500" type="screen16x9"/>
  <p:notesSz cx="6797675" cy="9926638"/>
  <p:embeddedFontLst>
    <p:embeddedFont>
      <p:font typeface="Source Sans Pro" panose="020B0503030403020204" pitchFamily="34" charset="0"/>
      <p:regular r:id="rId43"/>
      <p:bold r:id="rId44"/>
      <p:italic r:id="rId45"/>
      <p:boldItalic r:id="rId46"/>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9476879-C881-4C0A-98EC-DF1AEE08A31E}">
  <a:tblStyle styleId="{99476879-C881-4C0A-98EC-DF1AEE08A31E}" styleName="Table_0">
    <a:wholeTbl>
      <a:tcTxStyle>
        <a:font>
          <a:latin typeface="Arial"/>
          <a:ea typeface="Arial"/>
          <a:cs typeface="Arial"/>
        </a:font>
        <a:srgbClr val="000000"/>
      </a:tcTxStyle>
      <a:tcStyle>
        <a:tcBdr>
          <a:left>
            <a:ln w="9525" cap="flat" cmpd="sng">
              <a:solidFill>
                <a:srgbClr val="000000"/>
              </a:solidFill>
              <a:prstDash val="solid"/>
              <a:round/>
              <a:headEnd type="none" w="sm" len="sm"/>
              <a:tailEnd type="none" w="sm" len="sm"/>
            </a:ln>
          </a:left>
          <a:right>
            <a:ln w="9525" cap="flat" cmpd="sng">
              <a:solidFill>
                <a:srgbClr val="000000"/>
              </a:solidFill>
              <a:prstDash val="solid"/>
              <a:round/>
              <a:headEnd type="none" w="sm" len="sm"/>
              <a:tailEnd type="none" w="sm" len="sm"/>
            </a:ln>
          </a:right>
          <a:top>
            <a:ln w="9525" cap="flat" cmpd="sng">
              <a:solidFill>
                <a:srgbClr val="000000"/>
              </a:solidFill>
              <a:prstDash val="solid"/>
              <a:round/>
              <a:headEnd type="none" w="sm" len="sm"/>
              <a:tailEnd type="none" w="sm" len="sm"/>
            </a:ln>
          </a:top>
          <a:bottom>
            <a:ln w="9525" cap="flat" cmpd="sng">
              <a:solidFill>
                <a:srgbClr val="000000"/>
              </a:solidFill>
              <a:prstDash val="solid"/>
              <a:round/>
              <a:headEnd type="none" w="sm" len="sm"/>
              <a:tailEnd type="none" w="sm" len="sm"/>
            </a:ln>
          </a:bottom>
          <a:insideH>
            <a:ln w="9525" cap="flat" cmpd="sng">
              <a:solidFill>
                <a:srgbClr val="000000"/>
              </a:solidFill>
              <a:prstDash val="solid"/>
              <a:round/>
              <a:headEnd type="none" w="sm" len="sm"/>
              <a:tailEnd type="none" w="sm" len="sm"/>
            </a:ln>
          </a:insideH>
          <a:insideV>
            <a:ln w="9525"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43"/>
    <p:restoredTop sz="81266" autoAdjust="0"/>
  </p:normalViewPr>
  <p:slideViewPr>
    <p:cSldViewPr snapToGrid="0">
      <p:cViewPr varScale="1">
        <p:scale>
          <a:sx n="97" d="100"/>
          <a:sy n="97" d="100"/>
        </p:scale>
        <p:origin x="1182"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font" Target="fonts/font3.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font" Target="fonts/font2.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font" Target="fonts/font1.fntdata"/><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font" Target="fonts/font4.fntdata"/><Relationship Id="rId20" Type="http://schemas.openxmlformats.org/officeDocument/2006/relationships/slide" Target="slides/slide19.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s>
</file>

<file path=ppt/charts/_rels/chart1.xml.rels><?xml version="1.0" encoding="UTF-8" standalone="yes"?>
<Relationships xmlns="http://schemas.openxmlformats.org/package/2006/relationships"><Relationship Id="rId3" Type="http://schemas.openxmlformats.org/officeDocument/2006/relationships/oleObject" Target="file:///\\ds.strath.ac.uk\hdrive\95\syb18195\Widening%20Access\Research%20Data%20(SPSS)\Descriptives.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ds.strath.ac.uk\hdrive\95\syb18195\Widening%20Access\Research%20Data%20(SPSS)\Descriptives.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ds.strath.ac.uk\hdrive\95\syb18195\Widening%20Access\Research%20Data%20(SPSS)\Descriptives.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ds.strath.ac.uk\hdrive\95\syb18195\Widening%20Access\Research%20Data%20(SPSS)\Descriptives.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ds.strath.ac.uk\hdrive\95\syb18195\Widening%20Access\Research%20Data%20(SPSS)\Descriptives.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ds.strath.ac.uk\hdrive\95\syb18195\Widening%20Access\Research%20Data%20(SPSS)\Descriptives.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7.xml"/><Relationship Id="rId1" Type="http://schemas.microsoft.com/office/2011/relationships/chartStyle" Target="style7.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title>
      <c:tx>
        <c:rich>
          <a:bodyPr rot="0" spcFirstLastPara="1" vertOverflow="ellipsis" vert="horz" wrap="square" anchor="ctr" anchorCtr="1"/>
          <a:lstStyle/>
          <a:p>
            <a:pPr>
              <a:defRPr sz="1600" b="1" i="0" u="none" strike="noStrike" kern="1200" spc="0" baseline="0">
                <a:solidFill>
                  <a:schemeClr val="tx1">
                    <a:lumMod val="65000"/>
                    <a:lumOff val="35000"/>
                  </a:schemeClr>
                </a:solidFill>
                <a:latin typeface="+mn-lt"/>
                <a:ea typeface="+mn-ea"/>
                <a:cs typeface="+mn-cs"/>
              </a:defRPr>
            </a:pPr>
            <a:r>
              <a:rPr lang="en-GB" sz="1600" b="1"/>
              <a:t>Motivation to enter into postgraduate study</a:t>
            </a:r>
          </a:p>
        </c:rich>
      </c:tx>
      <c:overlay val="0"/>
      <c:spPr>
        <a:noFill/>
        <a:ln>
          <a:noFill/>
        </a:ln>
        <a:effectLst/>
      </c:spPr>
      <c:txPr>
        <a:bodyPr rot="0" spcFirstLastPara="1" vertOverflow="ellipsis" vert="horz" wrap="square" anchor="ctr" anchorCtr="1"/>
        <a:lstStyle/>
        <a:p>
          <a:pPr>
            <a:defRPr sz="16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tx>
            <c:strRef>
              <c:f>Motivation!$B$1</c:f>
              <c:strCache>
                <c:ptCount val="1"/>
                <c:pt idx="0">
                  <c:v>PGR</c:v>
                </c:pt>
              </c:strCache>
            </c:strRef>
          </c:tx>
          <c:spPr>
            <a:solidFill>
              <a:schemeClr val="accent1">
                <a:shade val="65000"/>
              </a:schemeClr>
            </a:solidFill>
            <a:ln>
              <a:noFill/>
            </a:ln>
            <a:effectLst/>
          </c:spPr>
          <c:invertIfNegative val="0"/>
          <c:cat>
            <c:strRef>
              <c:f>Motivation!$A$2:$A$15</c:f>
              <c:strCache>
                <c:ptCount val="14"/>
                <c:pt idx="0">
                  <c:v>To pursue an intellectual interest </c:v>
                </c:pt>
                <c:pt idx="1">
                  <c:v>To gain practical experience </c:v>
                </c:pt>
                <c:pt idx="2">
                  <c:v>To develop particular skills </c:v>
                </c:pt>
                <c:pt idx="3">
                  <c:v>To progress my career </c:v>
                </c:pt>
                <c:pt idx="4">
                  <c:v>To enhance my earnings </c:v>
                </c:pt>
                <c:pt idx="5">
                  <c:v>To change my career </c:v>
                </c:pt>
                <c:pt idx="6">
                  <c:v>To enter a profession </c:v>
                </c:pt>
                <c:pt idx="7">
                  <c:v>To enable progression to a higher degree </c:v>
                </c:pt>
                <c:pt idx="8">
                  <c:v>To make a greater impact on society </c:v>
                </c:pt>
                <c:pt idx="9">
                  <c:v>To fulfill a life goal </c:v>
                </c:pt>
                <c:pt idx="10">
                  <c:v>To pursue an academic career </c:v>
                </c:pt>
                <c:pt idx="11">
                  <c:v>No suitable jobs after graduation</c:v>
                </c:pt>
                <c:pt idx="12">
                  <c:v>My previous degree wouldn't be enough</c:v>
                </c:pt>
                <c:pt idx="13">
                  <c:v>I wasn't sure what else to do </c:v>
                </c:pt>
              </c:strCache>
            </c:strRef>
          </c:cat>
          <c:val>
            <c:numRef>
              <c:f>Motivation!$B$2:$B$15</c:f>
              <c:numCache>
                <c:formatCode>General</c:formatCode>
                <c:ptCount val="14"/>
                <c:pt idx="0">
                  <c:v>71</c:v>
                </c:pt>
                <c:pt idx="1">
                  <c:v>20</c:v>
                </c:pt>
                <c:pt idx="2">
                  <c:v>49</c:v>
                </c:pt>
                <c:pt idx="3">
                  <c:v>63</c:v>
                </c:pt>
                <c:pt idx="4">
                  <c:v>14</c:v>
                </c:pt>
                <c:pt idx="5">
                  <c:v>14</c:v>
                </c:pt>
                <c:pt idx="6">
                  <c:v>20</c:v>
                </c:pt>
                <c:pt idx="7">
                  <c:v>9</c:v>
                </c:pt>
                <c:pt idx="8">
                  <c:v>43</c:v>
                </c:pt>
                <c:pt idx="9">
                  <c:v>54</c:v>
                </c:pt>
                <c:pt idx="10">
                  <c:v>57</c:v>
                </c:pt>
                <c:pt idx="11">
                  <c:v>6</c:v>
                </c:pt>
                <c:pt idx="12">
                  <c:v>3</c:v>
                </c:pt>
                <c:pt idx="13">
                  <c:v>3</c:v>
                </c:pt>
              </c:numCache>
            </c:numRef>
          </c:val>
          <c:extLst>
            <c:ext xmlns:c16="http://schemas.microsoft.com/office/drawing/2014/chart" uri="{C3380CC4-5D6E-409C-BE32-E72D297353CC}">
              <c16:uniqueId val="{00000000-1E2D-4260-8702-E8E54F06D29D}"/>
            </c:ext>
          </c:extLst>
        </c:ser>
        <c:ser>
          <c:idx val="1"/>
          <c:order val="1"/>
          <c:tx>
            <c:strRef>
              <c:f>Motivation!$C$1</c:f>
              <c:strCache>
                <c:ptCount val="1"/>
                <c:pt idx="0">
                  <c:v>PGT</c:v>
                </c:pt>
              </c:strCache>
            </c:strRef>
          </c:tx>
          <c:spPr>
            <a:solidFill>
              <a:schemeClr val="accent1"/>
            </a:solidFill>
            <a:ln>
              <a:noFill/>
            </a:ln>
            <a:effectLst/>
          </c:spPr>
          <c:invertIfNegative val="0"/>
          <c:cat>
            <c:strRef>
              <c:f>Motivation!$A$2:$A$15</c:f>
              <c:strCache>
                <c:ptCount val="14"/>
                <c:pt idx="0">
                  <c:v>To pursue an intellectual interest </c:v>
                </c:pt>
                <c:pt idx="1">
                  <c:v>To gain practical experience </c:v>
                </c:pt>
                <c:pt idx="2">
                  <c:v>To develop particular skills </c:v>
                </c:pt>
                <c:pt idx="3">
                  <c:v>To progress my career </c:v>
                </c:pt>
                <c:pt idx="4">
                  <c:v>To enhance my earnings </c:v>
                </c:pt>
                <c:pt idx="5">
                  <c:v>To change my career </c:v>
                </c:pt>
                <c:pt idx="6">
                  <c:v>To enter a profession </c:v>
                </c:pt>
                <c:pt idx="7">
                  <c:v>To enable progression to a higher degree </c:v>
                </c:pt>
                <c:pt idx="8">
                  <c:v>To make a greater impact on society </c:v>
                </c:pt>
                <c:pt idx="9">
                  <c:v>To fulfill a life goal </c:v>
                </c:pt>
                <c:pt idx="10">
                  <c:v>To pursue an academic career </c:v>
                </c:pt>
                <c:pt idx="11">
                  <c:v>No suitable jobs after graduation</c:v>
                </c:pt>
                <c:pt idx="12">
                  <c:v>My previous degree wouldn't be enough</c:v>
                </c:pt>
                <c:pt idx="13">
                  <c:v>I wasn't sure what else to do </c:v>
                </c:pt>
              </c:strCache>
            </c:strRef>
          </c:cat>
          <c:val>
            <c:numRef>
              <c:f>Motivation!$C$2:$C$15</c:f>
              <c:numCache>
                <c:formatCode>General</c:formatCode>
                <c:ptCount val="14"/>
                <c:pt idx="0">
                  <c:v>66</c:v>
                </c:pt>
                <c:pt idx="1">
                  <c:v>29</c:v>
                </c:pt>
                <c:pt idx="2">
                  <c:v>47</c:v>
                </c:pt>
                <c:pt idx="3">
                  <c:v>63</c:v>
                </c:pt>
                <c:pt idx="4">
                  <c:v>19</c:v>
                </c:pt>
                <c:pt idx="5">
                  <c:v>27</c:v>
                </c:pt>
                <c:pt idx="6">
                  <c:v>32</c:v>
                </c:pt>
                <c:pt idx="7">
                  <c:v>22</c:v>
                </c:pt>
                <c:pt idx="8">
                  <c:v>32</c:v>
                </c:pt>
                <c:pt idx="9">
                  <c:v>42</c:v>
                </c:pt>
                <c:pt idx="10">
                  <c:v>20</c:v>
                </c:pt>
                <c:pt idx="11">
                  <c:v>5</c:v>
                </c:pt>
                <c:pt idx="12">
                  <c:v>20</c:v>
                </c:pt>
                <c:pt idx="13">
                  <c:v>7</c:v>
                </c:pt>
              </c:numCache>
            </c:numRef>
          </c:val>
          <c:extLst>
            <c:ext xmlns:c16="http://schemas.microsoft.com/office/drawing/2014/chart" uri="{C3380CC4-5D6E-409C-BE32-E72D297353CC}">
              <c16:uniqueId val="{00000001-1E2D-4260-8702-E8E54F06D29D}"/>
            </c:ext>
          </c:extLst>
        </c:ser>
        <c:ser>
          <c:idx val="2"/>
          <c:order val="2"/>
          <c:tx>
            <c:strRef>
              <c:f>Motivation!$D$1</c:f>
              <c:strCache>
                <c:ptCount val="1"/>
                <c:pt idx="0">
                  <c:v>UG</c:v>
                </c:pt>
              </c:strCache>
            </c:strRef>
          </c:tx>
          <c:spPr>
            <a:solidFill>
              <a:schemeClr val="accent1">
                <a:tint val="65000"/>
              </a:schemeClr>
            </a:solidFill>
            <a:ln>
              <a:noFill/>
            </a:ln>
            <a:effectLst/>
          </c:spPr>
          <c:invertIfNegative val="0"/>
          <c:cat>
            <c:strRef>
              <c:f>Motivation!$A$2:$A$15</c:f>
              <c:strCache>
                <c:ptCount val="14"/>
                <c:pt idx="0">
                  <c:v>To pursue an intellectual interest </c:v>
                </c:pt>
                <c:pt idx="1">
                  <c:v>To gain practical experience </c:v>
                </c:pt>
                <c:pt idx="2">
                  <c:v>To develop particular skills </c:v>
                </c:pt>
                <c:pt idx="3">
                  <c:v>To progress my career </c:v>
                </c:pt>
                <c:pt idx="4">
                  <c:v>To enhance my earnings </c:v>
                </c:pt>
                <c:pt idx="5">
                  <c:v>To change my career </c:v>
                </c:pt>
                <c:pt idx="6">
                  <c:v>To enter a profession </c:v>
                </c:pt>
                <c:pt idx="7">
                  <c:v>To enable progression to a higher degree </c:v>
                </c:pt>
                <c:pt idx="8">
                  <c:v>To make a greater impact on society </c:v>
                </c:pt>
                <c:pt idx="9">
                  <c:v>To fulfill a life goal </c:v>
                </c:pt>
                <c:pt idx="10">
                  <c:v>To pursue an academic career </c:v>
                </c:pt>
                <c:pt idx="11">
                  <c:v>No suitable jobs after graduation</c:v>
                </c:pt>
                <c:pt idx="12">
                  <c:v>My previous degree wouldn't be enough</c:v>
                </c:pt>
                <c:pt idx="13">
                  <c:v>I wasn't sure what else to do </c:v>
                </c:pt>
              </c:strCache>
            </c:strRef>
          </c:cat>
          <c:val>
            <c:numRef>
              <c:f>Motivation!$D$2:$D$15</c:f>
              <c:numCache>
                <c:formatCode>General</c:formatCode>
                <c:ptCount val="14"/>
                <c:pt idx="0">
                  <c:v>67</c:v>
                </c:pt>
                <c:pt idx="1">
                  <c:v>0</c:v>
                </c:pt>
                <c:pt idx="2">
                  <c:v>50</c:v>
                </c:pt>
                <c:pt idx="3">
                  <c:v>83</c:v>
                </c:pt>
                <c:pt idx="4">
                  <c:v>50</c:v>
                </c:pt>
                <c:pt idx="5">
                  <c:v>25</c:v>
                </c:pt>
                <c:pt idx="6">
                  <c:v>25</c:v>
                </c:pt>
                <c:pt idx="7">
                  <c:v>42</c:v>
                </c:pt>
                <c:pt idx="8">
                  <c:v>50</c:v>
                </c:pt>
                <c:pt idx="9">
                  <c:v>33</c:v>
                </c:pt>
                <c:pt idx="10">
                  <c:v>33</c:v>
                </c:pt>
                <c:pt idx="11">
                  <c:v>17</c:v>
                </c:pt>
                <c:pt idx="12">
                  <c:v>42</c:v>
                </c:pt>
                <c:pt idx="13">
                  <c:v>17</c:v>
                </c:pt>
              </c:numCache>
            </c:numRef>
          </c:val>
          <c:extLst>
            <c:ext xmlns:c16="http://schemas.microsoft.com/office/drawing/2014/chart" uri="{C3380CC4-5D6E-409C-BE32-E72D297353CC}">
              <c16:uniqueId val="{00000002-1E2D-4260-8702-E8E54F06D29D}"/>
            </c:ext>
          </c:extLst>
        </c:ser>
        <c:dLbls>
          <c:showLegendKey val="0"/>
          <c:showVal val="0"/>
          <c:showCatName val="0"/>
          <c:showSerName val="0"/>
          <c:showPercent val="0"/>
          <c:showBubbleSize val="0"/>
        </c:dLbls>
        <c:gapWidth val="150"/>
        <c:axId val="991812335"/>
        <c:axId val="991816911"/>
      </c:barChart>
      <c:catAx>
        <c:axId val="991812335"/>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991816911"/>
        <c:crosses val="autoZero"/>
        <c:auto val="1"/>
        <c:lblAlgn val="ctr"/>
        <c:lblOffset val="100"/>
        <c:noMultiLvlLbl val="0"/>
      </c:catAx>
      <c:valAx>
        <c:axId val="991816911"/>
        <c:scaling>
          <c:orientation val="minMax"/>
        </c:scaling>
        <c:delete val="0"/>
        <c:axPos val="b"/>
        <c:majorGridlines>
          <c:spPr>
            <a:ln w="9525" cap="flat" cmpd="sng" algn="ctr">
              <a:no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dirty="0"/>
                  <a:t>Percentage</a:t>
                </a:r>
                <a:r>
                  <a:rPr lang="en-GB" baseline="0" dirty="0"/>
                  <a:t> (%)</a:t>
                </a:r>
                <a:endParaRPr lang="en-GB" dirty="0"/>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991812335"/>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t" anchorCtr="1"/>
        <a:lstStyle/>
        <a:p>
          <a:pPr>
            <a:defRPr sz="10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title>
      <c:tx>
        <c:rich>
          <a:bodyPr rot="0" spcFirstLastPara="1" vertOverflow="ellipsis" vert="horz" wrap="square" anchor="ctr" anchorCtr="1"/>
          <a:lstStyle/>
          <a:p>
            <a:pPr>
              <a:defRPr sz="1600" b="1" i="0" u="none" strike="noStrike" kern="1200" spc="0" baseline="0">
                <a:solidFill>
                  <a:schemeClr val="tx1">
                    <a:lumMod val="65000"/>
                    <a:lumOff val="35000"/>
                  </a:schemeClr>
                </a:solidFill>
                <a:latin typeface="+mn-lt"/>
                <a:ea typeface="+mn-ea"/>
                <a:cs typeface="+mn-cs"/>
              </a:defRPr>
            </a:pPr>
            <a:r>
              <a:rPr lang="en-GB" sz="1600" b="1" dirty="0"/>
              <a:t>How students financially support their studies</a:t>
            </a:r>
          </a:p>
        </c:rich>
      </c:tx>
      <c:overlay val="0"/>
      <c:spPr>
        <a:noFill/>
        <a:ln>
          <a:noFill/>
        </a:ln>
        <a:effectLst/>
      </c:spPr>
      <c:txPr>
        <a:bodyPr rot="0" spcFirstLastPara="1" vertOverflow="ellipsis" vert="horz" wrap="square" anchor="ctr" anchorCtr="1"/>
        <a:lstStyle/>
        <a:p>
          <a:pPr>
            <a:defRPr sz="16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tx>
            <c:strRef>
              <c:f>Funding!$B$1</c:f>
              <c:strCache>
                <c:ptCount val="1"/>
                <c:pt idx="0">
                  <c:v>PGR</c:v>
                </c:pt>
              </c:strCache>
            </c:strRef>
          </c:tx>
          <c:spPr>
            <a:solidFill>
              <a:schemeClr val="accent1">
                <a:shade val="65000"/>
              </a:schemeClr>
            </a:solidFill>
            <a:ln>
              <a:noFill/>
            </a:ln>
            <a:effectLst/>
          </c:spPr>
          <c:invertIfNegative val="0"/>
          <c:cat>
            <c:strRef>
              <c:f>Funding!$A$2:$A$13</c:f>
              <c:strCache>
                <c:ptCount val="12"/>
                <c:pt idx="0">
                  <c:v>Student loan</c:v>
                </c:pt>
                <c:pt idx="1">
                  <c:v>Pay day lenders</c:v>
                </c:pt>
                <c:pt idx="2">
                  <c:v>Discretionary fund</c:v>
                </c:pt>
                <c:pt idx="3">
                  <c:v>Student bursaries</c:v>
                </c:pt>
                <c:pt idx="4">
                  <c:v>Student grants</c:v>
                </c:pt>
                <c:pt idx="5">
                  <c:v>Scholarship or studentship</c:v>
                </c:pt>
                <c:pt idx="6">
                  <c:v>Bank loan</c:v>
                </c:pt>
                <c:pt idx="7">
                  <c:v>Financial support from family</c:v>
                </c:pt>
                <c:pt idx="8">
                  <c:v>Informal loan (friends/family)</c:v>
                </c:pt>
                <c:pt idx="9">
                  <c:v>State benefits</c:v>
                </c:pt>
                <c:pt idx="10">
                  <c:v>Personal savings</c:v>
                </c:pt>
                <c:pt idx="11">
                  <c:v>Wages</c:v>
                </c:pt>
              </c:strCache>
            </c:strRef>
          </c:cat>
          <c:val>
            <c:numRef>
              <c:f>Funding!$B$2:$B$13</c:f>
              <c:numCache>
                <c:formatCode>General</c:formatCode>
                <c:ptCount val="12"/>
                <c:pt idx="0">
                  <c:v>6</c:v>
                </c:pt>
                <c:pt idx="1">
                  <c:v>0</c:v>
                </c:pt>
                <c:pt idx="2">
                  <c:v>6</c:v>
                </c:pt>
                <c:pt idx="3">
                  <c:v>3</c:v>
                </c:pt>
                <c:pt idx="4">
                  <c:v>0</c:v>
                </c:pt>
                <c:pt idx="5">
                  <c:v>43</c:v>
                </c:pt>
                <c:pt idx="6">
                  <c:v>3</c:v>
                </c:pt>
                <c:pt idx="7">
                  <c:v>23</c:v>
                </c:pt>
                <c:pt idx="8">
                  <c:v>6</c:v>
                </c:pt>
                <c:pt idx="9">
                  <c:v>3</c:v>
                </c:pt>
                <c:pt idx="10">
                  <c:v>57</c:v>
                </c:pt>
                <c:pt idx="11">
                  <c:v>40</c:v>
                </c:pt>
              </c:numCache>
            </c:numRef>
          </c:val>
          <c:extLst>
            <c:ext xmlns:c16="http://schemas.microsoft.com/office/drawing/2014/chart" uri="{C3380CC4-5D6E-409C-BE32-E72D297353CC}">
              <c16:uniqueId val="{00000000-6CFF-4DAA-B962-6B2B92DEBAC4}"/>
            </c:ext>
          </c:extLst>
        </c:ser>
        <c:ser>
          <c:idx val="1"/>
          <c:order val="1"/>
          <c:tx>
            <c:strRef>
              <c:f>Funding!$C$1</c:f>
              <c:strCache>
                <c:ptCount val="1"/>
                <c:pt idx="0">
                  <c:v>PGT</c:v>
                </c:pt>
              </c:strCache>
            </c:strRef>
          </c:tx>
          <c:spPr>
            <a:solidFill>
              <a:schemeClr val="accent1"/>
            </a:solidFill>
            <a:ln>
              <a:noFill/>
            </a:ln>
            <a:effectLst/>
          </c:spPr>
          <c:invertIfNegative val="0"/>
          <c:cat>
            <c:strRef>
              <c:f>Funding!$A$2:$A$13</c:f>
              <c:strCache>
                <c:ptCount val="12"/>
                <c:pt idx="0">
                  <c:v>Student loan</c:v>
                </c:pt>
                <c:pt idx="1">
                  <c:v>Pay day lenders</c:v>
                </c:pt>
                <c:pt idx="2">
                  <c:v>Discretionary fund</c:v>
                </c:pt>
                <c:pt idx="3">
                  <c:v>Student bursaries</c:v>
                </c:pt>
                <c:pt idx="4">
                  <c:v>Student grants</c:v>
                </c:pt>
                <c:pt idx="5">
                  <c:v>Scholarship or studentship</c:v>
                </c:pt>
                <c:pt idx="6">
                  <c:v>Bank loan</c:v>
                </c:pt>
                <c:pt idx="7">
                  <c:v>Financial support from family</c:v>
                </c:pt>
                <c:pt idx="8">
                  <c:v>Informal loan (friends/family)</c:v>
                </c:pt>
                <c:pt idx="9">
                  <c:v>State benefits</c:v>
                </c:pt>
                <c:pt idx="10">
                  <c:v>Personal savings</c:v>
                </c:pt>
                <c:pt idx="11">
                  <c:v>Wages</c:v>
                </c:pt>
              </c:strCache>
            </c:strRef>
          </c:cat>
          <c:val>
            <c:numRef>
              <c:f>Funding!$C$2:$C$13</c:f>
              <c:numCache>
                <c:formatCode>General</c:formatCode>
                <c:ptCount val="12"/>
                <c:pt idx="0">
                  <c:v>41</c:v>
                </c:pt>
                <c:pt idx="1">
                  <c:v>2</c:v>
                </c:pt>
                <c:pt idx="2">
                  <c:v>12</c:v>
                </c:pt>
                <c:pt idx="3">
                  <c:v>10</c:v>
                </c:pt>
                <c:pt idx="4">
                  <c:v>7</c:v>
                </c:pt>
                <c:pt idx="5">
                  <c:v>3</c:v>
                </c:pt>
                <c:pt idx="6">
                  <c:v>14</c:v>
                </c:pt>
                <c:pt idx="7">
                  <c:v>24</c:v>
                </c:pt>
                <c:pt idx="8">
                  <c:v>10</c:v>
                </c:pt>
                <c:pt idx="9">
                  <c:v>2</c:v>
                </c:pt>
                <c:pt idx="10">
                  <c:v>46</c:v>
                </c:pt>
                <c:pt idx="11">
                  <c:v>49</c:v>
                </c:pt>
              </c:numCache>
            </c:numRef>
          </c:val>
          <c:extLst>
            <c:ext xmlns:c16="http://schemas.microsoft.com/office/drawing/2014/chart" uri="{C3380CC4-5D6E-409C-BE32-E72D297353CC}">
              <c16:uniqueId val="{00000001-6CFF-4DAA-B962-6B2B92DEBAC4}"/>
            </c:ext>
          </c:extLst>
        </c:ser>
        <c:ser>
          <c:idx val="2"/>
          <c:order val="2"/>
          <c:tx>
            <c:strRef>
              <c:f>Funding!$D$1</c:f>
              <c:strCache>
                <c:ptCount val="1"/>
                <c:pt idx="0">
                  <c:v>UG</c:v>
                </c:pt>
              </c:strCache>
            </c:strRef>
          </c:tx>
          <c:spPr>
            <a:solidFill>
              <a:schemeClr val="accent1">
                <a:tint val="65000"/>
              </a:schemeClr>
            </a:solidFill>
            <a:ln>
              <a:noFill/>
            </a:ln>
            <a:effectLst/>
          </c:spPr>
          <c:invertIfNegative val="0"/>
          <c:cat>
            <c:strRef>
              <c:f>Funding!$A$2:$A$13</c:f>
              <c:strCache>
                <c:ptCount val="12"/>
                <c:pt idx="0">
                  <c:v>Student loan</c:v>
                </c:pt>
                <c:pt idx="1">
                  <c:v>Pay day lenders</c:v>
                </c:pt>
                <c:pt idx="2">
                  <c:v>Discretionary fund</c:v>
                </c:pt>
                <c:pt idx="3">
                  <c:v>Student bursaries</c:v>
                </c:pt>
                <c:pt idx="4">
                  <c:v>Student grants</c:v>
                </c:pt>
                <c:pt idx="5">
                  <c:v>Scholarship or studentship</c:v>
                </c:pt>
                <c:pt idx="6">
                  <c:v>Bank loan</c:v>
                </c:pt>
                <c:pt idx="7">
                  <c:v>Financial support from family</c:v>
                </c:pt>
                <c:pt idx="8">
                  <c:v>Informal loan (friends/family)</c:v>
                </c:pt>
                <c:pt idx="9">
                  <c:v>State benefits</c:v>
                </c:pt>
                <c:pt idx="10">
                  <c:v>Personal savings</c:v>
                </c:pt>
                <c:pt idx="11">
                  <c:v>Wages</c:v>
                </c:pt>
              </c:strCache>
            </c:strRef>
          </c:cat>
          <c:val>
            <c:numRef>
              <c:f>Funding!$D$2:$D$13</c:f>
              <c:numCache>
                <c:formatCode>General</c:formatCode>
                <c:ptCount val="12"/>
                <c:pt idx="0">
                  <c:v>85</c:v>
                </c:pt>
                <c:pt idx="1">
                  <c:v>0</c:v>
                </c:pt>
                <c:pt idx="2">
                  <c:v>0</c:v>
                </c:pt>
                <c:pt idx="3">
                  <c:v>8</c:v>
                </c:pt>
                <c:pt idx="4">
                  <c:v>8</c:v>
                </c:pt>
                <c:pt idx="5">
                  <c:v>8</c:v>
                </c:pt>
                <c:pt idx="6">
                  <c:v>8</c:v>
                </c:pt>
                <c:pt idx="7">
                  <c:v>46</c:v>
                </c:pt>
                <c:pt idx="8">
                  <c:v>8</c:v>
                </c:pt>
                <c:pt idx="9">
                  <c:v>0</c:v>
                </c:pt>
                <c:pt idx="10">
                  <c:v>46</c:v>
                </c:pt>
                <c:pt idx="11">
                  <c:v>54</c:v>
                </c:pt>
              </c:numCache>
            </c:numRef>
          </c:val>
          <c:extLst>
            <c:ext xmlns:c16="http://schemas.microsoft.com/office/drawing/2014/chart" uri="{C3380CC4-5D6E-409C-BE32-E72D297353CC}">
              <c16:uniqueId val="{00000002-6CFF-4DAA-B962-6B2B92DEBAC4}"/>
            </c:ext>
          </c:extLst>
        </c:ser>
        <c:dLbls>
          <c:showLegendKey val="0"/>
          <c:showVal val="0"/>
          <c:showCatName val="0"/>
          <c:showSerName val="0"/>
          <c:showPercent val="0"/>
          <c:showBubbleSize val="0"/>
        </c:dLbls>
        <c:gapWidth val="150"/>
        <c:axId val="1079294879"/>
        <c:axId val="1079289055"/>
      </c:barChart>
      <c:catAx>
        <c:axId val="1079294879"/>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1079289055"/>
        <c:crosses val="autoZero"/>
        <c:auto val="1"/>
        <c:lblAlgn val="ctr"/>
        <c:lblOffset val="100"/>
        <c:noMultiLvlLbl val="0"/>
      </c:catAx>
      <c:valAx>
        <c:axId val="1079289055"/>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a:t>Percentage (%)</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079294879"/>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title>
      <c:tx>
        <c:rich>
          <a:bodyPr rot="0" spcFirstLastPara="1" vertOverflow="ellipsis" vert="horz" wrap="square" anchor="ctr" anchorCtr="1"/>
          <a:lstStyle/>
          <a:p>
            <a:pPr>
              <a:defRPr sz="1600" b="1" i="0" u="none" strike="noStrike" kern="1200" spc="0" baseline="0">
                <a:solidFill>
                  <a:schemeClr val="tx1">
                    <a:lumMod val="65000"/>
                    <a:lumOff val="35000"/>
                  </a:schemeClr>
                </a:solidFill>
                <a:latin typeface="+mn-lt"/>
                <a:ea typeface="+mn-ea"/>
                <a:cs typeface="+mn-cs"/>
              </a:defRPr>
            </a:pPr>
            <a:r>
              <a:rPr lang="en-GB" sz="1600" b="1"/>
              <a:t>Concerns &amp; barriers relating</a:t>
            </a:r>
            <a:r>
              <a:rPr lang="en-GB" sz="1600" b="1" baseline="0"/>
              <a:t> to postgraduate study</a:t>
            </a:r>
            <a:endParaRPr lang="en-GB" sz="1600" b="1"/>
          </a:p>
        </c:rich>
      </c:tx>
      <c:overlay val="0"/>
      <c:spPr>
        <a:noFill/>
        <a:ln>
          <a:noFill/>
        </a:ln>
        <a:effectLst/>
      </c:spPr>
      <c:txPr>
        <a:bodyPr rot="0" spcFirstLastPara="1" vertOverflow="ellipsis" vert="horz" wrap="square" anchor="ctr" anchorCtr="1"/>
        <a:lstStyle/>
        <a:p>
          <a:pPr>
            <a:defRPr sz="16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tx>
            <c:strRef>
              <c:f>Concerns!$B$1</c:f>
              <c:strCache>
                <c:ptCount val="1"/>
                <c:pt idx="0">
                  <c:v>PGR</c:v>
                </c:pt>
              </c:strCache>
            </c:strRef>
          </c:tx>
          <c:spPr>
            <a:solidFill>
              <a:schemeClr val="accent1">
                <a:shade val="65000"/>
              </a:schemeClr>
            </a:solidFill>
            <a:ln>
              <a:noFill/>
            </a:ln>
            <a:effectLst/>
          </c:spPr>
          <c:invertIfNegative val="0"/>
          <c:cat>
            <c:strRef>
              <c:f>Concerns!$A$2:$A$16</c:f>
              <c:strCache>
                <c:ptCount val="15"/>
                <c:pt idx="0">
                  <c:v>Tuition fees</c:v>
                </c:pt>
                <c:pt idx="1">
                  <c:v>Overall cost of living</c:v>
                </c:pt>
                <c:pt idx="2">
                  <c:v>Fear of further debt</c:v>
                </c:pt>
                <c:pt idx="3">
                  <c:v>Home/family commitments</c:v>
                </c:pt>
                <c:pt idx="4">
                  <c:v>Commitment to employer</c:v>
                </c:pt>
                <c:pt idx="5">
                  <c:v>Travel to university</c:v>
                </c:pt>
                <c:pt idx="6">
                  <c:v>Health concerns </c:v>
                </c:pt>
                <c:pt idx="7">
                  <c:v>Academic ability</c:v>
                </c:pt>
                <c:pt idx="8">
                  <c:v>Social support</c:v>
                </c:pt>
                <c:pt idx="9">
                  <c:v>Language </c:v>
                </c:pt>
                <c:pt idx="10">
                  <c:v>Securing accommodation</c:v>
                </c:pt>
                <c:pt idx="11">
                  <c:v>Fear of discrimination</c:v>
                </c:pt>
                <c:pt idx="12">
                  <c:v>Perceptions of academia</c:v>
                </c:pt>
                <c:pt idx="13">
                  <c:v>Distance from partner/family</c:v>
                </c:pt>
                <c:pt idx="14">
                  <c:v>Imposter syndrome</c:v>
                </c:pt>
              </c:strCache>
            </c:strRef>
          </c:cat>
          <c:val>
            <c:numRef>
              <c:f>Concerns!$B$2:$B$16</c:f>
              <c:numCache>
                <c:formatCode>General</c:formatCode>
                <c:ptCount val="15"/>
                <c:pt idx="0">
                  <c:v>54</c:v>
                </c:pt>
                <c:pt idx="1">
                  <c:v>74</c:v>
                </c:pt>
                <c:pt idx="2">
                  <c:v>34</c:v>
                </c:pt>
                <c:pt idx="3">
                  <c:v>40</c:v>
                </c:pt>
                <c:pt idx="4">
                  <c:v>20</c:v>
                </c:pt>
                <c:pt idx="5">
                  <c:v>34</c:v>
                </c:pt>
                <c:pt idx="6">
                  <c:v>46</c:v>
                </c:pt>
                <c:pt idx="7">
                  <c:v>49</c:v>
                </c:pt>
                <c:pt idx="8">
                  <c:v>29</c:v>
                </c:pt>
                <c:pt idx="9">
                  <c:v>14</c:v>
                </c:pt>
                <c:pt idx="10">
                  <c:v>37</c:v>
                </c:pt>
                <c:pt idx="11">
                  <c:v>9</c:v>
                </c:pt>
                <c:pt idx="12">
                  <c:v>20</c:v>
                </c:pt>
                <c:pt idx="13">
                  <c:v>26</c:v>
                </c:pt>
                <c:pt idx="14">
                  <c:v>54</c:v>
                </c:pt>
              </c:numCache>
            </c:numRef>
          </c:val>
          <c:extLst>
            <c:ext xmlns:c16="http://schemas.microsoft.com/office/drawing/2014/chart" uri="{C3380CC4-5D6E-409C-BE32-E72D297353CC}">
              <c16:uniqueId val="{00000000-3FBE-490B-8EE6-BAC3C27FB53D}"/>
            </c:ext>
          </c:extLst>
        </c:ser>
        <c:ser>
          <c:idx val="1"/>
          <c:order val="1"/>
          <c:tx>
            <c:strRef>
              <c:f>Concerns!$C$1</c:f>
              <c:strCache>
                <c:ptCount val="1"/>
                <c:pt idx="0">
                  <c:v>PGT</c:v>
                </c:pt>
              </c:strCache>
            </c:strRef>
          </c:tx>
          <c:spPr>
            <a:solidFill>
              <a:schemeClr val="accent1"/>
            </a:solidFill>
            <a:ln>
              <a:noFill/>
            </a:ln>
            <a:effectLst/>
          </c:spPr>
          <c:invertIfNegative val="0"/>
          <c:cat>
            <c:strRef>
              <c:f>Concerns!$A$2:$A$16</c:f>
              <c:strCache>
                <c:ptCount val="15"/>
                <c:pt idx="0">
                  <c:v>Tuition fees</c:v>
                </c:pt>
                <c:pt idx="1">
                  <c:v>Overall cost of living</c:v>
                </c:pt>
                <c:pt idx="2">
                  <c:v>Fear of further debt</c:v>
                </c:pt>
                <c:pt idx="3">
                  <c:v>Home/family commitments</c:v>
                </c:pt>
                <c:pt idx="4">
                  <c:v>Commitment to employer</c:v>
                </c:pt>
                <c:pt idx="5">
                  <c:v>Travel to university</c:v>
                </c:pt>
                <c:pt idx="6">
                  <c:v>Health concerns </c:v>
                </c:pt>
                <c:pt idx="7">
                  <c:v>Academic ability</c:v>
                </c:pt>
                <c:pt idx="8">
                  <c:v>Social support</c:v>
                </c:pt>
                <c:pt idx="9">
                  <c:v>Language </c:v>
                </c:pt>
                <c:pt idx="10">
                  <c:v>Securing accommodation</c:v>
                </c:pt>
                <c:pt idx="11">
                  <c:v>Fear of discrimination</c:v>
                </c:pt>
                <c:pt idx="12">
                  <c:v>Perceptions of academia</c:v>
                </c:pt>
                <c:pt idx="13">
                  <c:v>Distance from partner/family</c:v>
                </c:pt>
                <c:pt idx="14">
                  <c:v>Imposter syndrome</c:v>
                </c:pt>
              </c:strCache>
            </c:strRef>
          </c:cat>
          <c:val>
            <c:numRef>
              <c:f>Concerns!$C$2:$C$16</c:f>
              <c:numCache>
                <c:formatCode>General</c:formatCode>
                <c:ptCount val="15"/>
                <c:pt idx="0">
                  <c:v>47</c:v>
                </c:pt>
                <c:pt idx="1">
                  <c:v>44</c:v>
                </c:pt>
                <c:pt idx="2">
                  <c:v>44</c:v>
                </c:pt>
                <c:pt idx="3">
                  <c:v>34</c:v>
                </c:pt>
                <c:pt idx="4">
                  <c:v>32</c:v>
                </c:pt>
                <c:pt idx="5">
                  <c:v>20</c:v>
                </c:pt>
                <c:pt idx="6">
                  <c:v>36</c:v>
                </c:pt>
                <c:pt idx="7">
                  <c:v>39</c:v>
                </c:pt>
                <c:pt idx="8">
                  <c:v>12</c:v>
                </c:pt>
                <c:pt idx="9">
                  <c:v>5</c:v>
                </c:pt>
                <c:pt idx="10">
                  <c:v>7</c:v>
                </c:pt>
                <c:pt idx="11">
                  <c:v>8</c:v>
                </c:pt>
                <c:pt idx="12">
                  <c:v>12</c:v>
                </c:pt>
                <c:pt idx="13">
                  <c:v>10</c:v>
                </c:pt>
                <c:pt idx="14">
                  <c:v>42</c:v>
                </c:pt>
              </c:numCache>
            </c:numRef>
          </c:val>
          <c:extLst>
            <c:ext xmlns:c16="http://schemas.microsoft.com/office/drawing/2014/chart" uri="{C3380CC4-5D6E-409C-BE32-E72D297353CC}">
              <c16:uniqueId val="{00000001-3FBE-490B-8EE6-BAC3C27FB53D}"/>
            </c:ext>
          </c:extLst>
        </c:ser>
        <c:ser>
          <c:idx val="2"/>
          <c:order val="2"/>
          <c:tx>
            <c:strRef>
              <c:f>Concerns!$D$1</c:f>
              <c:strCache>
                <c:ptCount val="1"/>
                <c:pt idx="0">
                  <c:v>UG</c:v>
                </c:pt>
              </c:strCache>
            </c:strRef>
          </c:tx>
          <c:spPr>
            <a:solidFill>
              <a:schemeClr val="accent1">
                <a:tint val="65000"/>
              </a:schemeClr>
            </a:solidFill>
            <a:ln>
              <a:noFill/>
            </a:ln>
            <a:effectLst/>
          </c:spPr>
          <c:invertIfNegative val="0"/>
          <c:cat>
            <c:strRef>
              <c:f>Concerns!$A$2:$A$16</c:f>
              <c:strCache>
                <c:ptCount val="15"/>
                <c:pt idx="0">
                  <c:v>Tuition fees</c:v>
                </c:pt>
                <c:pt idx="1">
                  <c:v>Overall cost of living</c:v>
                </c:pt>
                <c:pt idx="2">
                  <c:v>Fear of further debt</c:v>
                </c:pt>
                <c:pt idx="3">
                  <c:v>Home/family commitments</c:v>
                </c:pt>
                <c:pt idx="4">
                  <c:v>Commitment to employer</c:v>
                </c:pt>
                <c:pt idx="5">
                  <c:v>Travel to university</c:v>
                </c:pt>
                <c:pt idx="6">
                  <c:v>Health concerns </c:v>
                </c:pt>
                <c:pt idx="7">
                  <c:v>Academic ability</c:v>
                </c:pt>
                <c:pt idx="8">
                  <c:v>Social support</c:v>
                </c:pt>
                <c:pt idx="9">
                  <c:v>Language </c:v>
                </c:pt>
                <c:pt idx="10">
                  <c:v>Securing accommodation</c:v>
                </c:pt>
                <c:pt idx="11">
                  <c:v>Fear of discrimination</c:v>
                </c:pt>
                <c:pt idx="12">
                  <c:v>Perceptions of academia</c:v>
                </c:pt>
                <c:pt idx="13">
                  <c:v>Distance from partner/family</c:v>
                </c:pt>
                <c:pt idx="14">
                  <c:v>Imposter syndrome</c:v>
                </c:pt>
              </c:strCache>
            </c:strRef>
          </c:cat>
          <c:val>
            <c:numRef>
              <c:f>Concerns!$D$2:$D$16</c:f>
              <c:numCache>
                <c:formatCode>General</c:formatCode>
                <c:ptCount val="15"/>
                <c:pt idx="0">
                  <c:v>75</c:v>
                </c:pt>
                <c:pt idx="1">
                  <c:v>67</c:v>
                </c:pt>
                <c:pt idx="2">
                  <c:v>75</c:v>
                </c:pt>
                <c:pt idx="3">
                  <c:v>42</c:v>
                </c:pt>
                <c:pt idx="4">
                  <c:v>25</c:v>
                </c:pt>
                <c:pt idx="5">
                  <c:v>42</c:v>
                </c:pt>
                <c:pt idx="6">
                  <c:v>33</c:v>
                </c:pt>
                <c:pt idx="7">
                  <c:v>67</c:v>
                </c:pt>
                <c:pt idx="8">
                  <c:v>8</c:v>
                </c:pt>
                <c:pt idx="9">
                  <c:v>0</c:v>
                </c:pt>
                <c:pt idx="10">
                  <c:v>8</c:v>
                </c:pt>
                <c:pt idx="11">
                  <c:v>0</c:v>
                </c:pt>
                <c:pt idx="12">
                  <c:v>17</c:v>
                </c:pt>
                <c:pt idx="13">
                  <c:v>8</c:v>
                </c:pt>
                <c:pt idx="14">
                  <c:v>42</c:v>
                </c:pt>
              </c:numCache>
            </c:numRef>
          </c:val>
          <c:extLst>
            <c:ext xmlns:c16="http://schemas.microsoft.com/office/drawing/2014/chart" uri="{C3380CC4-5D6E-409C-BE32-E72D297353CC}">
              <c16:uniqueId val="{00000002-3FBE-490B-8EE6-BAC3C27FB53D}"/>
            </c:ext>
          </c:extLst>
        </c:ser>
        <c:dLbls>
          <c:showLegendKey val="0"/>
          <c:showVal val="0"/>
          <c:showCatName val="0"/>
          <c:showSerName val="0"/>
          <c:showPercent val="0"/>
          <c:showBubbleSize val="0"/>
        </c:dLbls>
        <c:gapWidth val="150"/>
        <c:axId val="914015823"/>
        <c:axId val="914017487"/>
      </c:barChart>
      <c:catAx>
        <c:axId val="914015823"/>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914017487"/>
        <c:crosses val="autoZero"/>
        <c:auto val="1"/>
        <c:lblAlgn val="ctr"/>
        <c:lblOffset val="100"/>
        <c:noMultiLvlLbl val="0"/>
      </c:catAx>
      <c:valAx>
        <c:axId val="914017487"/>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a:t>Percentage (%)</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914015823"/>
        <c:crosses val="autoZero"/>
        <c:crossBetween val="between"/>
      </c:valAx>
      <c:spPr>
        <a:noFill/>
        <a:ln>
          <a:noFill/>
        </a:ln>
        <a:effectLst/>
      </c:spPr>
    </c:plotArea>
    <c:legend>
      <c:legendPos val="r"/>
      <c:layout>
        <c:manualLayout>
          <c:xMode val="edge"/>
          <c:yMode val="edge"/>
          <c:x val="0.90909230862747781"/>
          <c:y val="0.42760005648644567"/>
          <c:w val="7.8813964033381853E-2"/>
          <c:h val="0.16728597237033682"/>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title>
      <c:tx>
        <c:rich>
          <a:bodyPr rot="0" spcFirstLastPara="1" vertOverflow="ellipsis" vert="horz" wrap="square" anchor="ctr" anchorCtr="1"/>
          <a:lstStyle/>
          <a:p>
            <a:pPr>
              <a:defRPr sz="1600" b="1" i="0" u="none" strike="noStrike" kern="1200" spc="0" baseline="0">
                <a:solidFill>
                  <a:schemeClr val="tx1">
                    <a:lumMod val="65000"/>
                    <a:lumOff val="35000"/>
                  </a:schemeClr>
                </a:solidFill>
                <a:latin typeface="+mn-lt"/>
                <a:ea typeface="+mn-ea"/>
                <a:cs typeface="+mn-cs"/>
              </a:defRPr>
            </a:pPr>
            <a:r>
              <a:rPr lang="en-GB" sz="1600" b="1" i="0" u="none" strike="noStrike" baseline="0">
                <a:effectLst/>
              </a:rPr>
              <a:t>What causes students the most stress?</a:t>
            </a:r>
            <a:r>
              <a:rPr lang="en-GB" sz="1600" b="1" i="0" u="none" strike="noStrike" baseline="0"/>
              <a:t> </a:t>
            </a:r>
            <a:endParaRPr lang="en-GB" sz="1600" b="1"/>
          </a:p>
        </c:rich>
      </c:tx>
      <c:overlay val="0"/>
      <c:spPr>
        <a:noFill/>
        <a:ln>
          <a:noFill/>
        </a:ln>
        <a:effectLst/>
      </c:spPr>
      <c:txPr>
        <a:bodyPr rot="0" spcFirstLastPara="1" vertOverflow="ellipsis" vert="horz" wrap="square" anchor="ctr" anchorCtr="1"/>
        <a:lstStyle/>
        <a:p>
          <a:pPr>
            <a:defRPr sz="16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tx>
            <c:strRef>
              <c:f>Stress!$B$2</c:f>
              <c:strCache>
                <c:ptCount val="1"/>
                <c:pt idx="0">
                  <c:v>PGR</c:v>
                </c:pt>
              </c:strCache>
            </c:strRef>
          </c:tx>
          <c:spPr>
            <a:solidFill>
              <a:schemeClr val="accent1">
                <a:shade val="65000"/>
              </a:schemeClr>
            </a:solidFill>
            <a:ln>
              <a:noFill/>
            </a:ln>
            <a:effectLst/>
          </c:spPr>
          <c:invertIfNegative val="0"/>
          <c:cat>
            <c:strRef>
              <c:f>Stress!$A$3:$A$10</c:f>
              <c:strCache>
                <c:ptCount val="8"/>
                <c:pt idx="0">
                  <c:v>Assignments</c:v>
                </c:pt>
                <c:pt idx="1">
                  <c:v>Deadlines</c:v>
                </c:pt>
                <c:pt idx="2">
                  <c:v>Exams</c:v>
                </c:pt>
                <c:pt idx="3">
                  <c:v>Family</c:v>
                </c:pt>
                <c:pt idx="4">
                  <c:v>Finances</c:v>
                </c:pt>
                <c:pt idx="5">
                  <c:v>Future concerns</c:v>
                </c:pt>
                <c:pt idx="6">
                  <c:v>Career concerns</c:v>
                </c:pt>
                <c:pt idx="7">
                  <c:v>Personal life events</c:v>
                </c:pt>
              </c:strCache>
            </c:strRef>
          </c:cat>
          <c:val>
            <c:numRef>
              <c:f>Stress!$B$3:$B$10</c:f>
              <c:numCache>
                <c:formatCode>General</c:formatCode>
                <c:ptCount val="8"/>
                <c:pt idx="0">
                  <c:v>17</c:v>
                </c:pt>
                <c:pt idx="1">
                  <c:v>12</c:v>
                </c:pt>
                <c:pt idx="2">
                  <c:v>3</c:v>
                </c:pt>
                <c:pt idx="3">
                  <c:v>10</c:v>
                </c:pt>
                <c:pt idx="4">
                  <c:v>19</c:v>
                </c:pt>
                <c:pt idx="5">
                  <c:v>10</c:v>
                </c:pt>
                <c:pt idx="6">
                  <c:v>5</c:v>
                </c:pt>
                <c:pt idx="7">
                  <c:v>20</c:v>
                </c:pt>
              </c:numCache>
            </c:numRef>
          </c:val>
          <c:extLst>
            <c:ext xmlns:c16="http://schemas.microsoft.com/office/drawing/2014/chart" uri="{C3380CC4-5D6E-409C-BE32-E72D297353CC}">
              <c16:uniqueId val="{00000000-C5E2-40DF-AE68-3A25A82F4200}"/>
            </c:ext>
          </c:extLst>
        </c:ser>
        <c:ser>
          <c:idx val="1"/>
          <c:order val="1"/>
          <c:tx>
            <c:strRef>
              <c:f>Stress!$C$2</c:f>
              <c:strCache>
                <c:ptCount val="1"/>
                <c:pt idx="0">
                  <c:v>PGT</c:v>
                </c:pt>
              </c:strCache>
            </c:strRef>
          </c:tx>
          <c:spPr>
            <a:solidFill>
              <a:schemeClr val="accent1"/>
            </a:solidFill>
            <a:ln>
              <a:noFill/>
            </a:ln>
            <a:effectLst/>
          </c:spPr>
          <c:invertIfNegative val="0"/>
          <c:cat>
            <c:strRef>
              <c:f>Stress!$A$3:$A$10</c:f>
              <c:strCache>
                <c:ptCount val="8"/>
                <c:pt idx="0">
                  <c:v>Assignments</c:v>
                </c:pt>
                <c:pt idx="1">
                  <c:v>Deadlines</c:v>
                </c:pt>
                <c:pt idx="2">
                  <c:v>Exams</c:v>
                </c:pt>
                <c:pt idx="3">
                  <c:v>Family</c:v>
                </c:pt>
                <c:pt idx="4">
                  <c:v>Finances</c:v>
                </c:pt>
                <c:pt idx="5">
                  <c:v>Future concerns</c:v>
                </c:pt>
                <c:pt idx="6">
                  <c:v>Career concerns</c:v>
                </c:pt>
                <c:pt idx="7">
                  <c:v>Personal life events</c:v>
                </c:pt>
              </c:strCache>
            </c:strRef>
          </c:cat>
          <c:val>
            <c:numRef>
              <c:f>Stress!$C$3:$C$10</c:f>
              <c:numCache>
                <c:formatCode>General</c:formatCode>
                <c:ptCount val="8"/>
                <c:pt idx="0">
                  <c:v>6</c:v>
                </c:pt>
                <c:pt idx="1">
                  <c:v>29</c:v>
                </c:pt>
                <c:pt idx="2">
                  <c:v>9</c:v>
                </c:pt>
                <c:pt idx="3">
                  <c:v>9</c:v>
                </c:pt>
                <c:pt idx="4">
                  <c:v>26</c:v>
                </c:pt>
                <c:pt idx="5">
                  <c:v>11</c:v>
                </c:pt>
                <c:pt idx="6">
                  <c:v>6</c:v>
                </c:pt>
                <c:pt idx="7">
                  <c:v>6</c:v>
                </c:pt>
              </c:numCache>
            </c:numRef>
          </c:val>
          <c:extLst>
            <c:ext xmlns:c16="http://schemas.microsoft.com/office/drawing/2014/chart" uri="{C3380CC4-5D6E-409C-BE32-E72D297353CC}">
              <c16:uniqueId val="{00000001-C5E2-40DF-AE68-3A25A82F4200}"/>
            </c:ext>
          </c:extLst>
        </c:ser>
        <c:ser>
          <c:idx val="2"/>
          <c:order val="2"/>
          <c:tx>
            <c:strRef>
              <c:f>Stress!$D$2</c:f>
              <c:strCache>
                <c:ptCount val="1"/>
                <c:pt idx="0">
                  <c:v>UG</c:v>
                </c:pt>
              </c:strCache>
            </c:strRef>
          </c:tx>
          <c:spPr>
            <a:solidFill>
              <a:schemeClr val="accent1">
                <a:tint val="65000"/>
              </a:schemeClr>
            </a:solidFill>
            <a:ln>
              <a:noFill/>
            </a:ln>
            <a:effectLst/>
          </c:spPr>
          <c:invertIfNegative val="0"/>
          <c:cat>
            <c:strRef>
              <c:f>Stress!$A$3:$A$10</c:f>
              <c:strCache>
                <c:ptCount val="8"/>
                <c:pt idx="0">
                  <c:v>Assignments</c:v>
                </c:pt>
                <c:pt idx="1">
                  <c:v>Deadlines</c:v>
                </c:pt>
                <c:pt idx="2">
                  <c:v>Exams</c:v>
                </c:pt>
                <c:pt idx="3">
                  <c:v>Family</c:v>
                </c:pt>
                <c:pt idx="4">
                  <c:v>Finances</c:v>
                </c:pt>
                <c:pt idx="5">
                  <c:v>Future concerns</c:v>
                </c:pt>
                <c:pt idx="6">
                  <c:v>Career concerns</c:v>
                </c:pt>
                <c:pt idx="7">
                  <c:v>Personal life events</c:v>
                </c:pt>
              </c:strCache>
            </c:strRef>
          </c:cat>
          <c:val>
            <c:numRef>
              <c:f>Stress!$D$3:$D$10</c:f>
              <c:numCache>
                <c:formatCode>General</c:formatCode>
                <c:ptCount val="8"/>
                <c:pt idx="0">
                  <c:v>15</c:v>
                </c:pt>
                <c:pt idx="1">
                  <c:v>15</c:v>
                </c:pt>
                <c:pt idx="2">
                  <c:v>30</c:v>
                </c:pt>
                <c:pt idx="3">
                  <c:v>0</c:v>
                </c:pt>
                <c:pt idx="4">
                  <c:v>0</c:v>
                </c:pt>
                <c:pt idx="5">
                  <c:v>15</c:v>
                </c:pt>
                <c:pt idx="6">
                  <c:v>10</c:v>
                </c:pt>
                <c:pt idx="7">
                  <c:v>15</c:v>
                </c:pt>
              </c:numCache>
            </c:numRef>
          </c:val>
          <c:extLst>
            <c:ext xmlns:c16="http://schemas.microsoft.com/office/drawing/2014/chart" uri="{C3380CC4-5D6E-409C-BE32-E72D297353CC}">
              <c16:uniqueId val="{00000002-C5E2-40DF-AE68-3A25A82F4200}"/>
            </c:ext>
          </c:extLst>
        </c:ser>
        <c:dLbls>
          <c:showLegendKey val="0"/>
          <c:showVal val="0"/>
          <c:showCatName val="0"/>
          <c:showSerName val="0"/>
          <c:showPercent val="0"/>
          <c:showBubbleSize val="0"/>
        </c:dLbls>
        <c:gapWidth val="150"/>
        <c:axId val="993293183"/>
        <c:axId val="993291935"/>
      </c:barChart>
      <c:catAx>
        <c:axId val="993293183"/>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993291935"/>
        <c:crosses val="autoZero"/>
        <c:auto val="1"/>
        <c:lblAlgn val="ctr"/>
        <c:lblOffset val="100"/>
        <c:noMultiLvlLbl val="0"/>
      </c:catAx>
      <c:valAx>
        <c:axId val="993291935"/>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a:t>Percentage (%)</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993293183"/>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1" i="0" u="none" strike="noStrike" kern="1200" spc="0" baseline="0">
                <a:solidFill>
                  <a:schemeClr val="tx1">
                    <a:lumMod val="65000"/>
                    <a:lumOff val="35000"/>
                  </a:schemeClr>
                </a:solidFill>
                <a:latin typeface="+mn-lt"/>
                <a:ea typeface="+mn-ea"/>
                <a:cs typeface="+mn-cs"/>
              </a:defRPr>
            </a:pPr>
            <a:r>
              <a:rPr lang="en-GB" sz="1200" b="1" i="0" u="none" strike="noStrike" baseline="0">
                <a:effectLst/>
              </a:rPr>
              <a:t>Percentage of students who have considered withdrawing from university</a:t>
            </a:r>
            <a:endParaRPr lang="en-GB" sz="1200" b="1"/>
          </a:p>
        </c:rich>
      </c:tx>
      <c:overlay val="0"/>
      <c:spPr>
        <a:noFill/>
        <a:ln>
          <a:noFill/>
        </a:ln>
        <a:effectLst/>
      </c:spPr>
      <c:txPr>
        <a:bodyPr rot="0" spcFirstLastPara="1" vertOverflow="ellipsis" vert="horz" wrap="square" anchor="ctr" anchorCtr="1"/>
        <a:lstStyle/>
        <a:p>
          <a:pPr>
            <a:defRPr sz="12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percentStacked"/>
        <c:varyColors val="0"/>
        <c:ser>
          <c:idx val="0"/>
          <c:order val="0"/>
          <c:tx>
            <c:strRef>
              <c:f>'Uni Satisfaction'!$A$28</c:f>
              <c:strCache>
                <c:ptCount val="1"/>
                <c:pt idx="0">
                  <c:v>Considered withdrawing</c:v>
                </c:pt>
              </c:strCache>
            </c:strRef>
          </c:tx>
          <c:spPr>
            <a:solidFill>
              <a:schemeClr val="accent1"/>
            </a:solidFill>
            <a:ln>
              <a:noFill/>
            </a:ln>
            <a:effectLst/>
          </c:spPr>
          <c:invertIfNegative val="0"/>
          <c:cat>
            <c:strRef>
              <c:f>'Uni Satisfaction'!$B$27:$D$27</c:f>
              <c:strCache>
                <c:ptCount val="3"/>
                <c:pt idx="0">
                  <c:v>PGR</c:v>
                </c:pt>
                <c:pt idx="1">
                  <c:v>PGT</c:v>
                </c:pt>
                <c:pt idx="2">
                  <c:v>UG</c:v>
                </c:pt>
              </c:strCache>
            </c:strRef>
          </c:cat>
          <c:val>
            <c:numRef>
              <c:f>'Uni Satisfaction'!$B$28:$D$28</c:f>
              <c:numCache>
                <c:formatCode>General</c:formatCode>
                <c:ptCount val="3"/>
                <c:pt idx="0">
                  <c:v>43</c:v>
                </c:pt>
                <c:pt idx="1">
                  <c:v>41</c:v>
                </c:pt>
                <c:pt idx="2">
                  <c:v>38</c:v>
                </c:pt>
              </c:numCache>
            </c:numRef>
          </c:val>
          <c:extLst>
            <c:ext xmlns:c16="http://schemas.microsoft.com/office/drawing/2014/chart" uri="{C3380CC4-5D6E-409C-BE32-E72D297353CC}">
              <c16:uniqueId val="{00000000-2DBD-4269-863E-30D0E5AC4093}"/>
            </c:ext>
          </c:extLst>
        </c:ser>
        <c:ser>
          <c:idx val="1"/>
          <c:order val="1"/>
          <c:tx>
            <c:strRef>
              <c:f>'Uni Satisfaction'!$A$29</c:f>
              <c:strCache>
                <c:ptCount val="1"/>
                <c:pt idx="0">
                  <c:v>Never considered it</c:v>
                </c:pt>
              </c:strCache>
            </c:strRef>
          </c:tx>
          <c:spPr>
            <a:solidFill>
              <a:schemeClr val="accent3"/>
            </a:solidFill>
            <a:ln>
              <a:noFill/>
            </a:ln>
            <a:effectLst/>
          </c:spPr>
          <c:invertIfNegative val="0"/>
          <c:cat>
            <c:strRef>
              <c:f>'Uni Satisfaction'!$B$27:$D$27</c:f>
              <c:strCache>
                <c:ptCount val="3"/>
                <c:pt idx="0">
                  <c:v>PGR</c:v>
                </c:pt>
                <c:pt idx="1">
                  <c:v>PGT</c:v>
                </c:pt>
                <c:pt idx="2">
                  <c:v>UG</c:v>
                </c:pt>
              </c:strCache>
            </c:strRef>
          </c:cat>
          <c:val>
            <c:numRef>
              <c:f>'Uni Satisfaction'!$B$29:$D$29</c:f>
              <c:numCache>
                <c:formatCode>General</c:formatCode>
                <c:ptCount val="3"/>
                <c:pt idx="0">
                  <c:v>55</c:v>
                </c:pt>
                <c:pt idx="1">
                  <c:v>56</c:v>
                </c:pt>
                <c:pt idx="2">
                  <c:v>60</c:v>
                </c:pt>
              </c:numCache>
            </c:numRef>
          </c:val>
          <c:extLst>
            <c:ext xmlns:c16="http://schemas.microsoft.com/office/drawing/2014/chart" uri="{C3380CC4-5D6E-409C-BE32-E72D297353CC}">
              <c16:uniqueId val="{00000001-2DBD-4269-863E-30D0E5AC4093}"/>
            </c:ext>
          </c:extLst>
        </c:ser>
        <c:ser>
          <c:idx val="2"/>
          <c:order val="2"/>
          <c:tx>
            <c:strRef>
              <c:f>'Uni Satisfaction'!$A$30</c:f>
              <c:strCache>
                <c:ptCount val="1"/>
                <c:pt idx="0">
                  <c:v>Prefer not to say</c:v>
                </c:pt>
              </c:strCache>
            </c:strRef>
          </c:tx>
          <c:spPr>
            <a:solidFill>
              <a:schemeClr val="accent5"/>
            </a:solidFill>
            <a:ln>
              <a:noFill/>
            </a:ln>
            <a:effectLst/>
          </c:spPr>
          <c:invertIfNegative val="0"/>
          <c:cat>
            <c:strRef>
              <c:f>'Uni Satisfaction'!$B$27:$D$27</c:f>
              <c:strCache>
                <c:ptCount val="3"/>
                <c:pt idx="0">
                  <c:v>PGR</c:v>
                </c:pt>
                <c:pt idx="1">
                  <c:v>PGT</c:v>
                </c:pt>
                <c:pt idx="2">
                  <c:v>UG</c:v>
                </c:pt>
              </c:strCache>
            </c:strRef>
          </c:cat>
          <c:val>
            <c:numRef>
              <c:f>'Uni Satisfaction'!$B$30:$D$30</c:f>
              <c:numCache>
                <c:formatCode>General</c:formatCode>
                <c:ptCount val="3"/>
                <c:pt idx="0">
                  <c:v>2</c:v>
                </c:pt>
                <c:pt idx="1">
                  <c:v>3</c:v>
                </c:pt>
                <c:pt idx="2">
                  <c:v>2</c:v>
                </c:pt>
              </c:numCache>
            </c:numRef>
          </c:val>
          <c:extLst>
            <c:ext xmlns:c16="http://schemas.microsoft.com/office/drawing/2014/chart" uri="{C3380CC4-5D6E-409C-BE32-E72D297353CC}">
              <c16:uniqueId val="{00000002-2DBD-4269-863E-30D0E5AC4093}"/>
            </c:ext>
          </c:extLst>
        </c:ser>
        <c:dLbls>
          <c:showLegendKey val="0"/>
          <c:showVal val="0"/>
          <c:showCatName val="0"/>
          <c:showSerName val="0"/>
          <c:showPercent val="0"/>
          <c:showBubbleSize val="0"/>
        </c:dLbls>
        <c:gapWidth val="150"/>
        <c:overlap val="100"/>
        <c:axId val="1079284063"/>
        <c:axId val="1079284895"/>
      </c:barChart>
      <c:catAx>
        <c:axId val="1079284063"/>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1079284895"/>
        <c:crosses val="autoZero"/>
        <c:auto val="1"/>
        <c:lblAlgn val="ctr"/>
        <c:lblOffset val="100"/>
        <c:noMultiLvlLbl val="0"/>
      </c:catAx>
      <c:valAx>
        <c:axId val="1079284895"/>
        <c:scaling>
          <c:orientation val="minMax"/>
        </c:scaling>
        <c:delete val="0"/>
        <c:axPos val="b"/>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en-US"/>
          </a:p>
        </c:txPr>
        <c:crossAx val="1079284063"/>
        <c:crosses val="autoZero"/>
        <c:crossBetween val="between"/>
      </c:valAx>
      <c:spPr>
        <a:noFill/>
        <a:ln>
          <a:noFill/>
        </a:ln>
        <a:effectLst/>
      </c:spPr>
    </c:plotArea>
    <c:legend>
      <c:legendPos val="b"/>
      <c:layout>
        <c:manualLayout>
          <c:xMode val="edge"/>
          <c:yMode val="edge"/>
          <c:x val="0.22194211170029376"/>
          <c:y val="0.91808730298973884"/>
          <c:w val="0.55611577659941247"/>
          <c:h val="8.1912659737265234E-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1" i="0" u="none" strike="noStrike" kern="1200" spc="0" baseline="0">
                <a:solidFill>
                  <a:schemeClr val="tx1">
                    <a:lumMod val="65000"/>
                    <a:lumOff val="35000"/>
                  </a:schemeClr>
                </a:solidFill>
                <a:latin typeface="+mn-lt"/>
                <a:ea typeface="+mn-ea"/>
                <a:cs typeface="+mn-cs"/>
              </a:defRPr>
            </a:pPr>
            <a:r>
              <a:rPr lang="en-GB" sz="1200" b="1"/>
              <a:t>SIMD quintiles</a:t>
            </a:r>
            <a:r>
              <a:rPr lang="en-GB" sz="1200" b="1" baseline="0"/>
              <a:t> based on home postcodes</a:t>
            </a:r>
            <a:endParaRPr lang="en-GB" sz="1200" b="1"/>
          </a:p>
        </c:rich>
      </c:tx>
      <c:overlay val="0"/>
      <c:spPr>
        <a:noFill/>
        <a:ln>
          <a:noFill/>
        </a:ln>
        <a:effectLst/>
      </c:spPr>
      <c:txPr>
        <a:bodyPr rot="0" spcFirstLastPara="1" vertOverflow="ellipsis" vert="horz" wrap="square" anchor="ctr" anchorCtr="1"/>
        <a:lstStyle/>
        <a:p>
          <a:pPr>
            <a:defRPr sz="12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DB28-4CCE-B7E1-C875DE0673C7}"/>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DB28-4CCE-B7E1-C875DE0673C7}"/>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DB28-4CCE-B7E1-C875DE0673C7}"/>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DB28-4CCE-B7E1-C875DE0673C7}"/>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DB28-4CCE-B7E1-C875DE0673C7}"/>
              </c:ext>
            </c:extLst>
          </c:dPt>
          <c:dLbls>
            <c:dLbl>
              <c:idx val="0"/>
              <c:layout>
                <c:manualLayout>
                  <c:x val="1.6666666666666566E-2"/>
                  <c:y val="-2.7777777777777776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DB28-4CCE-B7E1-C875DE0673C7}"/>
                </c:ext>
              </c:extLst>
            </c:dLbl>
            <c:dLbl>
              <c:idx val="1"/>
              <c:layout>
                <c:manualLayout>
                  <c:x val="3.6111111111111011E-2"/>
                  <c:y val="1.3888888888888888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3-DB28-4CCE-B7E1-C875DE0673C7}"/>
                </c:ext>
              </c:extLst>
            </c:dLbl>
            <c:dLbl>
              <c:idx val="2"/>
              <c:layout>
                <c:manualLayout>
                  <c:x val="0.05"/>
                  <c:y val="0"/>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5-DB28-4CCE-B7E1-C875DE0673C7}"/>
                </c:ext>
              </c:extLst>
            </c:dLbl>
            <c:dLbl>
              <c:idx val="3"/>
              <c:layout>
                <c:manualLayout>
                  <c:x val="-2.7777777777777776E-2"/>
                  <c:y val="0"/>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7-DB28-4CCE-B7E1-C875DE0673C7}"/>
                </c:ext>
              </c:extLst>
            </c:dLbl>
            <c:dLbl>
              <c:idx val="4"/>
              <c:layout>
                <c:manualLayout>
                  <c:x val="-2.2222222222222223E-2"/>
                  <c:y val="0"/>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9-DB28-4CCE-B7E1-C875DE0673C7}"/>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Living!$A$2:$A$6</c:f>
              <c:strCache>
                <c:ptCount val="5"/>
                <c:pt idx="0">
                  <c:v>SIMD-1</c:v>
                </c:pt>
                <c:pt idx="1">
                  <c:v>SIMD-2</c:v>
                </c:pt>
                <c:pt idx="2">
                  <c:v>SIMD-3</c:v>
                </c:pt>
                <c:pt idx="3">
                  <c:v>SIMD-4</c:v>
                </c:pt>
                <c:pt idx="4">
                  <c:v>SIMD-5</c:v>
                </c:pt>
              </c:strCache>
            </c:strRef>
          </c:cat>
          <c:val>
            <c:numRef>
              <c:f>Living!$B$2:$B$6</c:f>
              <c:numCache>
                <c:formatCode>General</c:formatCode>
                <c:ptCount val="5"/>
                <c:pt idx="0">
                  <c:v>21</c:v>
                </c:pt>
                <c:pt idx="1">
                  <c:v>16</c:v>
                </c:pt>
                <c:pt idx="2">
                  <c:v>19</c:v>
                </c:pt>
                <c:pt idx="3">
                  <c:v>13</c:v>
                </c:pt>
                <c:pt idx="4">
                  <c:v>31</c:v>
                </c:pt>
              </c:numCache>
            </c:numRef>
          </c:val>
          <c:extLst>
            <c:ext xmlns:c16="http://schemas.microsoft.com/office/drawing/2014/chart" uri="{C3380CC4-5D6E-409C-BE32-E72D297353CC}">
              <c16:uniqueId val="{0000000A-DB28-4CCE-B7E1-C875DE0673C7}"/>
            </c:ext>
          </c:extLst>
        </c:ser>
        <c:dLbls>
          <c:showLegendKey val="0"/>
          <c:showVal val="0"/>
          <c:showCatName val="1"/>
          <c:showSerName val="0"/>
          <c:showPercent val="1"/>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1" i="0" u="none" strike="noStrike" kern="1200" spc="0" baseline="0">
                <a:solidFill>
                  <a:schemeClr val="tx1">
                    <a:lumMod val="65000"/>
                    <a:lumOff val="35000"/>
                  </a:schemeClr>
                </a:solidFill>
                <a:latin typeface="+mn-lt"/>
                <a:ea typeface="+mn-ea"/>
                <a:cs typeface="+mn-cs"/>
              </a:defRPr>
            </a:pPr>
            <a:r>
              <a:rPr lang="en-GB" sz="1200" b="1"/>
              <a:t>Participants' school progression rate</a:t>
            </a:r>
          </a:p>
        </c:rich>
      </c:tx>
      <c:overlay val="0"/>
      <c:spPr>
        <a:noFill/>
        <a:ln>
          <a:noFill/>
        </a:ln>
        <a:effectLst/>
      </c:spPr>
      <c:txPr>
        <a:bodyPr rot="0" spcFirstLastPara="1" vertOverflow="ellipsis" vert="horz" wrap="square" anchor="ctr" anchorCtr="1"/>
        <a:lstStyle/>
        <a:p>
          <a:pPr>
            <a:defRPr sz="12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EA0A-4AC2-B8AB-C9955BD92E12}"/>
              </c:ext>
            </c:extLst>
          </c:dPt>
          <c:dPt>
            <c:idx val="1"/>
            <c:bubble3D val="0"/>
            <c:spPr>
              <a:solidFill>
                <a:schemeClr val="accent3"/>
              </a:solidFill>
              <a:ln w="19050">
                <a:solidFill>
                  <a:schemeClr val="lt1"/>
                </a:solidFill>
              </a:ln>
              <a:effectLst/>
            </c:spPr>
            <c:extLst>
              <c:ext xmlns:c16="http://schemas.microsoft.com/office/drawing/2014/chart" uri="{C3380CC4-5D6E-409C-BE32-E72D297353CC}">
                <c16:uniqueId val="{00000003-EA0A-4AC2-B8AB-C9955BD92E12}"/>
              </c:ext>
            </c:extLst>
          </c:dPt>
          <c:dLbls>
            <c:dLbl>
              <c:idx val="0"/>
              <c:layout>
                <c:manualLayout>
                  <c:x val="3.995005718572818E-2"/>
                  <c:y val="5.5555555555555566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EA0A-4AC2-B8AB-C9955BD92E12}"/>
                </c:ext>
              </c:extLst>
            </c:dLbl>
            <c:dLbl>
              <c:idx val="1"/>
              <c:layout>
                <c:manualLayout>
                  <c:x val="-4.3279228617872201E-2"/>
                  <c:y val="-3.2407407407407406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3-EA0A-4AC2-B8AB-C9955BD92E12}"/>
                </c:ext>
              </c:extLst>
            </c:dLbl>
            <c:spPr>
              <a:noFill/>
              <a:ln>
                <a:noFill/>
              </a:ln>
              <a:effectLst/>
            </c:spPr>
            <c:txPr>
              <a:bodyPr rot="0" spcFirstLastPara="1" vertOverflow="ellipsis" vert="horz" wrap="square" anchor="ctr" anchorCtr="1"/>
              <a:lstStyle/>
              <a:p>
                <a:pPr>
                  <a:defRPr sz="10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Living!$A$27:$A$28</c:f>
              <c:strCache>
                <c:ptCount val="2"/>
                <c:pt idx="0">
                  <c:v>Low Progression School</c:v>
                </c:pt>
                <c:pt idx="1">
                  <c:v>High Progression School</c:v>
                </c:pt>
              </c:strCache>
            </c:strRef>
          </c:cat>
          <c:val>
            <c:numRef>
              <c:f>Living!$B$27:$B$28</c:f>
              <c:numCache>
                <c:formatCode>General</c:formatCode>
                <c:ptCount val="2"/>
                <c:pt idx="0">
                  <c:v>15</c:v>
                </c:pt>
                <c:pt idx="1">
                  <c:v>85</c:v>
                </c:pt>
              </c:numCache>
            </c:numRef>
          </c:val>
          <c:extLst>
            <c:ext xmlns:c16="http://schemas.microsoft.com/office/drawing/2014/chart" uri="{C3380CC4-5D6E-409C-BE32-E72D297353CC}">
              <c16:uniqueId val="{00000004-EA0A-4AC2-B8AB-C9955BD92E12}"/>
            </c:ext>
          </c:extLst>
        </c:ser>
        <c:dLbls>
          <c:showLegendKey val="0"/>
          <c:showVal val="0"/>
          <c:showCatName val="1"/>
          <c:showSerName val="0"/>
          <c:showPercent val="1"/>
          <c:showBubbleSize val="0"/>
          <c:showLeaderLines val="1"/>
        </c:dLbls>
        <c:firstSliceAng val="31"/>
      </c:pieChart>
      <c:spPr>
        <a:noFill/>
        <a:ln>
          <a:noFill/>
        </a:ln>
        <a:effectLst/>
      </c:spPr>
    </c:plotArea>
    <c:plotVisOnly val="1"/>
    <c:dispBlanksAs val="gap"/>
    <c:showDLblsOverMax val="0"/>
  </c:chart>
  <c:spPr>
    <a:noFill/>
    <a:ln>
      <a:noFill/>
    </a:ln>
    <a:effectLst/>
  </c:spPr>
  <c:txPr>
    <a:bodyPr/>
    <a:lstStyle/>
    <a:p>
      <a:pPr>
        <a:defRPr sz="1100"/>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withinLinear" id="14">
  <a:schemeClr val="accent1"/>
</cs:colorStyle>
</file>

<file path=ppt/charts/colors2.xml><?xml version="1.0" encoding="utf-8"?>
<cs:colorStyle xmlns:cs="http://schemas.microsoft.com/office/drawing/2012/chartStyle" xmlns:a="http://schemas.openxmlformats.org/drawingml/2006/main" meth="withinLinear" id="14">
  <a:schemeClr val="accent1"/>
</cs:colorStyle>
</file>

<file path=ppt/charts/colors3.xml><?xml version="1.0" encoding="utf-8"?>
<cs:colorStyle xmlns:cs="http://schemas.microsoft.com/office/drawing/2012/chartStyle" xmlns:a="http://schemas.openxmlformats.org/drawingml/2006/main" meth="withinLinear" id="14">
  <a:schemeClr val="accent1"/>
</cs:colorStyle>
</file>

<file path=ppt/charts/colors4.xml><?xml version="1.0" encoding="utf-8"?>
<cs:colorStyle xmlns:cs="http://schemas.microsoft.com/office/drawing/2012/chartStyle" xmlns:a="http://schemas.openxmlformats.org/drawingml/2006/main" meth="withinLinear" id="14">
  <a:schemeClr val="accent1"/>
</cs:colorStyle>
</file>

<file path=ppt/charts/colors5.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031DB71C-0DF0-45A5-B8F9-37C474292334}" type="datetimeFigureOut">
              <a:rPr lang="en-GB" smtClean="0"/>
              <a:t>13/02/2020</a:t>
            </a:fld>
            <a:endParaRPr lang="en-GB"/>
          </a:p>
        </p:txBody>
      </p:sp>
      <p:sp>
        <p:nvSpPr>
          <p:cNvPr id="4" name="Footer Placeholder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641EDA20-39DC-4AC0-9EA8-C7FD04216843}" type="slidenum">
              <a:rPr lang="en-GB" smtClean="0"/>
              <a:t>‹#›</a:t>
            </a:fld>
            <a:endParaRPr lang="en-GB"/>
          </a:p>
        </p:txBody>
      </p:sp>
    </p:spTree>
    <p:extLst>
      <p:ext uri="{BB962C8B-B14F-4D97-AF65-F5344CB8AC3E}">
        <p14:creationId xmlns:p14="http://schemas.microsoft.com/office/powerpoint/2010/main" val="10197042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79768" y="4715153"/>
            <a:ext cx="5438140" cy="4466987"/>
          </a:xfrm>
          <a:prstGeom prst="rect">
            <a:avLst/>
          </a:prstGeom>
          <a:noFill/>
          <a:ln>
            <a:noFill/>
          </a:ln>
        </p:spPr>
        <p:txBody>
          <a:bodyPr spcFirstLastPara="1" wrap="square" lIns="91425" tIns="91425" rIns="91425" bIns="91425" anchor="t" anchorCtr="0">
            <a:noAutofit/>
          </a:bodyPr>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Google Shape;84;g35f391192_00: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5" name="Google Shape;85;g35f391192_00:notes"/>
          <p:cNvSpPr txBox="1">
            <a:spLocks noGrp="1"/>
          </p:cNvSpPr>
          <p:nvPr>
            <p:ph type="body" idx="1"/>
          </p:nvPr>
        </p:nvSpPr>
        <p:spPr>
          <a:xfrm>
            <a:off x="679768" y="4715153"/>
            <a:ext cx="5438140" cy="4466987"/>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C830A41-EB30-4978-BA09-29526EDEE0FE}" type="slidenum">
              <a:rPr lang="en-GB" smtClean="0"/>
              <a:t>10</a:t>
            </a:fld>
            <a:endParaRPr lang="en-GB"/>
          </a:p>
        </p:txBody>
      </p:sp>
    </p:spTree>
    <p:extLst>
      <p:ext uri="{BB962C8B-B14F-4D97-AF65-F5344CB8AC3E}">
        <p14:creationId xmlns:p14="http://schemas.microsoft.com/office/powerpoint/2010/main" val="42392480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3606f1c2d_30: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3606f1c2d_30:notes"/>
          <p:cNvSpPr txBox="1">
            <a:spLocks noGrp="1"/>
          </p:cNvSpPr>
          <p:nvPr>
            <p:ph type="body" idx="1"/>
          </p:nvPr>
        </p:nvSpPr>
        <p:spPr>
          <a:xfrm>
            <a:off x="679768" y="4715153"/>
            <a:ext cx="5438140" cy="4466987"/>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6819867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3606f1c2d_30: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3606f1c2d_30:notes"/>
          <p:cNvSpPr txBox="1">
            <a:spLocks noGrp="1"/>
          </p:cNvSpPr>
          <p:nvPr>
            <p:ph type="body" idx="1"/>
          </p:nvPr>
        </p:nvSpPr>
        <p:spPr>
          <a:xfrm>
            <a:off x="679768" y="4715153"/>
            <a:ext cx="5438140" cy="4466987"/>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41941802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3606f1c2d_30: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3606f1c2d_30:notes"/>
          <p:cNvSpPr txBox="1">
            <a:spLocks noGrp="1"/>
          </p:cNvSpPr>
          <p:nvPr>
            <p:ph type="body" idx="1"/>
          </p:nvPr>
        </p:nvSpPr>
        <p:spPr>
          <a:xfrm>
            <a:off x="679768" y="4715153"/>
            <a:ext cx="5438140" cy="4466987"/>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3813392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3606f1c2d_30:notes"/>
          <p:cNvSpPr>
            <a:spLocks noGrp="1" noRot="1" noChangeAspect="1"/>
          </p:cNvSpPr>
          <p:nvPr>
            <p:ph type="sldImg" idx="2"/>
          </p:nvPr>
        </p:nvSpPr>
        <p:spPr>
          <a:xfrm>
            <a:off x="-223838" y="808038"/>
            <a:ext cx="7185026" cy="4041775"/>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3606f1c2d_30:notes"/>
          <p:cNvSpPr txBox="1">
            <a:spLocks noGrp="1"/>
          </p:cNvSpPr>
          <p:nvPr>
            <p:ph type="body" idx="1"/>
          </p:nvPr>
        </p:nvSpPr>
        <p:spPr>
          <a:xfrm>
            <a:off x="673788" y="5118725"/>
            <a:ext cx="5390305" cy="4849318"/>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2415606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Google Shape;84;g35f391192_00: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5" name="Google Shape;85;g35f391192_00:notes"/>
          <p:cNvSpPr txBox="1">
            <a:spLocks noGrp="1"/>
          </p:cNvSpPr>
          <p:nvPr>
            <p:ph type="body" idx="1"/>
          </p:nvPr>
        </p:nvSpPr>
        <p:spPr>
          <a:xfrm>
            <a:off x="679768" y="4715153"/>
            <a:ext cx="5438140" cy="4466987"/>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88627916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Google Shape;84;g35f391192_00: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5" name="Google Shape;85;g35f391192_00:notes"/>
          <p:cNvSpPr txBox="1">
            <a:spLocks noGrp="1"/>
          </p:cNvSpPr>
          <p:nvPr>
            <p:ph type="body" idx="1"/>
          </p:nvPr>
        </p:nvSpPr>
        <p:spPr>
          <a:xfrm>
            <a:off x="679768" y="4715153"/>
            <a:ext cx="5438140" cy="4466987"/>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63500571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g35f391192_09: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4" name="Google Shape;114;g35f391192_09:notes"/>
          <p:cNvSpPr txBox="1">
            <a:spLocks noGrp="1"/>
          </p:cNvSpPr>
          <p:nvPr>
            <p:ph type="body" idx="1"/>
          </p:nvPr>
        </p:nvSpPr>
        <p:spPr>
          <a:xfrm>
            <a:off x="679768" y="4715153"/>
            <a:ext cx="5438140" cy="4466987"/>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27718662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3606f1c2d_30: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3606f1c2d_30:notes"/>
          <p:cNvSpPr txBox="1">
            <a:spLocks noGrp="1"/>
          </p:cNvSpPr>
          <p:nvPr>
            <p:ph type="body" idx="1"/>
          </p:nvPr>
        </p:nvSpPr>
        <p:spPr>
          <a:xfrm>
            <a:off x="679768" y="4715153"/>
            <a:ext cx="5438140" cy="4466987"/>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07699867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g35f391192_09: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4" name="Google Shape;114;g35f391192_09:notes"/>
          <p:cNvSpPr txBox="1">
            <a:spLocks noGrp="1"/>
          </p:cNvSpPr>
          <p:nvPr>
            <p:ph type="body" idx="1"/>
          </p:nvPr>
        </p:nvSpPr>
        <p:spPr>
          <a:xfrm>
            <a:off x="679768" y="4715153"/>
            <a:ext cx="5438140" cy="4466987"/>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6343854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3606f1c2d_30: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3606f1c2d_30:notes"/>
          <p:cNvSpPr txBox="1">
            <a:spLocks noGrp="1"/>
          </p:cNvSpPr>
          <p:nvPr>
            <p:ph type="body" idx="1"/>
          </p:nvPr>
        </p:nvSpPr>
        <p:spPr>
          <a:xfrm>
            <a:off x="679768" y="4715153"/>
            <a:ext cx="5438140" cy="4466987"/>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3606f1c2d_30: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3606f1c2d_30:notes"/>
          <p:cNvSpPr txBox="1">
            <a:spLocks noGrp="1"/>
          </p:cNvSpPr>
          <p:nvPr>
            <p:ph type="body" idx="1"/>
          </p:nvPr>
        </p:nvSpPr>
        <p:spPr>
          <a:xfrm>
            <a:off x="679768" y="4715153"/>
            <a:ext cx="5438140" cy="4466987"/>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84055409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g35f391192_09: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4" name="Google Shape;114;g35f391192_09:notes"/>
          <p:cNvSpPr txBox="1">
            <a:spLocks noGrp="1"/>
          </p:cNvSpPr>
          <p:nvPr>
            <p:ph type="body" idx="1"/>
          </p:nvPr>
        </p:nvSpPr>
        <p:spPr>
          <a:xfrm>
            <a:off x="679768" y="4715153"/>
            <a:ext cx="5438140" cy="4466987"/>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30046142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3606f1c2d_30: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3606f1c2d_30:notes"/>
          <p:cNvSpPr txBox="1">
            <a:spLocks noGrp="1"/>
          </p:cNvSpPr>
          <p:nvPr>
            <p:ph type="body" idx="1"/>
          </p:nvPr>
        </p:nvSpPr>
        <p:spPr>
          <a:xfrm>
            <a:off x="679768" y="4715153"/>
            <a:ext cx="5438140" cy="4466987"/>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43348898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3606f1c2d_30: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3606f1c2d_30:notes"/>
          <p:cNvSpPr txBox="1">
            <a:spLocks noGrp="1"/>
          </p:cNvSpPr>
          <p:nvPr>
            <p:ph type="body" idx="1"/>
          </p:nvPr>
        </p:nvSpPr>
        <p:spPr>
          <a:xfrm>
            <a:off x="679768" y="4715153"/>
            <a:ext cx="5438140" cy="4466987"/>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88101571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g35f391192_09: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4" name="Google Shape;114;g35f391192_09:notes"/>
          <p:cNvSpPr txBox="1">
            <a:spLocks noGrp="1"/>
          </p:cNvSpPr>
          <p:nvPr>
            <p:ph type="body" idx="1"/>
          </p:nvPr>
        </p:nvSpPr>
        <p:spPr>
          <a:xfrm>
            <a:off x="679768" y="4715153"/>
            <a:ext cx="5438140" cy="4466987"/>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23959304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3606f1c2d_30: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3606f1c2d_30:notes"/>
          <p:cNvSpPr txBox="1">
            <a:spLocks noGrp="1"/>
          </p:cNvSpPr>
          <p:nvPr>
            <p:ph type="body" idx="1"/>
          </p:nvPr>
        </p:nvSpPr>
        <p:spPr>
          <a:xfrm>
            <a:off x="679768" y="4715153"/>
            <a:ext cx="5438140" cy="4466987"/>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0827968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g35f391192_09: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4" name="Google Shape;114;g35f391192_09:notes"/>
          <p:cNvSpPr txBox="1">
            <a:spLocks noGrp="1"/>
          </p:cNvSpPr>
          <p:nvPr>
            <p:ph type="body" idx="1"/>
          </p:nvPr>
        </p:nvSpPr>
        <p:spPr>
          <a:xfrm>
            <a:off x="679768" y="4715153"/>
            <a:ext cx="5438140" cy="4466987"/>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10411541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3606f1c2d_30: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3606f1c2d_30:notes"/>
          <p:cNvSpPr txBox="1">
            <a:spLocks noGrp="1"/>
          </p:cNvSpPr>
          <p:nvPr>
            <p:ph type="body" idx="1"/>
          </p:nvPr>
        </p:nvSpPr>
        <p:spPr>
          <a:xfrm>
            <a:off x="679768" y="4715153"/>
            <a:ext cx="5438140" cy="4466987"/>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59887584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3606f1c2d_30: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3606f1c2d_30:notes"/>
          <p:cNvSpPr txBox="1">
            <a:spLocks noGrp="1"/>
          </p:cNvSpPr>
          <p:nvPr>
            <p:ph type="body" idx="1"/>
          </p:nvPr>
        </p:nvSpPr>
        <p:spPr>
          <a:xfrm>
            <a:off x="679768" y="4715153"/>
            <a:ext cx="5438140" cy="4466987"/>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1539672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3606f1c2d_30: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3606f1c2d_30:notes"/>
          <p:cNvSpPr txBox="1">
            <a:spLocks noGrp="1"/>
          </p:cNvSpPr>
          <p:nvPr>
            <p:ph type="body" idx="1"/>
          </p:nvPr>
        </p:nvSpPr>
        <p:spPr>
          <a:xfrm>
            <a:off x="679768" y="4715153"/>
            <a:ext cx="5438140" cy="4466987"/>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9660661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Google Shape;84;g35f391192_00: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5" name="Google Shape;85;g35f391192_00:notes"/>
          <p:cNvSpPr txBox="1">
            <a:spLocks noGrp="1"/>
          </p:cNvSpPr>
          <p:nvPr>
            <p:ph type="body" idx="1"/>
          </p:nvPr>
        </p:nvSpPr>
        <p:spPr>
          <a:xfrm>
            <a:off x="679768" y="4715153"/>
            <a:ext cx="5438140" cy="4466987"/>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99793069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g35f391192_09: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4" name="Google Shape;114;g35f391192_09:notes"/>
          <p:cNvSpPr txBox="1">
            <a:spLocks noGrp="1"/>
          </p:cNvSpPr>
          <p:nvPr>
            <p:ph type="body" idx="1"/>
          </p:nvPr>
        </p:nvSpPr>
        <p:spPr>
          <a:xfrm>
            <a:off x="679768" y="4715153"/>
            <a:ext cx="5438140" cy="4466987"/>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87392411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3606f1c2d_30: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3606f1c2d_30:notes"/>
          <p:cNvSpPr txBox="1">
            <a:spLocks noGrp="1"/>
          </p:cNvSpPr>
          <p:nvPr>
            <p:ph type="body" idx="1"/>
          </p:nvPr>
        </p:nvSpPr>
        <p:spPr>
          <a:xfrm>
            <a:off x="679768" y="4715153"/>
            <a:ext cx="5438140" cy="4466987"/>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39935626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3606f1c2d_30: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3606f1c2d_30:notes"/>
          <p:cNvSpPr txBox="1">
            <a:spLocks noGrp="1"/>
          </p:cNvSpPr>
          <p:nvPr>
            <p:ph type="body" idx="1"/>
          </p:nvPr>
        </p:nvSpPr>
        <p:spPr>
          <a:xfrm>
            <a:off x="679768" y="4715153"/>
            <a:ext cx="5438140" cy="4466987"/>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52325308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g35f391192_09: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4" name="Google Shape;114;g35f391192_09:notes"/>
          <p:cNvSpPr txBox="1">
            <a:spLocks noGrp="1"/>
          </p:cNvSpPr>
          <p:nvPr>
            <p:ph type="body" idx="1"/>
          </p:nvPr>
        </p:nvSpPr>
        <p:spPr>
          <a:xfrm>
            <a:off x="679768" y="4715153"/>
            <a:ext cx="5438140" cy="4466987"/>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07746440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3606f1c2d_30: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3606f1c2d_30:notes"/>
          <p:cNvSpPr txBox="1">
            <a:spLocks noGrp="1"/>
          </p:cNvSpPr>
          <p:nvPr>
            <p:ph type="body" idx="1"/>
          </p:nvPr>
        </p:nvSpPr>
        <p:spPr>
          <a:xfrm>
            <a:off x="679768" y="4715153"/>
            <a:ext cx="5438140" cy="4466987"/>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6102224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3606f1c2d_30: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3606f1c2d_30:notes"/>
          <p:cNvSpPr txBox="1">
            <a:spLocks noGrp="1"/>
          </p:cNvSpPr>
          <p:nvPr>
            <p:ph type="body" idx="1"/>
          </p:nvPr>
        </p:nvSpPr>
        <p:spPr>
          <a:xfrm>
            <a:off x="679768" y="4715153"/>
            <a:ext cx="5438140" cy="4466987"/>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32067444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Google Shape;84;g35f391192_00: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5" name="Google Shape;85;g35f391192_00:notes"/>
          <p:cNvSpPr txBox="1">
            <a:spLocks noGrp="1"/>
          </p:cNvSpPr>
          <p:nvPr>
            <p:ph type="body" idx="1"/>
          </p:nvPr>
        </p:nvSpPr>
        <p:spPr>
          <a:xfrm>
            <a:off x="679768" y="4715153"/>
            <a:ext cx="5438140" cy="4466987"/>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1935147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3606f1c2d_30: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3606f1c2d_30:notes"/>
          <p:cNvSpPr txBox="1">
            <a:spLocks noGrp="1"/>
          </p:cNvSpPr>
          <p:nvPr>
            <p:ph type="body" idx="1"/>
          </p:nvPr>
        </p:nvSpPr>
        <p:spPr>
          <a:xfrm>
            <a:off x="679768" y="4715153"/>
            <a:ext cx="5438140" cy="4466987"/>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16345365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3606f1c2d_30: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3606f1c2d_30:notes"/>
          <p:cNvSpPr txBox="1">
            <a:spLocks noGrp="1"/>
          </p:cNvSpPr>
          <p:nvPr>
            <p:ph type="body" idx="1"/>
          </p:nvPr>
        </p:nvSpPr>
        <p:spPr>
          <a:xfrm>
            <a:off x="679768" y="4715153"/>
            <a:ext cx="5438140" cy="4466987"/>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8317562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Google Shape;84;g35f391192_00: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5" name="Google Shape;85;g35f391192_00:notes"/>
          <p:cNvSpPr txBox="1">
            <a:spLocks noGrp="1"/>
          </p:cNvSpPr>
          <p:nvPr>
            <p:ph type="body" idx="1"/>
          </p:nvPr>
        </p:nvSpPr>
        <p:spPr>
          <a:xfrm>
            <a:off x="679768" y="4715153"/>
            <a:ext cx="5438140" cy="4466987"/>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8616593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Google Shape;84;g35f391192_00: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5" name="Google Shape;85;g35f391192_00:notes"/>
          <p:cNvSpPr txBox="1">
            <a:spLocks noGrp="1"/>
          </p:cNvSpPr>
          <p:nvPr>
            <p:ph type="body" idx="1"/>
          </p:nvPr>
        </p:nvSpPr>
        <p:spPr>
          <a:xfrm>
            <a:off x="679768" y="4715153"/>
            <a:ext cx="5438140" cy="4466987"/>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2392831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C830A41-EB30-4978-BA09-29526EDEE0FE}" type="slidenum">
              <a:rPr lang="en-GB" smtClean="0"/>
              <a:t>5</a:t>
            </a:fld>
            <a:endParaRPr lang="en-GB"/>
          </a:p>
        </p:txBody>
      </p:sp>
    </p:spTree>
    <p:extLst>
      <p:ext uri="{BB962C8B-B14F-4D97-AF65-F5344CB8AC3E}">
        <p14:creationId xmlns:p14="http://schemas.microsoft.com/office/powerpoint/2010/main" val="891427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3606f1c2d_30: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3606f1c2d_30:notes"/>
          <p:cNvSpPr txBox="1">
            <a:spLocks noGrp="1"/>
          </p:cNvSpPr>
          <p:nvPr>
            <p:ph type="body" idx="1"/>
          </p:nvPr>
        </p:nvSpPr>
        <p:spPr>
          <a:xfrm>
            <a:off x="679768" y="4715153"/>
            <a:ext cx="5438140" cy="4466987"/>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276438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C830A41-EB30-4978-BA09-29526EDEE0FE}" type="slidenum">
              <a:rPr lang="en-GB" smtClean="0"/>
              <a:t>7</a:t>
            </a:fld>
            <a:endParaRPr lang="en-GB"/>
          </a:p>
        </p:txBody>
      </p:sp>
    </p:spTree>
    <p:extLst>
      <p:ext uri="{BB962C8B-B14F-4D97-AF65-F5344CB8AC3E}">
        <p14:creationId xmlns:p14="http://schemas.microsoft.com/office/powerpoint/2010/main" val="17675590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C830A41-EB30-4978-BA09-29526EDEE0FE}" type="slidenum">
              <a:rPr lang="en-GB" smtClean="0"/>
              <a:t>8</a:t>
            </a:fld>
            <a:endParaRPr lang="en-GB"/>
          </a:p>
        </p:txBody>
      </p:sp>
    </p:spTree>
    <p:extLst>
      <p:ext uri="{BB962C8B-B14F-4D97-AF65-F5344CB8AC3E}">
        <p14:creationId xmlns:p14="http://schemas.microsoft.com/office/powerpoint/2010/main" val="42068268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C830A41-EB30-4978-BA09-29526EDEE0FE}" type="slidenum">
              <a:rPr lang="en-GB" smtClean="0"/>
              <a:t>9</a:t>
            </a:fld>
            <a:endParaRPr lang="en-GB"/>
          </a:p>
        </p:txBody>
      </p:sp>
    </p:spTree>
    <p:extLst>
      <p:ext uri="{BB962C8B-B14F-4D97-AF65-F5344CB8AC3E}">
        <p14:creationId xmlns:p14="http://schemas.microsoft.com/office/powerpoint/2010/main" val="41614883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type="title">
  <p:cSld name="TITLE">
    <p:bg>
      <p:bgPr>
        <a:solidFill>
          <a:schemeClr val="dk1"/>
        </a:solidFill>
        <a:effectLst/>
      </p:bgPr>
    </p:bg>
    <p:spTree>
      <p:nvGrpSpPr>
        <p:cNvPr id="1" name="Shape 9"/>
        <p:cNvGrpSpPr/>
        <p:nvPr/>
      </p:nvGrpSpPr>
      <p:grpSpPr>
        <a:xfrm>
          <a:off x="0" y="0"/>
          <a:ext cx="0" cy="0"/>
          <a:chOff x="0" y="0"/>
          <a:chExt cx="0" cy="0"/>
        </a:xfrm>
      </p:grpSpPr>
      <p:sp>
        <p:nvSpPr>
          <p:cNvPr id="10" name="Google Shape;10;p2"/>
          <p:cNvSpPr/>
          <p:nvPr/>
        </p:nvSpPr>
        <p:spPr>
          <a:xfrm>
            <a:off x="-8250" y="0"/>
            <a:ext cx="9152400" cy="5143500"/>
          </a:xfrm>
          <a:prstGeom prst="frame">
            <a:avLst>
              <a:gd name="adj1" fmla="val 2412"/>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2"/>
          <p:cNvSpPr txBox="1">
            <a:spLocks noGrp="1"/>
          </p:cNvSpPr>
          <p:nvPr>
            <p:ph type="ctrTitle"/>
          </p:nvPr>
        </p:nvSpPr>
        <p:spPr>
          <a:xfrm>
            <a:off x="1054325" y="2449025"/>
            <a:ext cx="7035300" cy="1159800"/>
          </a:xfrm>
          <a:prstGeom prst="rect">
            <a:avLst/>
          </a:prstGeom>
        </p:spPr>
        <p:txBody>
          <a:bodyPr spcFirstLastPara="1" wrap="square" lIns="91425" tIns="91425" rIns="91425" bIns="91425" anchor="t" anchorCtr="0">
            <a:noAutofit/>
          </a:bodyPr>
          <a:lstStyle>
            <a:lvl1pPr lvl="0" algn="ctr">
              <a:spcBef>
                <a:spcPts val="0"/>
              </a:spcBef>
              <a:spcAft>
                <a:spcPts val="0"/>
              </a:spcAft>
              <a:buClr>
                <a:schemeClr val="accent3"/>
              </a:buClr>
              <a:buSzPts val="4800"/>
              <a:buNone/>
              <a:defRPr sz="4800">
                <a:solidFill>
                  <a:schemeClr val="accent3"/>
                </a:solidFill>
              </a:defRPr>
            </a:lvl1pPr>
            <a:lvl2pPr lvl="1" algn="ctr">
              <a:spcBef>
                <a:spcPts val="0"/>
              </a:spcBef>
              <a:spcAft>
                <a:spcPts val="0"/>
              </a:spcAft>
              <a:buClr>
                <a:schemeClr val="accent3"/>
              </a:buClr>
              <a:buSzPts val="4800"/>
              <a:buNone/>
              <a:defRPr sz="4800">
                <a:solidFill>
                  <a:schemeClr val="accent3"/>
                </a:solidFill>
              </a:defRPr>
            </a:lvl2pPr>
            <a:lvl3pPr lvl="2" algn="ctr">
              <a:spcBef>
                <a:spcPts val="0"/>
              </a:spcBef>
              <a:spcAft>
                <a:spcPts val="0"/>
              </a:spcAft>
              <a:buClr>
                <a:schemeClr val="accent3"/>
              </a:buClr>
              <a:buSzPts val="4800"/>
              <a:buNone/>
              <a:defRPr sz="4800">
                <a:solidFill>
                  <a:schemeClr val="accent3"/>
                </a:solidFill>
              </a:defRPr>
            </a:lvl3pPr>
            <a:lvl4pPr lvl="3" algn="ctr">
              <a:spcBef>
                <a:spcPts val="0"/>
              </a:spcBef>
              <a:spcAft>
                <a:spcPts val="0"/>
              </a:spcAft>
              <a:buClr>
                <a:schemeClr val="accent3"/>
              </a:buClr>
              <a:buSzPts val="4800"/>
              <a:buNone/>
              <a:defRPr sz="4800">
                <a:solidFill>
                  <a:schemeClr val="accent3"/>
                </a:solidFill>
              </a:defRPr>
            </a:lvl4pPr>
            <a:lvl5pPr lvl="4" algn="ctr">
              <a:spcBef>
                <a:spcPts val="0"/>
              </a:spcBef>
              <a:spcAft>
                <a:spcPts val="0"/>
              </a:spcAft>
              <a:buClr>
                <a:schemeClr val="accent3"/>
              </a:buClr>
              <a:buSzPts val="4800"/>
              <a:buNone/>
              <a:defRPr sz="4800">
                <a:solidFill>
                  <a:schemeClr val="accent3"/>
                </a:solidFill>
              </a:defRPr>
            </a:lvl5pPr>
            <a:lvl6pPr lvl="5" algn="ctr">
              <a:spcBef>
                <a:spcPts val="0"/>
              </a:spcBef>
              <a:spcAft>
                <a:spcPts val="0"/>
              </a:spcAft>
              <a:buClr>
                <a:schemeClr val="accent3"/>
              </a:buClr>
              <a:buSzPts val="4800"/>
              <a:buNone/>
              <a:defRPr sz="4800">
                <a:solidFill>
                  <a:schemeClr val="accent3"/>
                </a:solidFill>
              </a:defRPr>
            </a:lvl6pPr>
            <a:lvl7pPr lvl="6" algn="ctr">
              <a:spcBef>
                <a:spcPts val="0"/>
              </a:spcBef>
              <a:spcAft>
                <a:spcPts val="0"/>
              </a:spcAft>
              <a:buClr>
                <a:schemeClr val="accent3"/>
              </a:buClr>
              <a:buSzPts val="4800"/>
              <a:buNone/>
              <a:defRPr sz="4800">
                <a:solidFill>
                  <a:schemeClr val="accent3"/>
                </a:solidFill>
              </a:defRPr>
            </a:lvl7pPr>
            <a:lvl8pPr lvl="7" algn="ctr">
              <a:spcBef>
                <a:spcPts val="0"/>
              </a:spcBef>
              <a:spcAft>
                <a:spcPts val="0"/>
              </a:spcAft>
              <a:buClr>
                <a:schemeClr val="accent3"/>
              </a:buClr>
              <a:buSzPts val="4800"/>
              <a:buNone/>
              <a:defRPr sz="4800">
                <a:solidFill>
                  <a:schemeClr val="accent3"/>
                </a:solidFill>
              </a:defRPr>
            </a:lvl8pPr>
            <a:lvl9pPr lvl="8" algn="ctr">
              <a:spcBef>
                <a:spcPts val="0"/>
              </a:spcBef>
              <a:spcAft>
                <a:spcPts val="0"/>
              </a:spcAft>
              <a:buClr>
                <a:schemeClr val="accent3"/>
              </a:buClr>
              <a:buSzPts val="4800"/>
              <a:buNone/>
              <a:defRPr sz="4800">
                <a:solidFill>
                  <a:schemeClr val="accent3"/>
                </a:solidFill>
              </a:defRPr>
            </a:lvl9pPr>
          </a:lstStyle>
          <a:p>
            <a:endParaRPr/>
          </a:p>
        </p:txBody>
      </p:sp>
      <p:sp>
        <p:nvSpPr>
          <p:cNvPr id="12" name="Google Shape;12;p2"/>
          <p:cNvSpPr/>
          <p:nvPr/>
        </p:nvSpPr>
        <p:spPr>
          <a:xfrm>
            <a:off x="3855150" y="1151950"/>
            <a:ext cx="1433700" cy="944700"/>
          </a:xfrm>
          <a:prstGeom prst="wedgeRectCallout">
            <a:avLst>
              <a:gd name="adj1" fmla="val 8366"/>
              <a:gd name="adj2" fmla="val 80819"/>
            </a:avLst>
          </a:prstGeom>
          <a:noFill/>
          <a:ln w="114300" cap="flat" cmpd="sng">
            <a:solidFill>
              <a:schemeClr val="accent3"/>
            </a:solidFill>
            <a:prstDash val="solid"/>
            <a:miter lim="8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ubtitle pink">
  <p:cSld name="TITLE_1_2">
    <p:bg>
      <p:bgPr>
        <a:solidFill>
          <a:schemeClr val="accent3"/>
        </a:solidFill>
        <a:effectLst/>
      </p:bgPr>
    </p:bg>
    <p:spTree>
      <p:nvGrpSpPr>
        <p:cNvPr id="1" name="Shape 18"/>
        <p:cNvGrpSpPr/>
        <p:nvPr/>
      </p:nvGrpSpPr>
      <p:grpSpPr>
        <a:xfrm>
          <a:off x="0" y="0"/>
          <a:ext cx="0" cy="0"/>
          <a:chOff x="0" y="0"/>
          <a:chExt cx="0" cy="0"/>
        </a:xfrm>
      </p:grpSpPr>
      <p:sp>
        <p:nvSpPr>
          <p:cNvPr id="19" name="Google Shape;19;p4"/>
          <p:cNvSpPr/>
          <p:nvPr/>
        </p:nvSpPr>
        <p:spPr>
          <a:xfrm>
            <a:off x="-8250" y="0"/>
            <a:ext cx="9152400" cy="5143500"/>
          </a:xfrm>
          <a:prstGeom prst="frame">
            <a:avLst>
              <a:gd name="adj1" fmla="val 2412"/>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4"/>
          <p:cNvSpPr txBox="1">
            <a:spLocks noGrp="1"/>
          </p:cNvSpPr>
          <p:nvPr>
            <p:ph type="ctrTitle"/>
          </p:nvPr>
        </p:nvSpPr>
        <p:spPr>
          <a:xfrm>
            <a:off x="665225" y="1517900"/>
            <a:ext cx="6120300" cy="1159800"/>
          </a:xfrm>
          <a:prstGeom prst="rect">
            <a:avLst/>
          </a:prstGeom>
        </p:spPr>
        <p:txBody>
          <a:bodyPr spcFirstLastPara="1" wrap="square" lIns="91425" tIns="91425" rIns="91425" bIns="91425" anchor="b" anchorCtr="0">
            <a:noAutofit/>
          </a:bodyPr>
          <a:lstStyle>
            <a:lvl1pPr lvl="0" algn="l" rtl="0">
              <a:spcBef>
                <a:spcPts val="0"/>
              </a:spcBef>
              <a:spcAft>
                <a:spcPts val="0"/>
              </a:spcAft>
              <a:buClr>
                <a:schemeClr val="lt1"/>
              </a:buClr>
              <a:buSzPts val="4800"/>
              <a:buNone/>
              <a:defRPr sz="4800">
                <a:solidFill>
                  <a:schemeClr val="lt1"/>
                </a:solidFill>
              </a:defRPr>
            </a:lvl1pPr>
            <a:lvl2pPr lvl="1" algn="l" rtl="0">
              <a:spcBef>
                <a:spcPts val="0"/>
              </a:spcBef>
              <a:spcAft>
                <a:spcPts val="0"/>
              </a:spcAft>
              <a:buClr>
                <a:schemeClr val="lt1"/>
              </a:buClr>
              <a:buSzPts val="4800"/>
              <a:buNone/>
              <a:defRPr sz="4800">
                <a:solidFill>
                  <a:schemeClr val="lt1"/>
                </a:solidFill>
              </a:defRPr>
            </a:lvl2pPr>
            <a:lvl3pPr lvl="2" algn="l" rtl="0">
              <a:spcBef>
                <a:spcPts val="0"/>
              </a:spcBef>
              <a:spcAft>
                <a:spcPts val="0"/>
              </a:spcAft>
              <a:buClr>
                <a:schemeClr val="lt1"/>
              </a:buClr>
              <a:buSzPts val="4800"/>
              <a:buNone/>
              <a:defRPr sz="4800">
                <a:solidFill>
                  <a:schemeClr val="lt1"/>
                </a:solidFill>
              </a:defRPr>
            </a:lvl3pPr>
            <a:lvl4pPr lvl="3" algn="l" rtl="0">
              <a:spcBef>
                <a:spcPts val="0"/>
              </a:spcBef>
              <a:spcAft>
                <a:spcPts val="0"/>
              </a:spcAft>
              <a:buClr>
                <a:schemeClr val="lt1"/>
              </a:buClr>
              <a:buSzPts val="4800"/>
              <a:buNone/>
              <a:defRPr sz="4800">
                <a:solidFill>
                  <a:schemeClr val="lt1"/>
                </a:solidFill>
              </a:defRPr>
            </a:lvl4pPr>
            <a:lvl5pPr lvl="4" algn="l" rtl="0">
              <a:spcBef>
                <a:spcPts val="0"/>
              </a:spcBef>
              <a:spcAft>
                <a:spcPts val="0"/>
              </a:spcAft>
              <a:buClr>
                <a:schemeClr val="lt1"/>
              </a:buClr>
              <a:buSzPts val="4800"/>
              <a:buNone/>
              <a:defRPr sz="4800">
                <a:solidFill>
                  <a:schemeClr val="lt1"/>
                </a:solidFill>
              </a:defRPr>
            </a:lvl5pPr>
            <a:lvl6pPr lvl="5" algn="l" rtl="0">
              <a:spcBef>
                <a:spcPts val="0"/>
              </a:spcBef>
              <a:spcAft>
                <a:spcPts val="0"/>
              </a:spcAft>
              <a:buClr>
                <a:schemeClr val="lt1"/>
              </a:buClr>
              <a:buSzPts val="4800"/>
              <a:buNone/>
              <a:defRPr sz="4800">
                <a:solidFill>
                  <a:schemeClr val="lt1"/>
                </a:solidFill>
              </a:defRPr>
            </a:lvl6pPr>
            <a:lvl7pPr lvl="6" algn="l" rtl="0">
              <a:spcBef>
                <a:spcPts val="0"/>
              </a:spcBef>
              <a:spcAft>
                <a:spcPts val="0"/>
              </a:spcAft>
              <a:buClr>
                <a:schemeClr val="lt1"/>
              </a:buClr>
              <a:buSzPts val="4800"/>
              <a:buNone/>
              <a:defRPr sz="4800">
                <a:solidFill>
                  <a:schemeClr val="lt1"/>
                </a:solidFill>
              </a:defRPr>
            </a:lvl7pPr>
            <a:lvl8pPr lvl="7" algn="l" rtl="0">
              <a:spcBef>
                <a:spcPts val="0"/>
              </a:spcBef>
              <a:spcAft>
                <a:spcPts val="0"/>
              </a:spcAft>
              <a:buClr>
                <a:schemeClr val="lt1"/>
              </a:buClr>
              <a:buSzPts val="4800"/>
              <a:buNone/>
              <a:defRPr sz="4800">
                <a:solidFill>
                  <a:schemeClr val="lt1"/>
                </a:solidFill>
              </a:defRPr>
            </a:lvl8pPr>
            <a:lvl9pPr lvl="8" algn="l" rtl="0">
              <a:spcBef>
                <a:spcPts val="0"/>
              </a:spcBef>
              <a:spcAft>
                <a:spcPts val="0"/>
              </a:spcAft>
              <a:buClr>
                <a:schemeClr val="lt1"/>
              </a:buClr>
              <a:buSzPts val="4800"/>
              <a:buNone/>
              <a:defRPr sz="4800">
                <a:solidFill>
                  <a:schemeClr val="lt1"/>
                </a:solidFill>
              </a:defRPr>
            </a:lvl9pPr>
          </a:lstStyle>
          <a:p>
            <a:endParaRPr/>
          </a:p>
        </p:txBody>
      </p:sp>
      <p:sp>
        <p:nvSpPr>
          <p:cNvPr id="21" name="Google Shape;21;p4"/>
          <p:cNvSpPr txBox="1">
            <a:spLocks noGrp="1"/>
          </p:cNvSpPr>
          <p:nvPr>
            <p:ph type="subTitle" idx="1"/>
          </p:nvPr>
        </p:nvSpPr>
        <p:spPr>
          <a:xfrm>
            <a:off x="854249" y="2941700"/>
            <a:ext cx="4736700" cy="745500"/>
          </a:xfrm>
          <a:prstGeom prst="rect">
            <a:avLst/>
          </a:prstGeom>
          <a:ln w="114300" cap="flat" cmpd="sng">
            <a:solidFill>
              <a:schemeClr val="lt1"/>
            </a:solidFill>
            <a:prstDash val="solid"/>
            <a:miter lim="8000"/>
            <a:headEnd type="none" w="sm" len="sm"/>
            <a:tailEnd type="none" w="sm" len="sm"/>
          </a:ln>
        </p:spPr>
        <p:txBody>
          <a:bodyPr spcFirstLastPara="1" wrap="square" lIns="91425" tIns="91425" rIns="91425" bIns="91425" anchor="ctr" anchorCtr="0">
            <a:noAutofit/>
          </a:bodyPr>
          <a:lstStyle>
            <a:lvl1pPr lvl="0" rtl="0">
              <a:spcBef>
                <a:spcPts val="0"/>
              </a:spcBef>
              <a:spcAft>
                <a:spcPts val="0"/>
              </a:spcAft>
              <a:buClr>
                <a:schemeClr val="lt1"/>
              </a:buClr>
              <a:buSzPts val="2400"/>
              <a:buFont typeface="Source Sans Pro"/>
              <a:buNone/>
              <a:defRPr sz="2400">
                <a:solidFill>
                  <a:schemeClr val="lt1"/>
                </a:solidFill>
                <a:latin typeface="Source Sans Pro"/>
                <a:ea typeface="Source Sans Pro"/>
                <a:cs typeface="Source Sans Pro"/>
                <a:sym typeface="Source Sans Pro"/>
              </a:defRPr>
            </a:lvl1pPr>
            <a:lvl2pPr lvl="1" rtl="0">
              <a:spcBef>
                <a:spcPts val="0"/>
              </a:spcBef>
              <a:spcAft>
                <a:spcPts val="0"/>
              </a:spcAft>
              <a:buClr>
                <a:schemeClr val="lt1"/>
              </a:buClr>
              <a:buSzPts val="2400"/>
              <a:buFont typeface="Source Sans Pro"/>
              <a:buNone/>
              <a:defRPr>
                <a:solidFill>
                  <a:schemeClr val="lt1"/>
                </a:solidFill>
                <a:latin typeface="Source Sans Pro"/>
                <a:ea typeface="Source Sans Pro"/>
                <a:cs typeface="Source Sans Pro"/>
                <a:sym typeface="Source Sans Pro"/>
              </a:defRPr>
            </a:lvl2pPr>
            <a:lvl3pPr lvl="2" rtl="0">
              <a:spcBef>
                <a:spcPts val="0"/>
              </a:spcBef>
              <a:spcAft>
                <a:spcPts val="0"/>
              </a:spcAft>
              <a:buClr>
                <a:schemeClr val="lt1"/>
              </a:buClr>
              <a:buSzPts val="2400"/>
              <a:buFont typeface="Source Sans Pro"/>
              <a:buNone/>
              <a:defRPr>
                <a:solidFill>
                  <a:schemeClr val="lt1"/>
                </a:solidFill>
                <a:latin typeface="Source Sans Pro"/>
                <a:ea typeface="Source Sans Pro"/>
                <a:cs typeface="Source Sans Pro"/>
                <a:sym typeface="Source Sans Pro"/>
              </a:defRPr>
            </a:lvl3pPr>
            <a:lvl4pPr lvl="3" rtl="0">
              <a:spcBef>
                <a:spcPts val="0"/>
              </a:spcBef>
              <a:spcAft>
                <a:spcPts val="0"/>
              </a:spcAft>
              <a:buClr>
                <a:schemeClr val="lt1"/>
              </a:buClr>
              <a:buSzPts val="2400"/>
              <a:buFont typeface="Source Sans Pro"/>
              <a:buNone/>
              <a:defRPr sz="2400">
                <a:solidFill>
                  <a:schemeClr val="lt1"/>
                </a:solidFill>
                <a:latin typeface="Source Sans Pro"/>
                <a:ea typeface="Source Sans Pro"/>
                <a:cs typeface="Source Sans Pro"/>
                <a:sym typeface="Source Sans Pro"/>
              </a:defRPr>
            </a:lvl4pPr>
            <a:lvl5pPr lvl="4" rtl="0">
              <a:spcBef>
                <a:spcPts val="0"/>
              </a:spcBef>
              <a:spcAft>
                <a:spcPts val="0"/>
              </a:spcAft>
              <a:buClr>
                <a:schemeClr val="lt1"/>
              </a:buClr>
              <a:buSzPts val="2400"/>
              <a:buFont typeface="Source Sans Pro"/>
              <a:buNone/>
              <a:defRPr sz="2400">
                <a:solidFill>
                  <a:schemeClr val="lt1"/>
                </a:solidFill>
                <a:latin typeface="Source Sans Pro"/>
                <a:ea typeface="Source Sans Pro"/>
                <a:cs typeface="Source Sans Pro"/>
                <a:sym typeface="Source Sans Pro"/>
              </a:defRPr>
            </a:lvl5pPr>
            <a:lvl6pPr lvl="5" rtl="0">
              <a:spcBef>
                <a:spcPts val="0"/>
              </a:spcBef>
              <a:spcAft>
                <a:spcPts val="0"/>
              </a:spcAft>
              <a:buClr>
                <a:schemeClr val="lt1"/>
              </a:buClr>
              <a:buSzPts val="2400"/>
              <a:buFont typeface="Source Sans Pro"/>
              <a:buNone/>
              <a:defRPr sz="2400">
                <a:solidFill>
                  <a:schemeClr val="lt1"/>
                </a:solidFill>
                <a:latin typeface="Source Sans Pro"/>
                <a:ea typeface="Source Sans Pro"/>
                <a:cs typeface="Source Sans Pro"/>
                <a:sym typeface="Source Sans Pro"/>
              </a:defRPr>
            </a:lvl6pPr>
            <a:lvl7pPr lvl="6" rtl="0">
              <a:spcBef>
                <a:spcPts val="0"/>
              </a:spcBef>
              <a:spcAft>
                <a:spcPts val="0"/>
              </a:spcAft>
              <a:buClr>
                <a:schemeClr val="lt1"/>
              </a:buClr>
              <a:buSzPts val="2400"/>
              <a:buFont typeface="Source Sans Pro"/>
              <a:buNone/>
              <a:defRPr sz="2400">
                <a:solidFill>
                  <a:schemeClr val="lt1"/>
                </a:solidFill>
                <a:latin typeface="Source Sans Pro"/>
                <a:ea typeface="Source Sans Pro"/>
                <a:cs typeface="Source Sans Pro"/>
                <a:sym typeface="Source Sans Pro"/>
              </a:defRPr>
            </a:lvl7pPr>
            <a:lvl8pPr lvl="7" rtl="0">
              <a:spcBef>
                <a:spcPts val="0"/>
              </a:spcBef>
              <a:spcAft>
                <a:spcPts val="0"/>
              </a:spcAft>
              <a:buClr>
                <a:schemeClr val="lt1"/>
              </a:buClr>
              <a:buSzPts val="2400"/>
              <a:buFont typeface="Source Sans Pro"/>
              <a:buNone/>
              <a:defRPr sz="2400">
                <a:solidFill>
                  <a:schemeClr val="lt1"/>
                </a:solidFill>
                <a:latin typeface="Source Sans Pro"/>
                <a:ea typeface="Source Sans Pro"/>
                <a:cs typeface="Source Sans Pro"/>
                <a:sym typeface="Source Sans Pro"/>
              </a:defRPr>
            </a:lvl8pPr>
            <a:lvl9pPr lvl="8" rtl="0">
              <a:spcBef>
                <a:spcPts val="0"/>
              </a:spcBef>
              <a:spcAft>
                <a:spcPts val="0"/>
              </a:spcAft>
              <a:buClr>
                <a:schemeClr val="lt1"/>
              </a:buClr>
              <a:buSzPts val="2400"/>
              <a:buFont typeface="Source Sans Pro"/>
              <a:buNone/>
              <a:defRPr sz="2400">
                <a:solidFill>
                  <a:schemeClr val="lt1"/>
                </a:solidFill>
                <a:latin typeface="Source Sans Pro"/>
                <a:ea typeface="Source Sans Pro"/>
                <a:cs typeface="Source Sans Pro"/>
                <a:sym typeface="Source Sans Pro"/>
              </a:defRPr>
            </a:lvl9pPr>
          </a:lstStyle>
          <a:p>
            <a:endParaRPr/>
          </a:p>
        </p:txBody>
      </p:sp>
      <p:sp>
        <p:nvSpPr>
          <p:cNvPr id="22" name="Google Shape;22;p4"/>
          <p:cNvSpPr/>
          <p:nvPr/>
        </p:nvSpPr>
        <p:spPr>
          <a:xfrm>
            <a:off x="1139933" y="2730544"/>
            <a:ext cx="274800" cy="206100"/>
          </a:xfrm>
          <a:prstGeom prst="rtTriangl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Quote">
  <p:cSld name="TITLE_1_1">
    <p:bg>
      <p:bgPr>
        <a:solidFill>
          <a:schemeClr val="lt2"/>
        </a:solidFill>
        <a:effectLst/>
      </p:bgPr>
    </p:bg>
    <p:spTree>
      <p:nvGrpSpPr>
        <p:cNvPr id="1" name="Shape 23"/>
        <p:cNvGrpSpPr/>
        <p:nvPr/>
      </p:nvGrpSpPr>
      <p:grpSpPr>
        <a:xfrm>
          <a:off x="0" y="0"/>
          <a:ext cx="0" cy="0"/>
          <a:chOff x="0" y="0"/>
          <a:chExt cx="0" cy="0"/>
        </a:xfrm>
      </p:grpSpPr>
      <p:sp>
        <p:nvSpPr>
          <p:cNvPr id="24" name="Google Shape;24;p5"/>
          <p:cNvSpPr/>
          <p:nvPr/>
        </p:nvSpPr>
        <p:spPr>
          <a:xfrm>
            <a:off x="-8250" y="0"/>
            <a:ext cx="9152400" cy="5143500"/>
          </a:xfrm>
          <a:prstGeom prst="frame">
            <a:avLst>
              <a:gd name="adj1" fmla="val 2412"/>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5"/>
          <p:cNvSpPr/>
          <p:nvPr/>
        </p:nvSpPr>
        <p:spPr>
          <a:xfrm>
            <a:off x="4112725" y="865850"/>
            <a:ext cx="918600" cy="716700"/>
          </a:xfrm>
          <a:prstGeom prst="wedgeRectCallout">
            <a:avLst>
              <a:gd name="adj1" fmla="val 8366"/>
              <a:gd name="adj2" fmla="val 80819"/>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5"/>
          <p:cNvSpPr txBox="1">
            <a:spLocks noGrp="1"/>
          </p:cNvSpPr>
          <p:nvPr>
            <p:ph type="body" idx="1"/>
          </p:nvPr>
        </p:nvSpPr>
        <p:spPr>
          <a:xfrm>
            <a:off x="1059225" y="1940350"/>
            <a:ext cx="7025700" cy="603300"/>
          </a:xfrm>
          <a:prstGeom prst="rect">
            <a:avLst/>
          </a:prstGeom>
        </p:spPr>
        <p:txBody>
          <a:bodyPr spcFirstLastPara="1" wrap="square" lIns="91425" tIns="91425" rIns="91425" bIns="91425" anchor="t" anchorCtr="0">
            <a:noAutofit/>
          </a:bodyPr>
          <a:lstStyle>
            <a:lvl1pPr marL="457200" lvl="0" indent="-406400" algn="ctr" rtl="0">
              <a:spcBef>
                <a:spcPts val="600"/>
              </a:spcBef>
              <a:spcAft>
                <a:spcPts val="0"/>
              </a:spcAft>
              <a:buSzPts val="2800"/>
              <a:buChar char="■"/>
              <a:defRPr sz="2800" i="1"/>
            </a:lvl1pPr>
            <a:lvl2pPr marL="914400" lvl="1" indent="-406400" algn="ctr" rtl="0">
              <a:spcBef>
                <a:spcPts val="0"/>
              </a:spcBef>
              <a:spcAft>
                <a:spcPts val="0"/>
              </a:spcAft>
              <a:buSzPts val="2800"/>
              <a:buChar char="○"/>
              <a:defRPr sz="2800" i="1"/>
            </a:lvl2pPr>
            <a:lvl3pPr marL="1371600" lvl="2" indent="-406400" algn="ctr" rtl="0">
              <a:spcBef>
                <a:spcPts val="0"/>
              </a:spcBef>
              <a:spcAft>
                <a:spcPts val="0"/>
              </a:spcAft>
              <a:buSzPts val="2800"/>
              <a:buChar char="■"/>
              <a:defRPr sz="2800" i="1"/>
            </a:lvl3pPr>
            <a:lvl4pPr marL="1828800" lvl="3" indent="-406400" algn="ctr" rtl="0">
              <a:spcBef>
                <a:spcPts val="0"/>
              </a:spcBef>
              <a:spcAft>
                <a:spcPts val="0"/>
              </a:spcAft>
              <a:buSzPts val="2800"/>
              <a:buChar char="●"/>
              <a:defRPr sz="2800" i="1"/>
            </a:lvl4pPr>
            <a:lvl5pPr marL="2286000" lvl="4" indent="-406400" algn="ctr" rtl="0">
              <a:spcBef>
                <a:spcPts val="0"/>
              </a:spcBef>
              <a:spcAft>
                <a:spcPts val="0"/>
              </a:spcAft>
              <a:buSzPts val="2800"/>
              <a:buChar char="○"/>
              <a:defRPr sz="2800" i="1"/>
            </a:lvl5pPr>
            <a:lvl6pPr marL="2743200" lvl="5" indent="-406400" algn="ctr" rtl="0">
              <a:spcBef>
                <a:spcPts val="0"/>
              </a:spcBef>
              <a:spcAft>
                <a:spcPts val="0"/>
              </a:spcAft>
              <a:buSzPts val="2800"/>
              <a:buChar char="■"/>
              <a:defRPr sz="2800" i="1"/>
            </a:lvl6pPr>
            <a:lvl7pPr marL="3200400" lvl="6" indent="-406400" algn="ctr" rtl="0">
              <a:spcBef>
                <a:spcPts val="0"/>
              </a:spcBef>
              <a:spcAft>
                <a:spcPts val="0"/>
              </a:spcAft>
              <a:buSzPts val="2800"/>
              <a:buChar char="●"/>
              <a:defRPr sz="2800" i="1"/>
            </a:lvl7pPr>
            <a:lvl8pPr marL="3657600" lvl="7" indent="-406400" algn="ctr" rtl="0">
              <a:spcBef>
                <a:spcPts val="0"/>
              </a:spcBef>
              <a:spcAft>
                <a:spcPts val="0"/>
              </a:spcAft>
              <a:buSzPts val="2800"/>
              <a:buChar char="○"/>
              <a:defRPr sz="2800" i="1"/>
            </a:lvl8pPr>
            <a:lvl9pPr marL="4114800" lvl="8" indent="-406400" algn="ctr">
              <a:spcBef>
                <a:spcPts val="0"/>
              </a:spcBef>
              <a:spcAft>
                <a:spcPts val="0"/>
              </a:spcAft>
              <a:buSzPts val="2800"/>
              <a:buChar char="■"/>
              <a:defRPr sz="2800" i="1"/>
            </a:lvl9pPr>
          </a:lstStyle>
          <a:p>
            <a:endParaRPr/>
          </a:p>
        </p:txBody>
      </p:sp>
      <p:sp>
        <p:nvSpPr>
          <p:cNvPr id="27" name="Google Shape;27;p5"/>
          <p:cNvSpPr txBox="1"/>
          <p:nvPr/>
        </p:nvSpPr>
        <p:spPr>
          <a:xfrm>
            <a:off x="3593400" y="768094"/>
            <a:ext cx="1957200" cy="6537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6000" b="1">
                <a:solidFill>
                  <a:schemeClr val="accent1"/>
                </a:solidFill>
                <a:latin typeface="Source Sans Pro"/>
                <a:ea typeface="Source Sans Pro"/>
                <a:cs typeface="Source Sans Pro"/>
                <a:sym typeface="Source Sans Pro"/>
              </a:rPr>
              <a:t>“</a:t>
            </a:r>
            <a:endParaRPr sz="6000" b="1">
              <a:solidFill>
                <a:schemeClr val="accent1"/>
              </a:solidFill>
              <a:latin typeface="Source Sans Pro"/>
              <a:ea typeface="Source Sans Pro"/>
              <a:cs typeface="Source Sans Pro"/>
              <a:sym typeface="Source Sans Pro"/>
            </a:endParaRPr>
          </a:p>
        </p:txBody>
      </p:sp>
      <p:sp>
        <p:nvSpPr>
          <p:cNvPr id="28" name="Google Shape;28;p5"/>
          <p:cNvSpPr txBox="1">
            <a:spLocks noGrp="1"/>
          </p:cNvSpPr>
          <p:nvPr>
            <p:ph type="sldNum" idx="12"/>
          </p:nvPr>
        </p:nvSpPr>
        <p:spPr>
          <a:xfrm>
            <a:off x="4297650" y="4749851"/>
            <a:ext cx="548700" cy="393600"/>
          </a:xfrm>
          <a:prstGeom prst="rect">
            <a:avLst/>
          </a:prstGeom>
        </p:spPr>
        <p:txBody>
          <a:bodyPr spcFirstLastPara="1" wrap="square" lIns="91425" tIns="91425" rIns="91425" bIns="91425" anchor="t"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ct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 2 columns" type="twoColTx">
  <p:cSld name="TITLE_AND_TWO_COLUMNS">
    <p:bg>
      <p:bgPr>
        <a:solidFill>
          <a:schemeClr val="lt1"/>
        </a:solidFill>
        <a:effectLst/>
      </p:bgPr>
    </p:bg>
    <p:spTree>
      <p:nvGrpSpPr>
        <p:cNvPr id="1" name="Shape 38"/>
        <p:cNvGrpSpPr/>
        <p:nvPr/>
      </p:nvGrpSpPr>
      <p:grpSpPr>
        <a:xfrm>
          <a:off x="0" y="0"/>
          <a:ext cx="0" cy="0"/>
          <a:chOff x="0" y="0"/>
          <a:chExt cx="0" cy="0"/>
        </a:xfrm>
      </p:grpSpPr>
      <p:sp>
        <p:nvSpPr>
          <p:cNvPr id="39" name="Google Shape;39;p7"/>
          <p:cNvSpPr/>
          <p:nvPr/>
        </p:nvSpPr>
        <p:spPr>
          <a:xfrm>
            <a:off x="132602" y="998975"/>
            <a:ext cx="8878800" cy="40182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0" name="Google Shape;40;p7"/>
          <p:cNvGrpSpPr/>
          <p:nvPr/>
        </p:nvGrpSpPr>
        <p:grpSpPr>
          <a:xfrm>
            <a:off x="132394" y="126350"/>
            <a:ext cx="8878501" cy="972488"/>
            <a:chOff x="180850" y="168450"/>
            <a:chExt cx="8781900" cy="1296650"/>
          </a:xfrm>
        </p:grpSpPr>
        <p:sp>
          <p:nvSpPr>
            <p:cNvPr id="41" name="Google Shape;41;p7"/>
            <p:cNvSpPr/>
            <p:nvPr/>
          </p:nvSpPr>
          <p:spPr>
            <a:xfrm>
              <a:off x="180850" y="168450"/>
              <a:ext cx="8781900" cy="9735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42;p7"/>
            <p:cNvSpPr/>
            <p:nvPr/>
          </p:nvSpPr>
          <p:spPr>
            <a:xfrm rot="5400000">
              <a:off x="904149" y="1053500"/>
              <a:ext cx="442800" cy="380400"/>
            </a:xfrm>
            <a:prstGeom prst="rtTriangl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43;p7"/>
            <p:cNvSpPr/>
            <p:nvPr/>
          </p:nvSpPr>
          <p:spPr>
            <a:xfrm>
              <a:off x="328185" y="341583"/>
              <a:ext cx="8487000" cy="6273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4" name="Google Shape;44;p7"/>
          <p:cNvSpPr txBox="1">
            <a:spLocks noGrp="1"/>
          </p:cNvSpPr>
          <p:nvPr>
            <p:ph type="title"/>
          </p:nvPr>
        </p:nvSpPr>
        <p:spPr>
          <a:xfrm>
            <a:off x="832475" y="126338"/>
            <a:ext cx="7951800" cy="730200"/>
          </a:xfrm>
          <a:prstGeom prst="rect">
            <a:avLst/>
          </a:prstGeom>
        </p:spPr>
        <p:txBody>
          <a:bodyPr spcFirstLastPara="1" wrap="square" lIns="91425" tIns="91425" rIns="91425" bIns="91425" anchor="ctr" anchorCtr="0">
            <a:noAutofit/>
          </a:bodyPr>
          <a:lstStyle>
            <a:lvl1pPr lvl="0" algn="l" rtl="0">
              <a:spcBef>
                <a:spcPts val="0"/>
              </a:spcBef>
              <a:spcAft>
                <a:spcPts val="0"/>
              </a:spcAft>
              <a:buSzPts val="2400"/>
              <a:buNone/>
              <a:defRPr/>
            </a:lvl1pPr>
            <a:lvl2pPr lvl="1" algn="l" rtl="0">
              <a:spcBef>
                <a:spcPts val="0"/>
              </a:spcBef>
              <a:spcAft>
                <a:spcPts val="0"/>
              </a:spcAft>
              <a:buSzPts val="2400"/>
              <a:buNone/>
              <a:defRPr/>
            </a:lvl2pPr>
            <a:lvl3pPr lvl="2" algn="l" rtl="0">
              <a:spcBef>
                <a:spcPts val="0"/>
              </a:spcBef>
              <a:spcAft>
                <a:spcPts val="0"/>
              </a:spcAft>
              <a:buSzPts val="2400"/>
              <a:buNone/>
              <a:defRPr/>
            </a:lvl3pPr>
            <a:lvl4pPr lvl="3" algn="l" rtl="0">
              <a:spcBef>
                <a:spcPts val="0"/>
              </a:spcBef>
              <a:spcAft>
                <a:spcPts val="0"/>
              </a:spcAft>
              <a:buSzPts val="2400"/>
              <a:buNone/>
              <a:defRPr/>
            </a:lvl4pPr>
            <a:lvl5pPr lvl="4" algn="l" rtl="0">
              <a:spcBef>
                <a:spcPts val="0"/>
              </a:spcBef>
              <a:spcAft>
                <a:spcPts val="0"/>
              </a:spcAft>
              <a:buSzPts val="2400"/>
              <a:buNone/>
              <a:defRPr/>
            </a:lvl5pPr>
            <a:lvl6pPr lvl="5" algn="l" rtl="0">
              <a:spcBef>
                <a:spcPts val="0"/>
              </a:spcBef>
              <a:spcAft>
                <a:spcPts val="0"/>
              </a:spcAft>
              <a:buSzPts val="2400"/>
              <a:buNone/>
              <a:defRPr/>
            </a:lvl6pPr>
            <a:lvl7pPr lvl="6" algn="l" rtl="0">
              <a:spcBef>
                <a:spcPts val="0"/>
              </a:spcBef>
              <a:spcAft>
                <a:spcPts val="0"/>
              </a:spcAft>
              <a:buSzPts val="2400"/>
              <a:buNone/>
              <a:defRPr/>
            </a:lvl7pPr>
            <a:lvl8pPr lvl="7" algn="l" rtl="0">
              <a:spcBef>
                <a:spcPts val="0"/>
              </a:spcBef>
              <a:spcAft>
                <a:spcPts val="0"/>
              </a:spcAft>
              <a:buSzPts val="2400"/>
              <a:buNone/>
              <a:defRPr/>
            </a:lvl8pPr>
            <a:lvl9pPr lvl="8" algn="l" rtl="0">
              <a:spcBef>
                <a:spcPts val="0"/>
              </a:spcBef>
              <a:spcAft>
                <a:spcPts val="0"/>
              </a:spcAft>
              <a:buSzPts val="2400"/>
              <a:buNone/>
              <a:defRPr/>
            </a:lvl9pPr>
          </a:lstStyle>
          <a:p>
            <a:endParaRPr/>
          </a:p>
        </p:txBody>
      </p:sp>
      <p:sp>
        <p:nvSpPr>
          <p:cNvPr id="45" name="Google Shape;45;p7"/>
          <p:cNvSpPr txBox="1">
            <a:spLocks noGrp="1"/>
          </p:cNvSpPr>
          <p:nvPr>
            <p:ph type="body" idx="1"/>
          </p:nvPr>
        </p:nvSpPr>
        <p:spPr>
          <a:xfrm>
            <a:off x="457200" y="1200150"/>
            <a:ext cx="3994500" cy="3515100"/>
          </a:xfrm>
          <a:prstGeom prst="rect">
            <a:avLst/>
          </a:prstGeom>
        </p:spPr>
        <p:txBody>
          <a:bodyPr spcFirstLastPara="1" wrap="square" lIns="91425" tIns="91425" rIns="91425" bIns="91425" anchor="t" anchorCtr="0">
            <a:noAutofit/>
          </a:bodyPr>
          <a:lstStyle>
            <a:lvl1pPr marL="457200" lvl="0" indent="-355600">
              <a:spcBef>
                <a:spcPts val="600"/>
              </a:spcBef>
              <a:spcAft>
                <a:spcPts val="0"/>
              </a:spcAft>
              <a:buSzPts val="2000"/>
              <a:buChar char="■"/>
              <a:defRPr sz="2000"/>
            </a:lvl1pPr>
            <a:lvl2pPr marL="914400" lvl="1" indent="-355600">
              <a:spcBef>
                <a:spcPts val="0"/>
              </a:spcBef>
              <a:spcAft>
                <a:spcPts val="0"/>
              </a:spcAft>
              <a:buSzPts val="2000"/>
              <a:buChar char="○"/>
              <a:defRPr sz="2000"/>
            </a:lvl2pPr>
            <a:lvl3pPr marL="1371600" lvl="2" indent="-355600">
              <a:spcBef>
                <a:spcPts val="0"/>
              </a:spcBef>
              <a:spcAft>
                <a:spcPts val="0"/>
              </a:spcAft>
              <a:buSzPts val="2000"/>
              <a:buChar char="■"/>
              <a:defRPr sz="2000"/>
            </a:lvl3pPr>
            <a:lvl4pPr marL="1828800" lvl="3" indent="-355600">
              <a:spcBef>
                <a:spcPts val="0"/>
              </a:spcBef>
              <a:spcAft>
                <a:spcPts val="0"/>
              </a:spcAft>
              <a:buSzPts val="2000"/>
              <a:buChar char="●"/>
              <a:defRPr sz="2000"/>
            </a:lvl4pPr>
            <a:lvl5pPr marL="2286000" lvl="4" indent="-355600">
              <a:spcBef>
                <a:spcPts val="0"/>
              </a:spcBef>
              <a:spcAft>
                <a:spcPts val="0"/>
              </a:spcAft>
              <a:buSzPts val="2000"/>
              <a:buChar char="○"/>
              <a:defRPr sz="2000"/>
            </a:lvl5pPr>
            <a:lvl6pPr marL="2743200" lvl="5" indent="-355600">
              <a:spcBef>
                <a:spcPts val="0"/>
              </a:spcBef>
              <a:spcAft>
                <a:spcPts val="0"/>
              </a:spcAft>
              <a:buSzPts val="2000"/>
              <a:buChar char="■"/>
              <a:defRPr sz="2000"/>
            </a:lvl6pPr>
            <a:lvl7pPr marL="3200400" lvl="6" indent="-355600">
              <a:spcBef>
                <a:spcPts val="0"/>
              </a:spcBef>
              <a:spcAft>
                <a:spcPts val="0"/>
              </a:spcAft>
              <a:buSzPts val="2000"/>
              <a:buChar char="●"/>
              <a:defRPr sz="2000"/>
            </a:lvl7pPr>
            <a:lvl8pPr marL="3657600" lvl="7" indent="-355600">
              <a:spcBef>
                <a:spcPts val="0"/>
              </a:spcBef>
              <a:spcAft>
                <a:spcPts val="0"/>
              </a:spcAft>
              <a:buSzPts val="2000"/>
              <a:buChar char="○"/>
              <a:defRPr sz="2000"/>
            </a:lvl8pPr>
            <a:lvl9pPr marL="4114800" lvl="8" indent="-355600">
              <a:spcBef>
                <a:spcPts val="0"/>
              </a:spcBef>
              <a:spcAft>
                <a:spcPts val="0"/>
              </a:spcAft>
              <a:buSzPts val="2000"/>
              <a:buChar char="■"/>
              <a:defRPr sz="2000"/>
            </a:lvl9pPr>
          </a:lstStyle>
          <a:p>
            <a:endParaRPr/>
          </a:p>
        </p:txBody>
      </p:sp>
      <p:sp>
        <p:nvSpPr>
          <p:cNvPr id="46" name="Google Shape;46;p7"/>
          <p:cNvSpPr txBox="1">
            <a:spLocks noGrp="1"/>
          </p:cNvSpPr>
          <p:nvPr>
            <p:ph type="body" idx="2"/>
          </p:nvPr>
        </p:nvSpPr>
        <p:spPr>
          <a:xfrm>
            <a:off x="4692274" y="1200150"/>
            <a:ext cx="3994500" cy="3515100"/>
          </a:xfrm>
          <a:prstGeom prst="rect">
            <a:avLst/>
          </a:prstGeom>
        </p:spPr>
        <p:txBody>
          <a:bodyPr spcFirstLastPara="1" wrap="square" lIns="91425" tIns="91425" rIns="91425" bIns="91425" anchor="t" anchorCtr="0">
            <a:noAutofit/>
          </a:bodyPr>
          <a:lstStyle>
            <a:lvl1pPr marL="457200" lvl="0" indent="-355600">
              <a:spcBef>
                <a:spcPts val="600"/>
              </a:spcBef>
              <a:spcAft>
                <a:spcPts val="0"/>
              </a:spcAft>
              <a:buSzPts val="2000"/>
              <a:buChar char="■"/>
              <a:defRPr sz="2000"/>
            </a:lvl1pPr>
            <a:lvl2pPr marL="914400" lvl="1" indent="-355600">
              <a:spcBef>
                <a:spcPts val="0"/>
              </a:spcBef>
              <a:spcAft>
                <a:spcPts val="0"/>
              </a:spcAft>
              <a:buSzPts val="2000"/>
              <a:buChar char="○"/>
              <a:defRPr sz="2000"/>
            </a:lvl2pPr>
            <a:lvl3pPr marL="1371600" lvl="2" indent="-355600">
              <a:spcBef>
                <a:spcPts val="0"/>
              </a:spcBef>
              <a:spcAft>
                <a:spcPts val="0"/>
              </a:spcAft>
              <a:buSzPts val="2000"/>
              <a:buChar char="■"/>
              <a:defRPr sz="2000"/>
            </a:lvl3pPr>
            <a:lvl4pPr marL="1828800" lvl="3" indent="-355600">
              <a:spcBef>
                <a:spcPts val="0"/>
              </a:spcBef>
              <a:spcAft>
                <a:spcPts val="0"/>
              </a:spcAft>
              <a:buSzPts val="2000"/>
              <a:buChar char="●"/>
              <a:defRPr sz="2000"/>
            </a:lvl4pPr>
            <a:lvl5pPr marL="2286000" lvl="4" indent="-355600">
              <a:spcBef>
                <a:spcPts val="0"/>
              </a:spcBef>
              <a:spcAft>
                <a:spcPts val="0"/>
              </a:spcAft>
              <a:buSzPts val="2000"/>
              <a:buChar char="○"/>
              <a:defRPr sz="2000"/>
            </a:lvl5pPr>
            <a:lvl6pPr marL="2743200" lvl="5" indent="-355600">
              <a:spcBef>
                <a:spcPts val="0"/>
              </a:spcBef>
              <a:spcAft>
                <a:spcPts val="0"/>
              </a:spcAft>
              <a:buSzPts val="2000"/>
              <a:buChar char="■"/>
              <a:defRPr sz="2000"/>
            </a:lvl6pPr>
            <a:lvl7pPr marL="3200400" lvl="6" indent="-355600">
              <a:spcBef>
                <a:spcPts val="0"/>
              </a:spcBef>
              <a:spcAft>
                <a:spcPts val="0"/>
              </a:spcAft>
              <a:buSzPts val="2000"/>
              <a:buChar char="●"/>
              <a:defRPr sz="2000"/>
            </a:lvl7pPr>
            <a:lvl8pPr marL="3657600" lvl="7" indent="-355600">
              <a:spcBef>
                <a:spcPts val="0"/>
              </a:spcBef>
              <a:spcAft>
                <a:spcPts val="0"/>
              </a:spcAft>
              <a:buSzPts val="2000"/>
              <a:buChar char="○"/>
              <a:defRPr sz="2000"/>
            </a:lvl8pPr>
            <a:lvl9pPr marL="4114800" lvl="8" indent="-355600">
              <a:spcBef>
                <a:spcPts val="0"/>
              </a:spcBef>
              <a:spcAft>
                <a:spcPts val="0"/>
              </a:spcAft>
              <a:buSzPts val="2000"/>
              <a:buChar char="■"/>
              <a:defRPr sz="2000"/>
            </a:lvl9pPr>
          </a:lstStyle>
          <a:p>
            <a:endParaRPr/>
          </a:p>
        </p:txBody>
      </p:sp>
      <p:sp>
        <p:nvSpPr>
          <p:cNvPr id="47" name="Google Shape;47;p7"/>
          <p:cNvSpPr txBox="1">
            <a:spLocks noGrp="1"/>
          </p:cNvSpPr>
          <p:nvPr>
            <p:ph type="sldNum" idx="12"/>
          </p:nvPr>
        </p:nvSpPr>
        <p:spPr>
          <a:xfrm>
            <a:off x="4297650" y="4749851"/>
            <a:ext cx="548700" cy="393600"/>
          </a:xfrm>
          <a:prstGeom prst="rect">
            <a:avLst/>
          </a:prstGeom>
        </p:spPr>
        <p:txBody>
          <a:bodyPr spcFirstLastPara="1" wrap="square" lIns="91425" tIns="91425" rIns="91425" bIns="91425" anchor="t"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ct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880050" y="205988"/>
            <a:ext cx="7383900" cy="857400"/>
          </a:xfrm>
          <a:prstGeom prst="rect">
            <a:avLst/>
          </a:prstGeom>
          <a:noFill/>
          <a:ln>
            <a:noFill/>
          </a:ln>
        </p:spPr>
        <p:txBody>
          <a:bodyPr spcFirstLastPara="1" wrap="square" lIns="91425" tIns="91425" rIns="91425" bIns="91425" anchor="ctr" anchorCtr="0">
            <a:noAutofit/>
          </a:bodyPr>
          <a:lstStyle>
            <a:lvl1pPr lvl="0" algn="ctr">
              <a:spcBef>
                <a:spcPts val="0"/>
              </a:spcBef>
              <a:spcAft>
                <a:spcPts val="0"/>
              </a:spcAft>
              <a:buClr>
                <a:schemeClr val="accent1"/>
              </a:buClr>
              <a:buSzPts val="2400"/>
              <a:buFont typeface="Source Sans Pro"/>
              <a:buNone/>
              <a:defRPr sz="2400" b="1">
                <a:solidFill>
                  <a:schemeClr val="accent1"/>
                </a:solidFill>
                <a:latin typeface="Source Sans Pro"/>
                <a:ea typeface="Source Sans Pro"/>
                <a:cs typeface="Source Sans Pro"/>
                <a:sym typeface="Source Sans Pro"/>
              </a:defRPr>
            </a:lvl1pPr>
            <a:lvl2pPr lvl="1" algn="ctr">
              <a:spcBef>
                <a:spcPts val="0"/>
              </a:spcBef>
              <a:spcAft>
                <a:spcPts val="0"/>
              </a:spcAft>
              <a:buClr>
                <a:schemeClr val="accent1"/>
              </a:buClr>
              <a:buSzPts val="2400"/>
              <a:buFont typeface="Source Sans Pro"/>
              <a:buNone/>
              <a:defRPr sz="2400" b="1">
                <a:solidFill>
                  <a:schemeClr val="accent1"/>
                </a:solidFill>
                <a:latin typeface="Source Sans Pro"/>
                <a:ea typeface="Source Sans Pro"/>
                <a:cs typeface="Source Sans Pro"/>
                <a:sym typeface="Source Sans Pro"/>
              </a:defRPr>
            </a:lvl2pPr>
            <a:lvl3pPr lvl="2" algn="ctr">
              <a:spcBef>
                <a:spcPts val="0"/>
              </a:spcBef>
              <a:spcAft>
                <a:spcPts val="0"/>
              </a:spcAft>
              <a:buClr>
                <a:schemeClr val="accent1"/>
              </a:buClr>
              <a:buSzPts val="2400"/>
              <a:buFont typeface="Source Sans Pro"/>
              <a:buNone/>
              <a:defRPr sz="2400" b="1">
                <a:solidFill>
                  <a:schemeClr val="accent1"/>
                </a:solidFill>
                <a:latin typeface="Source Sans Pro"/>
                <a:ea typeface="Source Sans Pro"/>
                <a:cs typeface="Source Sans Pro"/>
                <a:sym typeface="Source Sans Pro"/>
              </a:defRPr>
            </a:lvl3pPr>
            <a:lvl4pPr lvl="3" algn="ctr">
              <a:spcBef>
                <a:spcPts val="0"/>
              </a:spcBef>
              <a:spcAft>
                <a:spcPts val="0"/>
              </a:spcAft>
              <a:buClr>
                <a:schemeClr val="accent1"/>
              </a:buClr>
              <a:buSzPts val="2400"/>
              <a:buFont typeface="Source Sans Pro"/>
              <a:buNone/>
              <a:defRPr sz="2400" b="1">
                <a:solidFill>
                  <a:schemeClr val="accent1"/>
                </a:solidFill>
                <a:latin typeface="Source Sans Pro"/>
                <a:ea typeface="Source Sans Pro"/>
                <a:cs typeface="Source Sans Pro"/>
                <a:sym typeface="Source Sans Pro"/>
              </a:defRPr>
            </a:lvl4pPr>
            <a:lvl5pPr lvl="4" algn="ctr">
              <a:spcBef>
                <a:spcPts val="0"/>
              </a:spcBef>
              <a:spcAft>
                <a:spcPts val="0"/>
              </a:spcAft>
              <a:buClr>
                <a:schemeClr val="accent1"/>
              </a:buClr>
              <a:buSzPts val="2400"/>
              <a:buFont typeface="Source Sans Pro"/>
              <a:buNone/>
              <a:defRPr sz="2400" b="1">
                <a:solidFill>
                  <a:schemeClr val="accent1"/>
                </a:solidFill>
                <a:latin typeface="Source Sans Pro"/>
                <a:ea typeface="Source Sans Pro"/>
                <a:cs typeface="Source Sans Pro"/>
                <a:sym typeface="Source Sans Pro"/>
              </a:defRPr>
            </a:lvl5pPr>
            <a:lvl6pPr lvl="5" algn="ctr">
              <a:spcBef>
                <a:spcPts val="0"/>
              </a:spcBef>
              <a:spcAft>
                <a:spcPts val="0"/>
              </a:spcAft>
              <a:buClr>
                <a:schemeClr val="accent1"/>
              </a:buClr>
              <a:buSzPts val="2400"/>
              <a:buFont typeface="Source Sans Pro"/>
              <a:buNone/>
              <a:defRPr sz="2400" b="1">
                <a:solidFill>
                  <a:schemeClr val="accent1"/>
                </a:solidFill>
                <a:latin typeface="Source Sans Pro"/>
                <a:ea typeface="Source Sans Pro"/>
                <a:cs typeface="Source Sans Pro"/>
                <a:sym typeface="Source Sans Pro"/>
              </a:defRPr>
            </a:lvl6pPr>
            <a:lvl7pPr lvl="6" algn="ctr">
              <a:spcBef>
                <a:spcPts val="0"/>
              </a:spcBef>
              <a:spcAft>
                <a:spcPts val="0"/>
              </a:spcAft>
              <a:buClr>
                <a:schemeClr val="accent1"/>
              </a:buClr>
              <a:buSzPts val="2400"/>
              <a:buFont typeface="Source Sans Pro"/>
              <a:buNone/>
              <a:defRPr sz="2400" b="1">
                <a:solidFill>
                  <a:schemeClr val="accent1"/>
                </a:solidFill>
                <a:latin typeface="Source Sans Pro"/>
                <a:ea typeface="Source Sans Pro"/>
                <a:cs typeface="Source Sans Pro"/>
                <a:sym typeface="Source Sans Pro"/>
              </a:defRPr>
            </a:lvl7pPr>
            <a:lvl8pPr lvl="7" algn="ctr">
              <a:spcBef>
                <a:spcPts val="0"/>
              </a:spcBef>
              <a:spcAft>
                <a:spcPts val="0"/>
              </a:spcAft>
              <a:buClr>
                <a:schemeClr val="accent1"/>
              </a:buClr>
              <a:buSzPts val="2400"/>
              <a:buFont typeface="Source Sans Pro"/>
              <a:buNone/>
              <a:defRPr sz="2400" b="1">
                <a:solidFill>
                  <a:schemeClr val="accent1"/>
                </a:solidFill>
                <a:latin typeface="Source Sans Pro"/>
                <a:ea typeface="Source Sans Pro"/>
                <a:cs typeface="Source Sans Pro"/>
                <a:sym typeface="Source Sans Pro"/>
              </a:defRPr>
            </a:lvl8pPr>
            <a:lvl9pPr lvl="8" algn="ctr">
              <a:spcBef>
                <a:spcPts val="0"/>
              </a:spcBef>
              <a:spcAft>
                <a:spcPts val="0"/>
              </a:spcAft>
              <a:buClr>
                <a:schemeClr val="accent1"/>
              </a:buClr>
              <a:buSzPts val="2400"/>
              <a:buFont typeface="Source Sans Pro"/>
              <a:buNone/>
              <a:defRPr sz="2400" b="1">
                <a:solidFill>
                  <a:schemeClr val="accent1"/>
                </a:solidFill>
                <a:latin typeface="Source Sans Pro"/>
                <a:ea typeface="Source Sans Pro"/>
                <a:cs typeface="Source Sans Pro"/>
                <a:sym typeface="Source Sans Pro"/>
              </a:defRPr>
            </a:lvl9pPr>
          </a:lstStyle>
          <a:p>
            <a:endParaRPr/>
          </a:p>
        </p:txBody>
      </p:sp>
      <p:sp>
        <p:nvSpPr>
          <p:cNvPr id="7" name="Google Shape;7;p1"/>
          <p:cNvSpPr txBox="1">
            <a:spLocks noGrp="1"/>
          </p:cNvSpPr>
          <p:nvPr>
            <p:ph type="body" idx="1"/>
          </p:nvPr>
        </p:nvSpPr>
        <p:spPr>
          <a:xfrm>
            <a:off x="880050" y="1200157"/>
            <a:ext cx="7383900" cy="3725700"/>
          </a:xfrm>
          <a:prstGeom prst="rect">
            <a:avLst/>
          </a:prstGeom>
          <a:noFill/>
          <a:ln>
            <a:noFill/>
          </a:ln>
        </p:spPr>
        <p:txBody>
          <a:bodyPr spcFirstLastPara="1" wrap="square" lIns="91425" tIns="91425" rIns="91425" bIns="91425" anchor="t" anchorCtr="0">
            <a:noAutofit/>
          </a:bodyPr>
          <a:lstStyle>
            <a:lvl1pPr marL="457200" lvl="0" indent="-381000">
              <a:spcBef>
                <a:spcPts val="600"/>
              </a:spcBef>
              <a:spcAft>
                <a:spcPts val="0"/>
              </a:spcAft>
              <a:buClr>
                <a:schemeClr val="dk1"/>
              </a:buClr>
              <a:buSzPts val="2400"/>
              <a:buFont typeface="Source Sans Pro"/>
              <a:buChar char="■"/>
              <a:defRPr sz="2400">
                <a:solidFill>
                  <a:schemeClr val="dk1"/>
                </a:solidFill>
                <a:latin typeface="Source Sans Pro"/>
                <a:ea typeface="Source Sans Pro"/>
                <a:cs typeface="Source Sans Pro"/>
                <a:sym typeface="Source Sans Pro"/>
              </a:defRPr>
            </a:lvl1pPr>
            <a:lvl2pPr marL="914400" lvl="1" indent="-381000">
              <a:spcBef>
                <a:spcPts val="0"/>
              </a:spcBef>
              <a:spcAft>
                <a:spcPts val="0"/>
              </a:spcAft>
              <a:buClr>
                <a:schemeClr val="dk1"/>
              </a:buClr>
              <a:buSzPts val="2400"/>
              <a:buFont typeface="Source Sans Pro"/>
              <a:buChar char="○"/>
              <a:defRPr sz="2400">
                <a:solidFill>
                  <a:schemeClr val="dk1"/>
                </a:solidFill>
                <a:latin typeface="Source Sans Pro"/>
                <a:ea typeface="Source Sans Pro"/>
                <a:cs typeface="Source Sans Pro"/>
                <a:sym typeface="Source Sans Pro"/>
              </a:defRPr>
            </a:lvl2pPr>
            <a:lvl3pPr marL="1371600" lvl="2" indent="-381000">
              <a:spcBef>
                <a:spcPts val="0"/>
              </a:spcBef>
              <a:spcAft>
                <a:spcPts val="0"/>
              </a:spcAft>
              <a:buClr>
                <a:schemeClr val="dk1"/>
              </a:buClr>
              <a:buSzPts val="2400"/>
              <a:buFont typeface="Source Sans Pro"/>
              <a:buChar char="■"/>
              <a:defRPr sz="2400">
                <a:solidFill>
                  <a:schemeClr val="dk1"/>
                </a:solidFill>
                <a:latin typeface="Source Sans Pro"/>
                <a:ea typeface="Source Sans Pro"/>
                <a:cs typeface="Source Sans Pro"/>
                <a:sym typeface="Source Sans Pro"/>
              </a:defRPr>
            </a:lvl3pPr>
            <a:lvl4pPr marL="1828800" lvl="3" indent="-381000">
              <a:spcBef>
                <a:spcPts val="0"/>
              </a:spcBef>
              <a:spcAft>
                <a:spcPts val="0"/>
              </a:spcAft>
              <a:buClr>
                <a:schemeClr val="dk1"/>
              </a:buClr>
              <a:buSzPts val="2400"/>
              <a:buFont typeface="Source Sans Pro"/>
              <a:buChar char="●"/>
              <a:defRPr sz="2400">
                <a:solidFill>
                  <a:schemeClr val="dk1"/>
                </a:solidFill>
                <a:latin typeface="Source Sans Pro"/>
                <a:ea typeface="Source Sans Pro"/>
                <a:cs typeface="Source Sans Pro"/>
                <a:sym typeface="Source Sans Pro"/>
              </a:defRPr>
            </a:lvl4pPr>
            <a:lvl5pPr marL="2286000" lvl="4" indent="-381000">
              <a:spcBef>
                <a:spcPts val="0"/>
              </a:spcBef>
              <a:spcAft>
                <a:spcPts val="0"/>
              </a:spcAft>
              <a:buClr>
                <a:schemeClr val="dk1"/>
              </a:buClr>
              <a:buSzPts val="2400"/>
              <a:buFont typeface="Source Sans Pro"/>
              <a:buChar char="○"/>
              <a:defRPr sz="2400">
                <a:solidFill>
                  <a:schemeClr val="dk1"/>
                </a:solidFill>
                <a:latin typeface="Source Sans Pro"/>
                <a:ea typeface="Source Sans Pro"/>
                <a:cs typeface="Source Sans Pro"/>
                <a:sym typeface="Source Sans Pro"/>
              </a:defRPr>
            </a:lvl5pPr>
            <a:lvl6pPr marL="2743200" lvl="5" indent="-381000">
              <a:spcBef>
                <a:spcPts val="0"/>
              </a:spcBef>
              <a:spcAft>
                <a:spcPts val="0"/>
              </a:spcAft>
              <a:buClr>
                <a:schemeClr val="dk1"/>
              </a:buClr>
              <a:buSzPts val="2400"/>
              <a:buFont typeface="Source Sans Pro"/>
              <a:buChar char="■"/>
              <a:defRPr sz="2400">
                <a:solidFill>
                  <a:schemeClr val="dk1"/>
                </a:solidFill>
                <a:latin typeface="Source Sans Pro"/>
                <a:ea typeface="Source Sans Pro"/>
                <a:cs typeface="Source Sans Pro"/>
                <a:sym typeface="Source Sans Pro"/>
              </a:defRPr>
            </a:lvl6pPr>
            <a:lvl7pPr marL="3200400" lvl="6" indent="-381000">
              <a:spcBef>
                <a:spcPts val="0"/>
              </a:spcBef>
              <a:spcAft>
                <a:spcPts val="0"/>
              </a:spcAft>
              <a:buClr>
                <a:schemeClr val="dk1"/>
              </a:buClr>
              <a:buSzPts val="2400"/>
              <a:buFont typeface="Source Sans Pro"/>
              <a:buChar char="●"/>
              <a:defRPr sz="2400">
                <a:solidFill>
                  <a:schemeClr val="dk1"/>
                </a:solidFill>
                <a:latin typeface="Source Sans Pro"/>
                <a:ea typeface="Source Sans Pro"/>
                <a:cs typeface="Source Sans Pro"/>
                <a:sym typeface="Source Sans Pro"/>
              </a:defRPr>
            </a:lvl7pPr>
            <a:lvl8pPr marL="3657600" lvl="7" indent="-381000">
              <a:spcBef>
                <a:spcPts val="0"/>
              </a:spcBef>
              <a:spcAft>
                <a:spcPts val="0"/>
              </a:spcAft>
              <a:buClr>
                <a:schemeClr val="dk1"/>
              </a:buClr>
              <a:buSzPts val="2400"/>
              <a:buFont typeface="Source Sans Pro"/>
              <a:buChar char="○"/>
              <a:defRPr sz="2400">
                <a:solidFill>
                  <a:schemeClr val="dk1"/>
                </a:solidFill>
                <a:latin typeface="Source Sans Pro"/>
                <a:ea typeface="Source Sans Pro"/>
                <a:cs typeface="Source Sans Pro"/>
                <a:sym typeface="Source Sans Pro"/>
              </a:defRPr>
            </a:lvl8pPr>
            <a:lvl9pPr marL="4114800" lvl="8" indent="-381000">
              <a:spcBef>
                <a:spcPts val="0"/>
              </a:spcBef>
              <a:spcAft>
                <a:spcPts val="0"/>
              </a:spcAft>
              <a:buClr>
                <a:schemeClr val="dk1"/>
              </a:buClr>
              <a:buSzPts val="2400"/>
              <a:buFont typeface="Source Sans Pro"/>
              <a:buChar char="■"/>
              <a:defRPr sz="2400">
                <a:solidFill>
                  <a:schemeClr val="dk1"/>
                </a:solidFill>
                <a:latin typeface="Source Sans Pro"/>
                <a:ea typeface="Source Sans Pro"/>
                <a:cs typeface="Source Sans Pro"/>
                <a:sym typeface="Source Sans Pro"/>
              </a:defRPr>
            </a:lvl9pPr>
          </a:lstStyle>
          <a:p>
            <a:endParaRPr/>
          </a:p>
        </p:txBody>
      </p:sp>
      <p:sp>
        <p:nvSpPr>
          <p:cNvPr id="8" name="Google Shape;8;p1"/>
          <p:cNvSpPr txBox="1">
            <a:spLocks noGrp="1"/>
          </p:cNvSpPr>
          <p:nvPr>
            <p:ph type="sldNum" idx="12"/>
          </p:nvPr>
        </p:nvSpPr>
        <p:spPr>
          <a:xfrm>
            <a:off x="4297650" y="4749851"/>
            <a:ext cx="548700" cy="393600"/>
          </a:xfrm>
          <a:prstGeom prst="rect">
            <a:avLst/>
          </a:prstGeom>
          <a:noFill/>
          <a:ln>
            <a:noFill/>
          </a:ln>
        </p:spPr>
        <p:txBody>
          <a:bodyPr spcFirstLastPara="1" wrap="square" lIns="91425" tIns="91425" rIns="91425" bIns="91425" anchor="t" anchorCtr="0">
            <a:noAutofit/>
          </a:bodyPr>
          <a:lstStyle>
            <a:lvl1pPr lvl="0" algn="ctr">
              <a:buNone/>
              <a:defRPr sz="1300">
                <a:solidFill>
                  <a:schemeClr val="dk1"/>
                </a:solidFill>
                <a:latin typeface="Source Sans Pro"/>
                <a:ea typeface="Source Sans Pro"/>
                <a:cs typeface="Source Sans Pro"/>
                <a:sym typeface="Source Sans Pro"/>
              </a:defRPr>
            </a:lvl1pPr>
            <a:lvl2pPr lvl="1" algn="ctr">
              <a:buNone/>
              <a:defRPr sz="1300">
                <a:solidFill>
                  <a:schemeClr val="dk1"/>
                </a:solidFill>
                <a:latin typeface="Source Sans Pro"/>
                <a:ea typeface="Source Sans Pro"/>
                <a:cs typeface="Source Sans Pro"/>
                <a:sym typeface="Source Sans Pro"/>
              </a:defRPr>
            </a:lvl2pPr>
            <a:lvl3pPr lvl="2" algn="ctr">
              <a:buNone/>
              <a:defRPr sz="1300">
                <a:solidFill>
                  <a:schemeClr val="dk1"/>
                </a:solidFill>
                <a:latin typeface="Source Sans Pro"/>
                <a:ea typeface="Source Sans Pro"/>
                <a:cs typeface="Source Sans Pro"/>
                <a:sym typeface="Source Sans Pro"/>
              </a:defRPr>
            </a:lvl3pPr>
            <a:lvl4pPr lvl="3" algn="ctr">
              <a:buNone/>
              <a:defRPr sz="1300">
                <a:solidFill>
                  <a:schemeClr val="dk1"/>
                </a:solidFill>
                <a:latin typeface="Source Sans Pro"/>
                <a:ea typeface="Source Sans Pro"/>
                <a:cs typeface="Source Sans Pro"/>
                <a:sym typeface="Source Sans Pro"/>
              </a:defRPr>
            </a:lvl4pPr>
            <a:lvl5pPr lvl="4" algn="ctr">
              <a:buNone/>
              <a:defRPr sz="1300">
                <a:solidFill>
                  <a:schemeClr val="dk1"/>
                </a:solidFill>
                <a:latin typeface="Source Sans Pro"/>
                <a:ea typeface="Source Sans Pro"/>
                <a:cs typeface="Source Sans Pro"/>
                <a:sym typeface="Source Sans Pro"/>
              </a:defRPr>
            </a:lvl5pPr>
            <a:lvl6pPr lvl="5" algn="ctr">
              <a:buNone/>
              <a:defRPr sz="1300">
                <a:solidFill>
                  <a:schemeClr val="dk1"/>
                </a:solidFill>
                <a:latin typeface="Source Sans Pro"/>
                <a:ea typeface="Source Sans Pro"/>
                <a:cs typeface="Source Sans Pro"/>
                <a:sym typeface="Source Sans Pro"/>
              </a:defRPr>
            </a:lvl6pPr>
            <a:lvl7pPr lvl="6" algn="ctr">
              <a:buNone/>
              <a:defRPr sz="1300">
                <a:solidFill>
                  <a:schemeClr val="dk1"/>
                </a:solidFill>
                <a:latin typeface="Source Sans Pro"/>
                <a:ea typeface="Source Sans Pro"/>
                <a:cs typeface="Source Sans Pro"/>
                <a:sym typeface="Source Sans Pro"/>
              </a:defRPr>
            </a:lvl7pPr>
            <a:lvl8pPr lvl="7" algn="ctr">
              <a:buNone/>
              <a:defRPr sz="1300">
                <a:solidFill>
                  <a:schemeClr val="dk1"/>
                </a:solidFill>
                <a:latin typeface="Source Sans Pro"/>
                <a:ea typeface="Source Sans Pro"/>
                <a:cs typeface="Source Sans Pro"/>
                <a:sym typeface="Source Sans Pro"/>
              </a:defRPr>
            </a:lvl8pPr>
            <a:lvl9pPr lvl="8" algn="ctr">
              <a:buNone/>
              <a:defRPr sz="1300">
                <a:solidFill>
                  <a:schemeClr val="dk1"/>
                </a:solidFill>
                <a:latin typeface="Source Sans Pro"/>
                <a:ea typeface="Source Sans Pro"/>
                <a:cs typeface="Source Sans Pro"/>
                <a:sym typeface="Source Sans Pro"/>
              </a:defRPr>
            </a:lvl9pPr>
          </a:lstStyle>
          <a:p>
            <a:pPr marL="0" lvl="0" indent="0" algn="ct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50" r:id="rId2"/>
    <p:sldLayoutId id="2147483651" r:id="rId3"/>
    <p:sldLayoutId id="2147483653" r:id="rId4"/>
  </p:sldLayoutIdLst>
  <p:transition>
    <p:fade thruBlk="1"/>
  </p:transition>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a.blackshaw@strath.ac.uk"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mailto:r.m.piers@sms.ed.ac.uk" TargetMode="External"/></Relationships>
</file>

<file path=ppt/slides/_rels/slide10.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4.xml"/><Relationship Id="rId1" Type="http://schemas.openxmlformats.org/officeDocument/2006/relationships/slideLayout" Target="../slideLayouts/slideLayout4.xml"/><Relationship Id="rId4" Type="http://schemas.openxmlformats.org/officeDocument/2006/relationships/chart" Target="../charts/char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86"/>
        <p:cNvGrpSpPr/>
        <p:nvPr/>
      </p:nvGrpSpPr>
      <p:grpSpPr>
        <a:xfrm>
          <a:off x="0" y="0"/>
          <a:ext cx="0" cy="0"/>
          <a:chOff x="0" y="0"/>
          <a:chExt cx="0" cy="0"/>
        </a:xfrm>
      </p:grpSpPr>
      <p:sp>
        <p:nvSpPr>
          <p:cNvPr id="87" name="Google Shape;87;p15"/>
          <p:cNvSpPr txBox="1">
            <a:spLocks noGrp="1"/>
          </p:cNvSpPr>
          <p:nvPr>
            <p:ph type="ctrTitle"/>
          </p:nvPr>
        </p:nvSpPr>
        <p:spPr>
          <a:xfrm>
            <a:off x="105878" y="2449025"/>
            <a:ext cx="8903368" cy="1159800"/>
          </a:xfrm>
          <a:prstGeom prst="rect">
            <a:avLst/>
          </a:prstGeom>
        </p:spPr>
        <p:txBody>
          <a:bodyPr spcFirstLastPara="1" wrap="square" lIns="91425" tIns="91425" rIns="91425" bIns="91425" anchor="t" anchorCtr="0">
            <a:noAutofit/>
          </a:bodyPr>
          <a:lstStyle/>
          <a:p>
            <a:pPr lvl="0"/>
            <a:r>
              <a:rPr lang="en" sz="3200" dirty="0"/>
              <a:t>WIDENING ACCESS TO POSTGRADUATE STUDY</a:t>
            </a:r>
            <a:br>
              <a:rPr lang="en" sz="3200" dirty="0"/>
            </a:br>
            <a:br>
              <a:rPr lang="en" sz="3200" dirty="0"/>
            </a:br>
            <a:br>
              <a:rPr lang="en" sz="3200" dirty="0">
                <a:solidFill>
                  <a:schemeClr val="accent1"/>
                </a:solidFill>
              </a:rPr>
            </a:br>
            <a:r>
              <a:rPr lang="en" sz="2800" b="0" dirty="0">
                <a:solidFill>
                  <a:schemeClr val="accent1"/>
                </a:solidFill>
              </a:rPr>
              <a:t>Al </a:t>
            </a:r>
            <a:r>
              <a:rPr lang="en" sz="2800" b="0" dirty="0" err="1">
                <a:solidFill>
                  <a:schemeClr val="accent1"/>
                </a:solidFill>
              </a:rPr>
              <a:t>Blackshaw</a:t>
            </a:r>
            <a:r>
              <a:rPr lang="en" sz="2800" b="0" dirty="0">
                <a:solidFill>
                  <a:schemeClr val="accent1"/>
                </a:solidFill>
              </a:rPr>
              <a:t>   &amp;   Rowena Piers</a:t>
            </a:r>
            <a:br>
              <a:rPr lang="en" sz="2800" dirty="0">
                <a:solidFill>
                  <a:schemeClr val="accent1"/>
                </a:solidFill>
              </a:rPr>
            </a:br>
            <a:r>
              <a:rPr lang="en" sz="1200" b="0" dirty="0">
                <a:solidFill>
                  <a:schemeClr val="accent1"/>
                </a:solidFill>
              </a:rPr>
              <a:t>University of Strathclyde		University of Edinburgh</a:t>
            </a:r>
            <a:br>
              <a:rPr lang="en" sz="1200" b="0" dirty="0">
                <a:solidFill>
                  <a:schemeClr val="accent1"/>
                </a:solidFill>
              </a:rPr>
            </a:br>
            <a:r>
              <a:rPr lang="en" sz="1200" b="0" dirty="0">
                <a:solidFill>
                  <a:schemeClr val="accent1"/>
                </a:solidFill>
                <a:hlinkClick r:id="rId3"/>
              </a:rPr>
              <a:t>a.blackshaw@strath.ac.uk</a:t>
            </a:r>
            <a:r>
              <a:rPr lang="en" sz="1200" b="0" dirty="0">
                <a:solidFill>
                  <a:schemeClr val="accent1"/>
                </a:solidFill>
              </a:rPr>
              <a:t>		</a:t>
            </a:r>
            <a:r>
              <a:rPr lang="en" sz="1200" b="0" dirty="0">
                <a:solidFill>
                  <a:schemeClr val="accent1"/>
                </a:solidFill>
                <a:hlinkClick r:id="rId4"/>
              </a:rPr>
              <a:t>r.m.piers@sms.ed.ac.uk</a:t>
            </a:r>
            <a:r>
              <a:rPr lang="en" sz="1200" b="0">
                <a:solidFill>
                  <a:schemeClr val="accent1"/>
                </a:solidFill>
              </a:rPr>
              <a:t> </a:t>
            </a:r>
            <a:endParaRPr sz="3200" b="0" dirty="0">
              <a:solidFill>
                <a:schemeClr val="accent1"/>
              </a:solidFill>
            </a:endParaRPr>
          </a:p>
        </p:txBody>
      </p:sp>
      <p:pic>
        <p:nvPicPr>
          <p:cNvPr id="2" name="Picture 1">
            <a:extLst>
              <a:ext uri="{FF2B5EF4-FFF2-40B4-BE49-F238E27FC236}">
                <a16:creationId xmlns:a16="http://schemas.microsoft.com/office/drawing/2014/main" id="{2F1F581F-AE17-8143-B47C-50EAD223F1D2}"/>
              </a:ext>
            </a:extLst>
          </p:cNvPr>
          <p:cNvPicPr>
            <a:picLocks noChangeAspect="1"/>
          </p:cNvPicPr>
          <p:nvPr/>
        </p:nvPicPr>
        <p:blipFill rotWithShape="1">
          <a:blip r:embed="rId5"/>
          <a:srcRect t="15852" b="17980"/>
          <a:stretch/>
        </p:blipFill>
        <p:spPr>
          <a:xfrm>
            <a:off x="7363562" y="243115"/>
            <a:ext cx="1533380" cy="1014608"/>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WITHDRAWAL</a:t>
            </a:r>
          </a:p>
        </p:txBody>
      </p:sp>
      <p:graphicFrame>
        <p:nvGraphicFramePr>
          <p:cNvPr id="5" name="Chart 4"/>
          <p:cNvGraphicFramePr>
            <a:graphicFrameLocks/>
          </p:cNvGraphicFramePr>
          <p:nvPr/>
        </p:nvGraphicFramePr>
        <p:xfrm>
          <a:off x="832476" y="1445078"/>
          <a:ext cx="7311400" cy="3208565"/>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 Placeholder 3">
            <a:extLst>
              <a:ext uri="{FF2B5EF4-FFF2-40B4-BE49-F238E27FC236}">
                <a16:creationId xmlns:a16="http://schemas.microsoft.com/office/drawing/2014/main" id="{2016ED1C-7D5C-5846-B1D4-F5D57A1983D2}"/>
              </a:ext>
            </a:extLst>
          </p:cNvPr>
          <p:cNvSpPr txBox="1">
            <a:spLocks/>
          </p:cNvSpPr>
          <p:nvPr/>
        </p:nvSpPr>
        <p:spPr>
          <a:xfrm>
            <a:off x="304801" y="4610100"/>
            <a:ext cx="8479475" cy="425394"/>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55600" algn="l" rtl="0">
              <a:lnSpc>
                <a:spcPct val="100000"/>
              </a:lnSpc>
              <a:spcBef>
                <a:spcPts val="600"/>
              </a:spcBef>
              <a:spcAft>
                <a:spcPts val="0"/>
              </a:spcAft>
              <a:buClr>
                <a:schemeClr val="dk1"/>
              </a:buClr>
              <a:buSzPts val="2000"/>
              <a:buFont typeface="Source Sans Pro"/>
              <a:buChar char="■"/>
              <a:defRPr sz="2000" b="0" i="0" u="none" strike="noStrike" cap="none">
                <a:solidFill>
                  <a:schemeClr val="dk1"/>
                </a:solidFill>
                <a:latin typeface="Source Sans Pro"/>
                <a:ea typeface="Source Sans Pro"/>
                <a:cs typeface="Source Sans Pro"/>
                <a:sym typeface="Source Sans Pro"/>
              </a:defRPr>
            </a:lvl1pPr>
            <a:lvl2pPr marL="914400" marR="0" lvl="1" indent="-355600" algn="l" rtl="0">
              <a:lnSpc>
                <a:spcPct val="100000"/>
              </a:lnSpc>
              <a:spcBef>
                <a:spcPts val="0"/>
              </a:spcBef>
              <a:spcAft>
                <a:spcPts val="0"/>
              </a:spcAft>
              <a:buClr>
                <a:schemeClr val="dk1"/>
              </a:buClr>
              <a:buSzPts val="2000"/>
              <a:buFont typeface="Source Sans Pro"/>
              <a:buChar char="○"/>
              <a:defRPr sz="2000" b="0" i="0" u="none" strike="noStrike" cap="none">
                <a:solidFill>
                  <a:schemeClr val="dk1"/>
                </a:solidFill>
                <a:latin typeface="Source Sans Pro"/>
                <a:ea typeface="Source Sans Pro"/>
                <a:cs typeface="Source Sans Pro"/>
                <a:sym typeface="Source Sans Pro"/>
              </a:defRPr>
            </a:lvl2pPr>
            <a:lvl3pPr marL="1371600" marR="0" lvl="2" indent="-355600" algn="l" rtl="0">
              <a:lnSpc>
                <a:spcPct val="100000"/>
              </a:lnSpc>
              <a:spcBef>
                <a:spcPts val="0"/>
              </a:spcBef>
              <a:spcAft>
                <a:spcPts val="0"/>
              </a:spcAft>
              <a:buClr>
                <a:schemeClr val="dk1"/>
              </a:buClr>
              <a:buSzPts val="2000"/>
              <a:buFont typeface="Source Sans Pro"/>
              <a:buChar char="■"/>
              <a:defRPr sz="2000" b="0" i="0" u="none" strike="noStrike" cap="none">
                <a:solidFill>
                  <a:schemeClr val="dk1"/>
                </a:solidFill>
                <a:latin typeface="Source Sans Pro"/>
                <a:ea typeface="Source Sans Pro"/>
                <a:cs typeface="Source Sans Pro"/>
                <a:sym typeface="Source Sans Pro"/>
              </a:defRPr>
            </a:lvl3pPr>
            <a:lvl4pPr marL="1828800" marR="0" lvl="3" indent="-355600" algn="l" rtl="0">
              <a:lnSpc>
                <a:spcPct val="100000"/>
              </a:lnSpc>
              <a:spcBef>
                <a:spcPts val="0"/>
              </a:spcBef>
              <a:spcAft>
                <a:spcPts val="0"/>
              </a:spcAft>
              <a:buClr>
                <a:schemeClr val="dk1"/>
              </a:buClr>
              <a:buSzPts val="2000"/>
              <a:buFont typeface="Source Sans Pro"/>
              <a:buChar char="●"/>
              <a:defRPr sz="2000" b="0" i="0" u="none" strike="noStrike" cap="none">
                <a:solidFill>
                  <a:schemeClr val="dk1"/>
                </a:solidFill>
                <a:latin typeface="Source Sans Pro"/>
                <a:ea typeface="Source Sans Pro"/>
                <a:cs typeface="Source Sans Pro"/>
                <a:sym typeface="Source Sans Pro"/>
              </a:defRPr>
            </a:lvl4pPr>
            <a:lvl5pPr marL="2286000" marR="0" lvl="4" indent="-355600" algn="l" rtl="0">
              <a:lnSpc>
                <a:spcPct val="100000"/>
              </a:lnSpc>
              <a:spcBef>
                <a:spcPts val="0"/>
              </a:spcBef>
              <a:spcAft>
                <a:spcPts val="0"/>
              </a:spcAft>
              <a:buClr>
                <a:schemeClr val="dk1"/>
              </a:buClr>
              <a:buSzPts val="2000"/>
              <a:buFont typeface="Source Sans Pro"/>
              <a:buChar char="○"/>
              <a:defRPr sz="2000" b="0" i="0" u="none" strike="noStrike" cap="none">
                <a:solidFill>
                  <a:schemeClr val="dk1"/>
                </a:solidFill>
                <a:latin typeface="Source Sans Pro"/>
                <a:ea typeface="Source Sans Pro"/>
                <a:cs typeface="Source Sans Pro"/>
                <a:sym typeface="Source Sans Pro"/>
              </a:defRPr>
            </a:lvl5pPr>
            <a:lvl6pPr marL="2743200" marR="0" lvl="5" indent="-355600" algn="l" rtl="0">
              <a:lnSpc>
                <a:spcPct val="100000"/>
              </a:lnSpc>
              <a:spcBef>
                <a:spcPts val="0"/>
              </a:spcBef>
              <a:spcAft>
                <a:spcPts val="0"/>
              </a:spcAft>
              <a:buClr>
                <a:schemeClr val="dk1"/>
              </a:buClr>
              <a:buSzPts val="2000"/>
              <a:buFont typeface="Source Sans Pro"/>
              <a:buChar char="■"/>
              <a:defRPr sz="2000" b="0" i="0" u="none" strike="noStrike" cap="none">
                <a:solidFill>
                  <a:schemeClr val="dk1"/>
                </a:solidFill>
                <a:latin typeface="Source Sans Pro"/>
                <a:ea typeface="Source Sans Pro"/>
                <a:cs typeface="Source Sans Pro"/>
                <a:sym typeface="Source Sans Pro"/>
              </a:defRPr>
            </a:lvl6pPr>
            <a:lvl7pPr marL="3200400" marR="0" lvl="6" indent="-355600" algn="l" rtl="0">
              <a:lnSpc>
                <a:spcPct val="100000"/>
              </a:lnSpc>
              <a:spcBef>
                <a:spcPts val="0"/>
              </a:spcBef>
              <a:spcAft>
                <a:spcPts val="0"/>
              </a:spcAft>
              <a:buClr>
                <a:schemeClr val="dk1"/>
              </a:buClr>
              <a:buSzPts val="2000"/>
              <a:buFont typeface="Source Sans Pro"/>
              <a:buChar char="●"/>
              <a:defRPr sz="2000" b="0" i="0" u="none" strike="noStrike" cap="none">
                <a:solidFill>
                  <a:schemeClr val="dk1"/>
                </a:solidFill>
                <a:latin typeface="Source Sans Pro"/>
                <a:ea typeface="Source Sans Pro"/>
                <a:cs typeface="Source Sans Pro"/>
                <a:sym typeface="Source Sans Pro"/>
              </a:defRPr>
            </a:lvl7pPr>
            <a:lvl8pPr marL="3657600" marR="0" lvl="7" indent="-355600" algn="l" rtl="0">
              <a:lnSpc>
                <a:spcPct val="100000"/>
              </a:lnSpc>
              <a:spcBef>
                <a:spcPts val="0"/>
              </a:spcBef>
              <a:spcAft>
                <a:spcPts val="0"/>
              </a:spcAft>
              <a:buClr>
                <a:schemeClr val="dk1"/>
              </a:buClr>
              <a:buSzPts val="2000"/>
              <a:buFont typeface="Source Sans Pro"/>
              <a:buChar char="○"/>
              <a:defRPr sz="2000" b="0" i="0" u="none" strike="noStrike" cap="none">
                <a:solidFill>
                  <a:schemeClr val="dk1"/>
                </a:solidFill>
                <a:latin typeface="Source Sans Pro"/>
                <a:ea typeface="Source Sans Pro"/>
                <a:cs typeface="Source Sans Pro"/>
                <a:sym typeface="Source Sans Pro"/>
              </a:defRPr>
            </a:lvl8pPr>
            <a:lvl9pPr marL="4114800" marR="0" lvl="8" indent="-355600" algn="l" rtl="0">
              <a:lnSpc>
                <a:spcPct val="100000"/>
              </a:lnSpc>
              <a:spcBef>
                <a:spcPts val="0"/>
              </a:spcBef>
              <a:spcAft>
                <a:spcPts val="0"/>
              </a:spcAft>
              <a:buClr>
                <a:schemeClr val="dk1"/>
              </a:buClr>
              <a:buSzPts val="2000"/>
              <a:buFont typeface="Source Sans Pro"/>
              <a:buChar char="■"/>
              <a:defRPr sz="2000" b="0" i="0" u="none" strike="noStrike" cap="none">
                <a:solidFill>
                  <a:schemeClr val="dk1"/>
                </a:solidFill>
                <a:latin typeface="Source Sans Pro"/>
                <a:ea typeface="Source Sans Pro"/>
                <a:cs typeface="Source Sans Pro"/>
                <a:sym typeface="Source Sans Pro"/>
              </a:defRPr>
            </a:lvl9pPr>
          </a:lstStyle>
          <a:p>
            <a:pPr marL="101598" indent="0">
              <a:buFont typeface="Source Sans Pro"/>
              <a:buNone/>
            </a:pPr>
            <a:r>
              <a:rPr lang="en-GB" sz="1050" dirty="0">
                <a:solidFill>
                  <a:schemeClr val="accent3"/>
                </a:solidFill>
              </a:rPr>
              <a:t>Note: These are the views of the students who </a:t>
            </a:r>
            <a:r>
              <a:rPr lang="en-GB" sz="1050" b="1" i="1" dirty="0">
                <a:solidFill>
                  <a:schemeClr val="accent3"/>
                </a:solidFill>
              </a:rPr>
              <a:t>did not </a:t>
            </a:r>
            <a:r>
              <a:rPr lang="en-GB" sz="1050" dirty="0">
                <a:solidFill>
                  <a:schemeClr val="accent3"/>
                </a:solidFill>
              </a:rPr>
              <a:t>withdraw (therefore does not account for the percentage of students who did withdraw)</a:t>
            </a:r>
          </a:p>
        </p:txBody>
      </p:sp>
    </p:spTree>
    <p:extLst>
      <p:ext uri="{BB962C8B-B14F-4D97-AF65-F5344CB8AC3E}">
        <p14:creationId xmlns:p14="http://schemas.microsoft.com/office/powerpoint/2010/main" val="17079048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6"/>
          <p:cNvSpPr txBox="1">
            <a:spLocks noGrp="1"/>
          </p:cNvSpPr>
          <p:nvPr>
            <p:ph type="title"/>
          </p:nvPr>
        </p:nvSpPr>
        <p:spPr>
          <a:xfrm>
            <a:off x="832475" y="126338"/>
            <a:ext cx="7951800" cy="730200"/>
          </a:xfrm>
          <a:prstGeom prst="rect">
            <a:avLst/>
          </a:prstGeom>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dirty="0"/>
              <a:t>FIRST GENERATION STUDENTS</a:t>
            </a:r>
            <a:endParaRPr dirty="0"/>
          </a:p>
        </p:txBody>
      </p:sp>
      <p:sp>
        <p:nvSpPr>
          <p:cNvPr id="93" name="Google Shape;93;p16"/>
          <p:cNvSpPr txBox="1"/>
          <p:nvPr/>
        </p:nvSpPr>
        <p:spPr>
          <a:xfrm>
            <a:off x="439270" y="1064963"/>
            <a:ext cx="8248650" cy="3901484"/>
          </a:xfrm>
          <a:prstGeom prst="rect">
            <a:avLst/>
          </a:prstGeom>
          <a:noFill/>
          <a:ln>
            <a:noFill/>
          </a:ln>
        </p:spPr>
        <p:txBody>
          <a:bodyPr spcFirstLastPara="1" wrap="square" lIns="91425" tIns="91425" rIns="91425" bIns="91425" anchor="t" anchorCtr="0">
            <a:noAutofit/>
          </a:bodyPr>
          <a:lstStyle/>
          <a:p>
            <a:pPr marL="0" lvl="0" indent="0" algn="just" rtl="0">
              <a:lnSpc>
                <a:spcPct val="150000"/>
              </a:lnSpc>
              <a:spcBef>
                <a:spcPts val="600"/>
              </a:spcBef>
              <a:spcAft>
                <a:spcPts val="0"/>
              </a:spcAft>
              <a:buNone/>
            </a:pPr>
            <a:r>
              <a:rPr lang="en-GB" sz="800" b="1" dirty="0">
                <a:solidFill>
                  <a:schemeClr val="accent3"/>
                </a:solidFill>
                <a:latin typeface="Source Sans Pro"/>
                <a:ea typeface="Source Sans Pro"/>
                <a:cs typeface="Source Sans Pro"/>
                <a:sym typeface="Source Sans Pro"/>
              </a:rPr>
              <a:t> </a:t>
            </a:r>
            <a:r>
              <a:rPr lang="en-GB" b="1" dirty="0">
                <a:solidFill>
                  <a:schemeClr val="accent3"/>
                </a:solidFill>
                <a:latin typeface="Source Sans Pro"/>
                <a:ea typeface="Source Sans Pro"/>
                <a:cs typeface="Source Sans Pro"/>
                <a:sym typeface="Source Sans Pro"/>
              </a:rPr>
              <a:t>FIRST GENERATION STUDENTS</a:t>
            </a:r>
            <a:endParaRPr lang="en-GB" sz="800" b="1" dirty="0">
              <a:solidFill>
                <a:schemeClr val="dk1"/>
              </a:solidFill>
              <a:latin typeface="Source Sans Pro"/>
              <a:ea typeface="Source Sans Pro"/>
              <a:cs typeface="Source Sans Pro"/>
              <a:sym typeface="Source Sans Pro"/>
            </a:endParaRPr>
          </a:p>
          <a:p>
            <a:pPr marL="0" lvl="0" indent="0" algn="just" rtl="0">
              <a:lnSpc>
                <a:spcPct val="150000"/>
              </a:lnSpc>
              <a:spcBef>
                <a:spcPts val="600"/>
              </a:spcBef>
              <a:spcAft>
                <a:spcPts val="0"/>
              </a:spcAft>
              <a:buNone/>
            </a:pPr>
            <a:endParaRPr lang="en-GB" sz="800" dirty="0">
              <a:solidFill>
                <a:schemeClr val="dk1"/>
              </a:solidFill>
              <a:latin typeface="Source Sans Pro"/>
              <a:ea typeface="Source Sans Pro"/>
              <a:cs typeface="Source Sans Pro"/>
              <a:sym typeface="Source Sans Pro"/>
            </a:endParaRPr>
          </a:p>
          <a:p>
            <a:pPr marL="285750" lvl="0" indent="-285750" algn="just">
              <a:lnSpc>
                <a:spcPct val="150000"/>
              </a:lnSpc>
              <a:spcBef>
                <a:spcPts val="600"/>
              </a:spcBef>
              <a:buClr>
                <a:schemeClr val="dk1"/>
              </a:buClr>
              <a:buSzPts val="1100"/>
              <a:buFontTx/>
              <a:buChar char="-"/>
            </a:pPr>
            <a:r>
              <a:rPr lang="en-GB" dirty="0">
                <a:solidFill>
                  <a:schemeClr val="tx1"/>
                </a:solidFill>
                <a:latin typeface="Source Sans Pro"/>
                <a:ea typeface="Source Sans Pro"/>
                <a:cs typeface="Source Sans Pro"/>
                <a:sym typeface="Source Sans Pro"/>
              </a:rPr>
              <a:t>First generation students are significantly </a:t>
            </a:r>
            <a:r>
              <a:rPr lang="en-GB" b="1" dirty="0">
                <a:solidFill>
                  <a:schemeClr val="accent3"/>
                </a:solidFill>
                <a:latin typeface="Source Sans Pro"/>
                <a:ea typeface="Source Sans Pro"/>
                <a:cs typeface="Source Sans Pro"/>
                <a:sym typeface="Source Sans Pro"/>
              </a:rPr>
              <a:t>more</a:t>
            </a:r>
            <a:r>
              <a:rPr lang="en-GB" dirty="0">
                <a:solidFill>
                  <a:schemeClr val="accent3"/>
                </a:solidFill>
                <a:latin typeface="Source Sans Pro"/>
                <a:ea typeface="Source Sans Pro"/>
                <a:cs typeface="Source Sans Pro"/>
                <a:sym typeface="Source Sans Pro"/>
              </a:rPr>
              <a:t> </a:t>
            </a:r>
            <a:r>
              <a:rPr lang="en-GB" b="1" dirty="0">
                <a:solidFill>
                  <a:schemeClr val="accent3"/>
                </a:solidFill>
                <a:latin typeface="Source Sans Pro"/>
                <a:ea typeface="Source Sans Pro"/>
                <a:cs typeface="Source Sans Pro"/>
                <a:sym typeface="Source Sans Pro"/>
              </a:rPr>
              <a:t>likely</a:t>
            </a:r>
            <a:r>
              <a:rPr lang="en-GB" dirty="0">
                <a:solidFill>
                  <a:schemeClr val="accent3"/>
                </a:solidFill>
                <a:latin typeface="Source Sans Pro"/>
                <a:ea typeface="Source Sans Pro"/>
                <a:cs typeface="Source Sans Pro"/>
                <a:sym typeface="Source Sans Pro"/>
              </a:rPr>
              <a:t> to be concerned about facing discrimination during postgraduate study (p = 0.002) </a:t>
            </a:r>
            <a:r>
              <a:rPr lang="en-GB" dirty="0">
                <a:solidFill>
                  <a:schemeClr val="tx1"/>
                </a:solidFill>
                <a:latin typeface="Source Sans Pro"/>
                <a:ea typeface="Source Sans Pro"/>
                <a:cs typeface="Source Sans Pro"/>
                <a:sym typeface="Source Sans Pro"/>
              </a:rPr>
              <a:t>compared to students whose parent(s) attended university.</a:t>
            </a:r>
          </a:p>
          <a:p>
            <a:pPr lvl="0" algn="just">
              <a:lnSpc>
                <a:spcPct val="150000"/>
              </a:lnSpc>
              <a:spcBef>
                <a:spcPts val="600"/>
              </a:spcBef>
              <a:buClr>
                <a:schemeClr val="dk1"/>
              </a:buClr>
              <a:buSzPts val="1100"/>
            </a:pPr>
            <a:endParaRPr lang="en-GB" dirty="0">
              <a:solidFill>
                <a:schemeClr val="tx1"/>
              </a:solidFill>
              <a:latin typeface="Source Sans Pro"/>
              <a:ea typeface="Source Sans Pro"/>
              <a:cs typeface="Source Sans Pro"/>
              <a:sym typeface="Source Sans Pro"/>
            </a:endParaRPr>
          </a:p>
          <a:p>
            <a:pPr marL="285750" lvl="0" indent="-285750" algn="just">
              <a:lnSpc>
                <a:spcPct val="150000"/>
              </a:lnSpc>
              <a:spcBef>
                <a:spcPts val="600"/>
              </a:spcBef>
              <a:buClr>
                <a:schemeClr val="dk1"/>
              </a:buClr>
              <a:buSzPts val="1100"/>
              <a:buFontTx/>
              <a:buChar char="-"/>
            </a:pPr>
            <a:r>
              <a:rPr lang="en-GB" dirty="0">
                <a:solidFill>
                  <a:schemeClr val="tx1"/>
                </a:solidFill>
                <a:latin typeface="Source Sans Pro"/>
                <a:ea typeface="Source Sans Pro"/>
                <a:cs typeface="Source Sans Pro"/>
                <a:sym typeface="Source Sans Pro"/>
              </a:rPr>
              <a:t>First generation students are significantly </a:t>
            </a:r>
            <a:r>
              <a:rPr lang="en-GB" b="1" dirty="0">
                <a:solidFill>
                  <a:schemeClr val="accent3"/>
                </a:solidFill>
                <a:latin typeface="Source Sans Pro"/>
                <a:ea typeface="Source Sans Pro"/>
                <a:cs typeface="Source Sans Pro"/>
                <a:sym typeface="Source Sans Pro"/>
              </a:rPr>
              <a:t>less</a:t>
            </a:r>
            <a:r>
              <a:rPr lang="en-GB" dirty="0">
                <a:solidFill>
                  <a:schemeClr val="accent3"/>
                </a:solidFill>
                <a:latin typeface="Source Sans Pro"/>
                <a:ea typeface="Source Sans Pro"/>
                <a:cs typeface="Source Sans Pro"/>
                <a:sym typeface="Source Sans Pro"/>
              </a:rPr>
              <a:t> </a:t>
            </a:r>
            <a:r>
              <a:rPr lang="en-GB" b="1" dirty="0">
                <a:solidFill>
                  <a:schemeClr val="accent3"/>
                </a:solidFill>
                <a:latin typeface="Source Sans Pro"/>
                <a:ea typeface="Source Sans Pro"/>
                <a:cs typeface="Source Sans Pro"/>
                <a:sym typeface="Source Sans Pro"/>
              </a:rPr>
              <a:t>likely</a:t>
            </a:r>
            <a:r>
              <a:rPr lang="en-GB" dirty="0">
                <a:solidFill>
                  <a:schemeClr val="accent3"/>
                </a:solidFill>
                <a:latin typeface="Source Sans Pro"/>
                <a:ea typeface="Source Sans Pro"/>
                <a:cs typeface="Source Sans Pro"/>
                <a:sym typeface="Source Sans Pro"/>
              </a:rPr>
              <a:t> to have received a scholarship (p = 0.011) or funding from an employer (p = 0.031) or encouragement from a family member (p = 0.028) </a:t>
            </a:r>
            <a:r>
              <a:rPr lang="en-GB" dirty="0">
                <a:solidFill>
                  <a:schemeClr val="tx1"/>
                </a:solidFill>
                <a:latin typeface="Source Sans Pro"/>
                <a:ea typeface="Source Sans Pro"/>
                <a:cs typeface="Source Sans Pro"/>
                <a:sym typeface="Source Sans Pro"/>
              </a:rPr>
              <a:t>in relation to applying for postgraduate study, compared to students whose parent(s) attended university.</a:t>
            </a:r>
          </a:p>
          <a:p>
            <a:pPr lvl="0" algn="just">
              <a:lnSpc>
                <a:spcPct val="150000"/>
              </a:lnSpc>
              <a:spcBef>
                <a:spcPts val="600"/>
              </a:spcBef>
              <a:buClr>
                <a:schemeClr val="dk1"/>
              </a:buClr>
              <a:buSzPts val="1100"/>
            </a:pPr>
            <a:r>
              <a:rPr lang="en-GB" sz="1100" i="1" dirty="0">
                <a:solidFill>
                  <a:schemeClr val="tx1"/>
                </a:solidFill>
                <a:latin typeface="Source Sans Pro"/>
                <a:ea typeface="Source Sans Pro"/>
                <a:cs typeface="Source Sans Pro"/>
                <a:sym typeface="Source Sans Pro"/>
              </a:rPr>
              <a:t>	Implications: Systemic? Second-hand advantage? Cultural capital? Awareness?</a:t>
            </a:r>
            <a:endParaRPr lang="en-GB" sz="1200" dirty="0">
              <a:solidFill>
                <a:schemeClr val="tx1"/>
              </a:solidFill>
              <a:latin typeface="Source Sans Pro"/>
              <a:ea typeface="Source Sans Pro"/>
              <a:cs typeface="Source Sans Pro"/>
              <a:sym typeface="Source Sans Pro"/>
            </a:endParaRPr>
          </a:p>
          <a:p>
            <a:pPr lvl="0" algn="just">
              <a:lnSpc>
                <a:spcPct val="150000"/>
              </a:lnSpc>
              <a:spcBef>
                <a:spcPts val="600"/>
              </a:spcBef>
              <a:buClr>
                <a:schemeClr val="dk1"/>
              </a:buClr>
              <a:buSzPts val="1100"/>
            </a:pPr>
            <a:endParaRPr lang="en-GB" sz="800" dirty="0">
              <a:solidFill>
                <a:schemeClr val="tx1"/>
              </a:solidFill>
              <a:latin typeface="Source Sans Pro"/>
              <a:ea typeface="Source Sans Pro"/>
              <a:cs typeface="Source Sans Pro"/>
              <a:sym typeface="Source Sans Pro"/>
            </a:endParaRPr>
          </a:p>
        </p:txBody>
      </p:sp>
    </p:spTree>
    <p:extLst>
      <p:ext uri="{BB962C8B-B14F-4D97-AF65-F5344CB8AC3E}">
        <p14:creationId xmlns:p14="http://schemas.microsoft.com/office/powerpoint/2010/main" val="41550605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6"/>
          <p:cNvSpPr txBox="1">
            <a:spLocks noGrp="1"/>
          </p:cNvSpPr>
          <p:nvPr>
            <p:ph type="title"/>
          </p:nvPr>
        </p:nvSpPr>
        <p:spPr>
          <a:xfrm>
            <a:off x="832475" y="126338"/>
            <a:ext cx="7951800" cy="730200"/>
          </a:xfrm>
          <a:prstGeom prst="rect">
            <a:avLst/>
          </a:prstGeom>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dirty="0"/>
              <a:t>DISTANCE TO UNIVERSITY</a:t>
            </a:r>
            <a:endParaRPr dirty="0"/>
          </a:p>
        </p:txBody>
      </p:sp>
      <p:sp>
        <p:nvSpPr>
          <p:cNvPr id="93" name="Google Shape;93;p16"/>
          <p:cNvSpPr txBox="1"/>
          <p:nvPr/>
        </p:nvSpPr>
        <p:spPr>
          <a:xfrm>
            <a:off x="457200" y="1075764"/>
            <a:ext cx="8248650" cy="3827929"/>
          </a:xfrm>
          <a:prstGeom prst="rect">
            <a:avLst/>
          </a:prstGeom>
          <a:noFill/>
          <a:ln>
            <a:noFill/>
          </a:ln>
        </p:spPr>
        <p:txBody>
          <a:bodyPr spcFirstLastPara="1" wrap="square" lIns="91425" tIns="91425" rIns="91425" bIns="91425" anchor="t" anchorCtr="0">
            <a:noAutofit/>
          </a:bodyPr>
          <a:lstStyle/>
          <a:p>
            <a:pPr marL="0" lvl="0" indent="0" algn="just" rtl="0">
              <a:spcBef>
                <a:spcPts val="600"/>
              </a:spcBef>
              <a:spcAft>
                <a:spcPts val="0"/>
              </a:spcAft>
              <a:buNone/>
            </a:pPr>
            <a:r>
              <a:rPr lang="en-GB" b="1" dirty="0">
                <a:solidFill>
                  <a:schemeClr val="accent3"/>
                </a:solidFill>
                <a:latin typeface="Source Sans Pro"/>
                <a:ea typeface="Source Sans Pro"/>
                <a:cs typeface="Source Sans Pro"/>
                <a:sym typeface="Source Sans Pro"/>
              </a:rPr>
              <a:t>DISTANCE TO UNIVERSITY</a:t>
            </a:r>
            <a:endParaRPr dirty="0">
              <a:solidFill>
                <a:schemeClr val="accent3"/>
              </a:solidFill>
              <a:latin typeface="Source Sans Pro"/>
              <a:ea typeface="Source Sans Pro"/>
              <a:cs typeface="Source Sans Pro"/>
              <a:sym typeface="Source Sans Pro"/>
            </a:endParaRPr>
          </a:p>
          <a:p>
            <a:pPr lvl="0" algn="just">
              <a:spcBef>
                <a:spcPts val="600"/>
              </a:spcBef>
              <a:buClr>
                <a:schemeClr val="dk1"/>
              </a:buClr>
              <a:buSzPts val="1100"/>
            </a:pPr>
            <a:endParaRPr lang="en-GB" dirty="0">
              <a:solidFill>
                <a:schemeClr val="dk1"/>
              </a:solidFill>
              <a:latin typeface="Source Sans Pro"/>
              <a:ea typeface="Source Sans Pro"/>
              <a:cs typeface="Source Sans Pro"/>
              <a:sym typeface="Source Sans Pro"/>
            </a:endParaRPr>
          </a:p>
          <a:p>
            <a:pPr marL="285750" indent="-285750" algn="just">
              <a:lnSpc>
                <a:spcPct val="150000"/>
              </a:lnSpc>
              <a:spcBef>
                <a:spcPts val="600"/>
              </a:spcBef>
              <a:buClr>
                <a:schemeClr val="dk1"/>
              </a:buClr>
              <a:buSzPts val="1100"/>
              <a:buFontTx/>
              <a:buChar char="-"/>
            </a:pPr>
            <a:r>
              <a:rPr lang="en-GB" dirty="0">
                <a:solidFill>
                  <a:schemeClr val="dk1"/>
                </a:solidFill>
                <a:latin typeface="Source Sans Pro"/>
                <a:ea typeface="Source Sans Pro"/>
                <a:cs typeface="Source Sans Pro"/>
                <a:sym typeface="Source Sans Pro"/>
              </a:rPr>
              <a:t>The closer to university students live, the </a:t>
            </a:r>
            <a:r>
              <a:rPr lang="en-GB" dirty="0">
                <a:solidFill>
                  <a:schemeClr val="accent3"/>
                </a:solidFill>
                <a:latin typeface="Source Sans Pro"/>
                <a:ea typeface="Source Sans Pro"/>
                <a:cs typeface="Source Sans Pro"/>
                <a:sym typeface="Source Sans Pro"/>
              </a:rPr>
              <a:t>significantly </a:t>
            </a:r>
            <a:r>
              <a:rPr lang="en-GB" b="1" dirty="0">
                <a:solidFill>
                  <a:schemeClr val="accent3"/>
                </a:solidFill>
                <a:latin typeface="Source Sans Pro"/>
                <a:ea typeface="Source Sans Pro"/>
                <a:cs typeface="Source Sans Pro"/>
                <a:sym typeface="Source Sans Pro"/>
              </a:rPr>
              <a:t>higher the demand </a:t>
            </a:r>
            <a:r>
              <a:rPr lang="en-GB" dirty="0">
                <a:solidFill>
                  <a:schemeClr val="accent3"/>
                </a:solidFill>
                <a:latin typeface="Source Sans Pro"/>
                <a:ea typeface="Source Sans Pro"/>
                <a:cs typeface="Source Sans Pro"/>
                <a:sym typeface="Source Sans Pro"/>
              </a:rPr>
              <a:t>for additional mental health support (p = 0.015) and paid work experience (p = 0.002)</a:t>
            </a:r>
            <a:r>
              <a:rPr lang="en-GB" dirty="0">
                <a:solidFill>
                  <a:schemeClr val="dk1"/>
                </a:solidFill>
                <a:latin typeface="Source Sans Pro"/>
                <a:ea typeface="Source Sans Pro"/>
                <a:cs typeface="Source Sans Pro"/>
                <a:sym typeface="Source Sans Pro"/>
              </a:rPr>
              <a:t>.</a:t>
            </a:r>
          </a:p>
          <a:p>
            <a:pPr algn="just">
              <a:lnSpc>
                <a:spcPct val="150000"/>
              </a:lnSpc>
              <a:spcBef>
                <a:spcPts val="600"/>
              </a:spcBef>
              <a:buClr>
                <a:schemeClr val="dk1"/>
              </a:buClr>
              <a:buSzPts val="1100"/>
            </a:pPr>
            <a:r>
              <a:rPr lang="en-GB" sz="1200" i="1" dirty="0">
                <a:solidFill>
                  <a:schemeClr val="dk1"/>
                </a:solidFill>
                <a:latin typeface="Source Sans Pro"/>
                <a:ea typeface="Source Sans Pro"/>
                <a:cs typeface="Source Sans Pro"/>
                <a:sym typeface="Source Sans Pro"/>
              </a:rPr>
              <a:t>	Why? Students living very close to university (e.g., &lt; 5 miles) are more likely to be living away from home and 	therefore don’t necessarily have the emotional, psychological and financial benefits of living at home.</a:t>
            </a:r>
          </a:p>
          <a:p>
            <a:pPr algn="just">
              <a:lnSpc>
                <a:spcPct val="150000"/>
              </a:lnSpc>
              <a:spcBef>
                <a:spcPts val="600"/>
              </a:spcBef>
              <a:buClr>
                <a:schemeClr val="dk1"/>
              </a:buClr>
              <a:buSzPts val="1100"/>
            </a:pPr>
            <a:endParaRPr lang="en-GB" sz="1200" i="1" dirty="0">
              <a:solidFill>
                <a:schemeClr val="dk1"/>
              </a:solidFill>
              <a:latin typeface="Source Sans Pro"/>
              <a:ea typeface="Source Sans Pro"/>
              <a:cs typeface="Source Sans Pro"/>
              <a:sym typeface="Source Sans Pro"/>
            </a:endParaRPr>
          </a:p>
          <a:p>
            <a:pPr marL="285750" indent="-285750" algn="just">
              <a:lnSpc>
                <a:spcPct val="150000"/>
              </a:lnSpc>
              <a:spcBef>
                <a:spcPts val="600"/>
              </a:spcBef>
              <a:buClr>
                <a:schemeClr val="dk1"/>
              </a:buClr>
              <a:buSzPts val="1100"/>
              <a:buFontTx/>
              <a:buChar char="-"/>
            </a:pPr>
            <a:r>
              <a:rPr lang="en-GB" dirty="0">
                <a:solidFill>
                  <a:schemeClr val="tx1"/>
                </a:solidFill>
                <a:latin typeface="Source Sans Pro"/>
                <a:ea typeface="Source Sans Pro"/>
                <a:cs typeface="Source Sans Pro"/>
                <a:sym typeface="Source Sans Pro"/>
              </a:rPr>
              <a:t>The closer to university students live, the </a:t>
            </a:r>
            <a:r>
              <a:rPr lang="en-GB" b="1" dirty="0">
                <a:solidFill>
                  <a:schemeClr val="accent3"/>
                </a:solidFill>
                <a:latin typeface="Source Sans Pro"/>
                <a:ea typeface="Source Sans Pro"/>
                <a:cs typeface="Source Sans Pro"/>
                <a:sym typeface="Source Sans Pro"/>
              </a:rPr>
              <a:t>more</a:t>
            </a:r>
            <a:r>
              <a:rPr lang="en-GB" dirty="0">
                <a:solidFill>
                  <a:schemeClr val="accent3"/>
                </a:solidFill>
                <a:latin typeface="Source Sans Pro"/>
                <a:ea typeface="Source Sans Pro"/>
                <a:cs typeface="Source Sans Pro"/>
                <a:sym typeface="Source Sans Pro"/>
              </a:rPr>
              <a:t> </a:t>
            </a:r>
            <a:r>
              <a:rPr lang="en-GB" b="1" dirty="0">
                <a:solidFill>
                  <a:schemeClr val="accent3"/>
                </a:solidFill>
                <a:latin typeface="Source Sans Pro"/>
                <a:ea typeface="Source Sans Pro"/>
                <a:cs typeface="Source Sans Pro"/>
                <a:sym typeface="Source Sans Pro"/>
              </a:rPr>
              <a:t>likely</a:t>
            </a:r>
            <a:r>
              <a:rPr lang="en-GB" dirty="0">
                <a:solidFill>
                  <a:schemeClr val="accent3"/>
                </a:solidFill>
                <a:latin typeface="Source Sans Pro"/>
                <a:ea typeface="Source Sans Pro"/>
                <a:cs typeface="Source Sans Pro"/>
                <a:sym typeface="Source Sans Pro"/>
              </a:rPr>
              <a:t> they are to have considered withdrawing from university (p = 0.045)</a:t>
            </a:r>
            <a:r>
              <a:rPr lang="en-GB" dirty="0">
                <a:solidFill>
                  <a:schemeClr val="tx1"/>
                </a:solidFill>
                <a:latin typeface="Source Sans Pro"/>
                <a:ea typeface="Source Sans Pro"/>
                <a:cs typeface="Source Sans Pro"/>
                <a:sym typeface="Source Sans Pro"/>
              </a:rPr>
              <a:t>.</a:t>
            </a:r>
          </a:p>
          <a:p>
            <a:pPr algn="just">
              <a:lnSpc>
                <a:spcPct val="150000"/>
              </a:lnSpc>
              <a:spcBef>
                <a:spcPts val="600"/>
              </a:spcBef>
              <a:buClr>
                <a:schemeClr val="dk1"/>
              </a:buClr>
              <a:buSzPts val="1100"/>
            </a:pPr>
            <a:r>
              <a:rPr lang="en-GB" sz="1200" i="1" dirty="0">
                <a:solidFill>
                  <a:schemeClr val="tx1"/>
                </a:solidFill>
                <a:latin typeface="Source Sans Pro"/>
                <a:ea typeface="Source Sans Pro"/>
                <a:cs typeface="Source Sans Pro"/>
                <a:sym typeface="Source Sans Pro"/>
              </a:rPr>
              <a:t>	45% of students living less than 10 miles from the university have considered withdrawing from university, 	compared to 23% of students living at least 31 miles or further from the university. </a:t>
            </a:r>
            <a:endParaRPr lang="en-GB" sz="1200" dirty="0">
              <a:solidFill>
                <a:schemeClr val="tx1"/>
              </a:solidFill>
              <a:latin typeface="Source Sans Pro"/>
              <a:ea typeface="Source Sans Pro"/>
              <a:cs typeface="Source Sans Pro"/>
              <a:sym typeface="Source Sans Pro"/>
            </a:endParaRPr>
          </a:p>
          <a:p>
            <a:pPr algn="just">
              <a:lnSpc>
                <a:spcPct val="150000"/>
              </a:lnSpc>
              <a:spcBef>
                <a:spcPts val="600"/>
              </a:spcBef>
              <a:buClr>
                <a:schemeClr val="dk1"/>
              </a:buClr>
              <a:buSzPts val="1100"/>
            </a:pPr>
            <a:endParaRPr lang="en-GB" sz="1200" i="1" dirty="0">
              <a:solidFill>
                <a:schemeClr val="dk1"/>
              </a:solidFill>
              <a:latin typeface="Source Sans Pro"/>
              <a:ea typeface="Source Sans Pro"/>
              <a:cs typeface="Source Sans Pro"/>
              <a:sym typeface="Source Sans Pro"/>
            </a:endParaRPr>
          </a:p>
          <a:p>
            <a:pPr marL="285750" indent="-285750" algn="just">
              <a:spcBef>
                <a:spcPts val="600"/>
              </a:spcBef>
              <a:buClr>
                <a:schemeClr val="dk1"/>
              </a:buClr>
              <a:buSzPts val="1100"/>
              <a:buFontTx/>
              <a:buChar char="-"/>
            </a:pPr>
            <a:endParaRPr lang="en-GB" dirty="0">
              <a:solidFill>
                <a:schemeClr val="dk1"/>
              </a:solidFill>
              <a:latin typeface="Source Sans Pro"/>
              <a:ea typeface="Source Sans Pro"/>
              <a:cs typeface="Source Sans Pro"/>
              <a:sym typeface="Source Sans Pro"/>
            </a:endParaRPr>
          </a:p>
        </p:txBody>
      </p:sp>
    </p:spTree>
    <p:extLst>
      <p:ext uri="{BB962C8B-B14F-4D97-AF65-F5344CB8AC3E}">
        <p14:creationId xmlns:p14="http://schemas.microsoft.com/office/powerpoint/2010/main" val="23403520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6"/>
          <p:cNvSpPr txBox="1">
            <a:spLocks noGrp="1"/>
          </p:cNvSpPr>
          <p:nvPr>
            <p:ph type="title"/>
          </p:nvPr>
        </p:nvSpPr>
        <p:spPr>
          <a:xfrm>
            <a:off x="832475" y="126338"/>
            <a:ext cx="7951800" cy="730200"/>
          </a:xfrm>
          <a:prstGeom prst="rect">
            <a:avLst/>
          </a:prstGeom>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dirty="0"/>
              <a:t>DEMOGRAPHICS</a:t>
            </a:r>
            <a:endParaRPr dirty="0"/>
          </a:p>
        </p:txBody>
      </p:sp>
      <p:sp>
        <p:nvSpPr>
          <p:cNvPr id="93" name="Google Shape;93;p16"/>
          <p:cNvSpPr txBox="1"/>
          <p:nvPr/>
        </p:nvSpPr>
        <p:spPr>
          <a:xfrm>
            <a:off x="457200" y="1289081"/>
            <a:ext cx="3776700" cy="3460770"/>
          </a:xfrm>
          <a:prstGeom prst="rect">
            <a:avLst/>
          </a:prstGeom>
          <a:noFill/>
          <a:ln>
            <a:noFill/>
          </a:ln>
        </p:spPr>
        <p:txBody>
          <a:bodyPr spcFirstLastPara="1" wrap="square" lIns="91425" tIns="91425" rIns="91425" bIns="91425" anchor="t" anchorCtr="0">
            <a:noAutofit/>
          </a:bodyPr>
          <a:lstStyle/>
          <a:p>
            <a:pPr marL="0" lvl="0" indent="0" algn="l" rtl="0">
              <a:spcBef>
                <a:spcPts val="600"/>
              </a:spcBef>
              <a:spcAft>
                <a:spcPts val="0"/>
              </a:spcAft>
              <a:buNone/>
            </a:pPr>
            <a:r>
              <a:rPr lang="en-GB" b="1" dirty="0">
                <a:solidFill>
                  <a:schemeClr val="accent3"/>
                </a:solidFill>
                <a:latin typeface="Source Sans Pro"/>
                <a:ea typeface="Source Sans Pro"/>
                <a:cs typeface="Source Sans Pro"/>
                <a:sym typeface="Source Sans Pro"/>
              </a:rPr>
              <a:t>ONLINE SURVEY (n = 107)</a:t>
            </a:r>
            <a:endParaRPr dirty="0">
              <a:solidFill>
                <a:schemeClr val="accent3"/>
              </a:solidFill>
              <a:latin typeface="Source Sans Pro"/>
              <a:ea typeface="Source Sans Pro"/>
              <a:cs typeface="Source Sans Pro"/>
              <a:sym typeface="Source Sans Pro"/>
            </a:endParaRPr>
          </a:p>
          <a:p>
            <a:pPr marL="285750" lvl="0" indent="-285750" algn="l" rtl="0">
              <a:spcBef>
                <a:spcPts val="600"/>
              </a:spcBef>
              <a:spcAft>
                <a:spcPts val="0"/>
              </a:spcAft>
              <a:buClr>
                <a:schemeClr val="dk1"/>
              </a:buClr>
              <a:buSzPts val="1100"/>
              <a:buFont typeface="Arial" panose="020B0604020202020204" pitchFamily="34" charset="0"/>
              <a:buChar char="•"/>
            </a:pPr>
            <a:r>
              <a:rPr lang="en-GB" dirty="0">
                <a:solidFill>
                  <a:schemeClr val="dk1"/>
                </a:solidFill>
                <a:latin typeface="Source Sans Pro"/>
                <a:ea typeface="Source Sans Pro"/>
                <a:cs typeface="Source Sans Pro"/>
                <a:sym typeface="Source Sans Pro"/>
              </a:rPr>
              <a:t>Average age 32 years old (min 17; max 65)</a:t>
            </a:r>
          </a:p>
          <a:p>
            <a:pPr marL="285750" lvl="0" indent="-285750" algn="l" rtl="0">
              <a:spcBef>
                <a:spcPts val="600"/>
              </a:spcBef>
              <a:spcAft>
                <a:spcPts val="0"/>
              </a:spcAft>
              <a:buClr>
                <a:schemeClr val="dk1"/>
              </a:buClr>
              <a:buSzPts val="1100"/>
              <a:buFont typeface="Arial" panose="020B0604020202020204" pitchFamily="34" charset="0"/>
              <a:buChar char="•"/>
            </a:pPr>
            <a:r>
              <a:rPr lang="en-GB" dirty="0">
                <a:solidFill>
                  <a:schemeClr val="dk1"/>
                </a:solidFill>
                <a:latin typeface="Source Sans Pro"/>
                <a:ea typeface="Source Sans Pro"/>
                <a:cs typeface="Source Sans Pro"/>
                <a:sym typeface="Source Sans Pro"/>
              </a:rPr>
              <a:t>66% female; 34% male</a:t>
            </a:r>
          </a:p>
          <a:p>
            <a:pPr marL="285750" lvl="0" indent="-285750" algn="l" rtl="0">
              <a:spcBef>
                <a:spcPts val="600"/>
              </a:spcBef>
              <a:spcAft>
                <a:spcPts val="0"/>
              </a:spcAft>
              <a:buClr>
                <a:schemeClr val="dk1"/>
              </a:buClr>
              <a:buSzPts val="1100"/>
              <a:buFont typeface="Arial" panose="020B0604020202020204" pitchFamily="34" charset="0"/>
              <a:buChar char="•"/>
            </a:pPr>
            <a:r>
              <a:rPr lang="en-GB" dirty="0">
                <a:solidFill>
                  <a:schemeClr val="dk1"/>
                </a:solidFill>
                <a:latin typeface="Source Sans Pro"/>
                <a:ea typeface="Source Sans Pro"/>
                <a:cs typeface="Source Sans Pro"/>
                <a:sym typeface="Source Sans Pro"/>
              </a:rPr>
              <a:t>6% belong to a black or ethnic minority</a:t>
            </a:r>
          </a:p>
          <a:p>
            <a:pPr marL="285750" lvl="0" indent="-285750" algn="l" rtl="0">
              <a:spcBef>
                <a:spcPts val="600"/>
              </a:spcBef>
              <a:spcAft>
                <a:spcPts val="0"/>
              </a:spcAft>
              <a:buClr>
                <a:schemeClr val="dk1"/>
              </a:buClr>
              <a:buSzPts val="1100"/>
              <a:buFont typeface="Arial" panose="020B0604020202020204" pitchFamily="34" charset="0"/>
              <a:buChar char="•"/>
            </a:pPr>
            <a:r>
              <a:rPr lang="en-GB" dirty="0">
                <a:solidFill>
                  <a:schemeClr val="dk1"/>
                </a:solidFill>
                <a:latin typeface="Source Sans Pro"/>
                <a:ea typeface="Source Sans Pro"/>
                <a:cs typeface="Source Sans Pro"/>
                <a:sym typeface="Source Sans Pro"/>
              </a:rPr>
              <a:t>2% are care-experienced</a:t>
            </a:r>
          </a:p>
          <a:p>
            <a:pPr marL="285750" lvl="0" indent="-285750" algn="l" rtl="0">
              <a:spcBef>
                <a:spcPts val="600"/>
              </a:spcBef>
              <a:spcAft>
                <a:spcPts val="0"/>
              </a:spcAft>
              <a:buClr>
                <a:schemeClr val="dk1"/>
              </a:buClr>
              <a:buSzPts val="1100"/>
              <a:buFont typeface="Arial" panose="020B0604020202020204" pitchFamily="34" charset="0"/>
              <a:buChar char="•"/>
            </a:pPr>
            <a:r>
              <a:rPr lang="en-GB" dirty="0">
                <a:solidFill>
                  <a:schemeClr val="dk1"/>
                </a:solidFill>
                <a:latin typeface="Source Sans Pro"/>
                <a:ea typeface="Source Sans Pro"/>
                <a:cs typeface="Source Sans Pro"/>
                <a:sym typeface="Source Sans Pro"/>
              </a:rPr>
              <a:t>11% currently are or have been estranged</a:t>
            </a:r>
          </a:p>
          <a:p>
            <a:pPr marL="285750" lvl="0" indent="-285750">
              <a:spcBef>
                <a:spcPts val="600"/>
              </a:spcBef>
              <a:buClr>
                <a:schemeClr val="dk1"/>
              </a:buClr>
              <a:buSzPts val="1100"/>
              <a:buFont typeface="Arial" panose="020B0604020202020204" pitchFamily="34" charset="0"/>
              <a:buChar char="•"/>
            </a:pPr>
            <a:r>
              <a:rPr lang="en-GB" dirty="0">
                <a:solidFill>
                  <a:schemeClr val="dk1"/>
                </a:solidFill>
                <a:latin typeface="Source Sans Pro"/>
                <a:ea typeface="Source Sans Pro"/>
                <a:cs typeface="Source Sans Pro"/>
                <a:sym typeface="Source Sans Pro"/>
              </a:rPr>
              <a:t>60% are first-generation to attend university </a:t>
            </a:r>
          </a:p>
          <a:p>
            <a:pPr marL="285750" lvl="0" indent="-285750">
              <a:spcBef>
                <a:spcPts val="600"/>
              </a:spcBef>
              <a:buClr>
                <a:schemeClr val="dk1"/>
              </a:buClr>
              <a:buSzPts val="1100"/>
              <a:buFont typeface="Arial" panose="020B0604020202020204" pitchFamily="34" charset="0"/>
              <a:buChar char="•"/>
            </a:pPr>
            <a:r>
              <a:rPr lang="en-GB" dirty="0">
                <a:solidFill>
                  <a:schemeClr val="dk1"/>
                </a:solidFill>
                <a:latin typeface="Source Sans Pro"/>
                <a:ea typeface="Source Sans Pro"/>
                <a:cs typeface="Source Sans Pro"/>
                <a:sym typeface="Source Sans Pro"/>
              </a:rPr>
              <a:t>74% are first-generation to continue onto postgraduate study</a:t>
            </a:r>
          </a:p>
          <a:p>
            <a:pPr marL="285750" indent="-285750">
              <a:spcBef>
                <a:spcPts val="600"/>
              </a:spcBef>
              <a:buClr>
                <a:schemeClr val="dk1"/>
              </a:buClr>
              <a:buSzPts val="1100"/>
              <a:buFont typeface="Arial" panose="020B0604020202020204" pitchFamily="34" charset="0"/>
              <a:buChar char="•"/>
            </a:pPr>
            <a:r>
              <a:rPr lang="en-GB" dirty="0">
                <a:solidFill>
                  <a:schemeClr val="dk1"/>
                </a:solidFill>
                <a:latin typeface="Source Sans Pro"/>
                <a:ea typeface="Source Sans Pro"/>
                <a:cs typeface="Source Sans Pro"/>
                <a:sym typeface="Source Sans Pro"/>
              </a:rPr>
              <a:t>33% identify as LGBTQ+</a:t>
            </a:r>
          </a:p>
          <a:p>
            <a:pPr marL="285750" indent="-285750">
              <a:spcBef>
                <a:spcPts val="600"/>
              </a:spcBef>
              <a:buClr>
                <a:schemeClr val="dk1"/>
              </a:buClr>
              <a:buSzPts val="1100"/>
              <a:buFont typeface="Arial" panose="020B0604020202020204" pitchFamily="34" charset="0"/>
              <a:buChar char="•"/>
            </a:pPr>
            <a:r>
              <a:rPr lang="en-GB" dirty="0">
                <a:solidFill>
                  <a:schemeClr val="dk1"/>
                </a:solidFill>
                <a:latin typeface="Source Sans Pro"/>
                <a:ea typeface="Source Sans Pro"/>
                <a:cs typeface="Source Sans Pro"/>
                <a:sym typeface="Source Sans Pro"/>
              </a:rPr>
              <a:t>15% are from low-progression schools</a:t>
            </a:r>
            <a:endParaRPr dirty="0">
              <a:solidFill>
                <a:schemeClr val="dk1"/>
              </a:solidFill>
              <a:latin typeface="Source Sans Pro"/>
              <a:ea typeface="Source Sans Pro"/>
              <a:cs typeface="Source Sans Pro"/>
              <a:sym typeface="Source Sans Pro"/>
            </a:endParaRPr>
          </a:p>
          <a:p>
            <a:pPr marL="0" lvl="0" indent="0" algn="l" rtl="0">
              <a:spcBef>
                <a:spcPts val="600"/>
              </a:spcBef>
              <a:spcAft>
                <a:spcPts val="0"/>
              </a:spcAft>
              <a:buClr>
                <a:schemeClr val="dk1"/>
              </a:buClr>
              <a:buSzPts val="1100"/>
              <a:buFont typeface="Arial"/>
              <a:buNone/>
            </a:pPr>
            <a:endParaRPr dirty="0">
              <a:solidFill>
                <a:schemeClr val="dk1"/>
              </a:solidFill>
              <a:latin typeface="Source Sans Pro"/>
              <a:ea typeface="Source Sans Pro"/>
              <a:cs typeface="Source Sans Pro"/>
              <a:sym typeface="Source Sans Pro"/>
            </a:endParaRPr>
          </a:p>
          <a:p>
            <a:pPr marL="0" lvl="0" indent="0" algn="l" rtl="0">
              <a:spcBef>
                <a:spcPts val="600"/>
              </a:spcBef>
              <a:spcAft>
                <a:spcPts val="0"/>
              </a:spcAft>
              <a:buNone/>
            </a:pPr>
            <a:endParaRPr dirty="0">
              <a:solidFill>
                <a:schemeClr val="dk1"/>
              </a:solidFill>
              <a:latin typeface="Source Sans Pro"/>
              <a:ea typeface="Source Sans Pro"/>
              <a:cs typeface="Source Sans Pro"/>
              <a:sym typeface="Source Sans Pro"/>
            </a:endParaRPr>
          </a:p>
        </p:txBody>
      </p:sp>
      <p:sp>
        <p:nvSpPr>
          <p:cNvPr id="94" name="Google Shape;94;p16"/>
          <p:cNvSpPr txBox="1"/>
          <p:nvPr/>
        </p:nvSpPr>
        <p:spPr>
          <a:xfrm>
            <a:off x="4744975" y="1289081"/>
            <a:ext cx="3941700" cy="2369100"/>
          </a:xfrm>
          <a:prstGeom prst="rect">
            <a:avLst/>
          </a:prstGeom>
          <a:noFill/>
          <a:ln>
            <a:noFill/>
          </a:ln>
        </p:spPr>
        <p:txBody>
          <a:bodyPr spcFirstLastPara="1" wrap="square" lIns="91425" tIns="91425" rIns="91425" bIns="91425" anchor="t" anchorCtr="0">
            <a:noAutofit/>
          </a:bodyPr>
          <a:lstStyle/>
          <a:p>
            <a:pPr marL="0" lvl="0" indent="0" algn="l" rtl="0">
              <a:spcBef>
                <a:spcPts val="600"/>
              </a:spcBef>
              <a:spcAft>
                <a:spcPts val="0"/>
              </a:spcAft>
              <a:buNone/>
            </a:pPr>
            <a:r>
              <a:rPr lang="en-GB" b="1" dirty="0">
                <a:solidFill>
                  <a:schemeClr val="accent3"/>
                </a:solidFill>
                <a:latin typeface="Source Sans Pro"/>
                <a:ea typeface="Source Sans Pro"/>
                <a:cs typeface="Source Sans Pro"/>
                <a:sym typeface="Source Sans Pro"/>
              </a:rPr>
              <a:t>INTERVIEWS (n = 26)</a:t>
            </a:r>
          </a:p>
          <a:p>
            <a:pPr marL="285750" lvl="0" indent="-285750" algn="l" rtl="0">
              <a:spcBef>
                <a:spcPts val="600"/>
              </a:spcBef>
              <a:spcAft>
                <a:spcPts val="0"/>
              </a:spcAft>
              <a:buFont typeface="Arial" panose="020B0604020202020204" pitchFamily="34" charset="0"/>
              <a:buChar char="•"/>
            </a:pPr>
            <a:r>
              <a:rPr lang="en-GB" dirty="0">
                <a:solidFill>
                  <a:schemeClr val="dk1"/>
                </a:solidFill>
                <a:latin typeface="Source Sans Pro"/>
                <a:ea typeface="Source Sans Pro"/>
                <a:cs typeface="Source Sans Pro"/>
                <a:sym typeface="Source Sans Pro"/>
              </a:rPr>
              <a:t>22 one-to-one interviews &amp; one focus group</a:t>
            </a:r>
          </a:p>
          <a:p>
            <a:pPr marL="285750" lvl="0" indent="-285750" algn="l" rtl="0">
              <a:spcBef>
                <a:spcPts val="600"/>
              </a:spcBef>
              <a:spcAft>
                <a:spcPts val="0"/>
              </a:spcAft>
              <a:buFont typeface="Arial" panose="020B0604020202020204" pitchFamily="34" charset="0"/>
              <a:buChar char="•"/>
            </a:pPr>
            <a:r>
              <a:rPr lang="en-GB" dirty="0">
                <a:solidFill>
                  <a:schemeClr val="dk1"/>
                </a:solidFill>
                <a:latin typeface="Source Sans Pro"/>
                <a:ea typeface="Source Sans Pro"/>
                <a:cs typeface="Source Sans Pro"/>
                <a:sym typeface="Source Sans Pro"/>
              </a:rPr>
              <a:t>Average age 34 years old (min 22; max 55)</a:t>
            </a:r>
          </a:p>
          <a:p>
            <a:pPr marL="285750" lvl="0" indent="-285750" algn="l" rtl="0">
              <a:spcBef>
                <a:spcPts val="600"/>
              </a:spcBef>
              <a:spcAft>
                <a:spcPts val="0"/>
              </a:spcAft>
              <a:buFont typeface="Arial" panose="020B0604020202020204" pitchFamily="34" charset="0"/>
              <a:buChar char="•"/>
            </a:pPr>
            <a:r>
              <a:rPr lang="en-GB" dirty="0">
                <a:solidFill>
                  <a:schemeClr val="dk1"/>
                </a:solidFill>
                <a:latin typeface="Source Sans Pro"/>
                <a:ea typeface="Source Sans Pro"/>
                <a:cs typeface="Source Sans Pro"/>
                <a:sym typeface="Source Sans Pro"/>
              </a:rPr>
              <a:t>46% female; 54% male</a:t>
            </a:r>
          </a:p>
          <a:p>
            <a:pPr marL="285750" lvl="0" indent="-285750" algn="l" rtl="0">
              <a:spcBef>
                <a:spcPts val="600"/>
              </a:spcBef>
              <a:spcAft>
                <a:spcPts val="0"/>
              </a:spcAft>
              <a:buFont typeface="Arial" panose="020B0604020202020204" pitchFamily="34" charset="0"/>
              <a:buChar char="•"/>
            </a:pPr>
            <a:r>
              <a:rPr lang="en-GB" dirty="0">
                <a:solidFill>
                  <a:schemeClr val="dk1"/>
                </a:solidFill>
                <a:latin typeface="Source Sans Pro"/>
                <a:ea typeface="Source Sans Pro"/>
                <a:cs typeface="Source Sans Pro"/>
                <a:sym typeface="Source Sans Pro"/>
              </a:rPr>
              <a:t>15% belong to a black or ethnic minority</a:t>
            </a:r>
          </a:p>
          <a:p>
            <a:pPr marL="285750" lvl="0" indent="-285750" algn="l" rtl="0">
              <a:spcBef>
                <a:spcPts val="600"/>
              </a:spcBef>
              <a:spcAft>
                <a:spcPts val="0"/>
              </a:spcAft>
              <a:buFont typeface="Arial" panose="020B0604020202020204" pitchFamily="34" charset="0"/>
              <a:buChar char="•"/>
            </a:pPr>
            <a:r>
              <a:rPr lang="en-GB" dirty="0">
                <a:solidFill>
                  <a:schemeClr val="dk1"/>
                </a:solidFill>
                <a:latin typeface="Source Sans Pro"/>
                <a:ea typeface="Source Sans Pro"/>
                <a:cs typeface="Source Sans Pro"/>
                <a:sym typeface="Source Sans Pro"/>
              </a:rPr>
              <a:t>8% are care-experienced</a:t>
            </a:r>
          </a:p>
          <a:p>
            <a:pPr marL="285750" lvl="0" indent="-285750" algn="l" rtl="0">
              <a:spcBef>
                <a:spcPts val="600"/>
              </a:spcBef>
              <a:spcAft>
                <a:spcPts val="0"/>
              </a:spcAft>
              <a:buFont typeface="Arial" panose="020B0604020202020204" pitchFamily="34" charset="0"/>
              <a:buChar char="•"/>
            </a:pPr>
            <a:r>
              <a:rPr lang="en-GB" dirty="0">
                <a:solidFill>
                  <a:schemeClr val="dk1"/>
                </a:solidFill>
                <a:latin typeface="Source Sans Pro"/>
                <a:ea typeface="Source Sans Pro"/>
                <a:cs typeface="Source Sans Pro"/>
                <a:sym typeface="Source Sans Pro"/>
              </a:rPr>
              <a:t>12% currently are or have been estranged</a:t>
            </a:r>
          </a:p>
          <a:p>
            <a:pPr marL="285750" lvl="0" indent="-285750" algn="l" rtl="0">
              <a:spcBef>
                <a:spcPts val="600"/>
              </a:spcBef>
              <a:spcAft>
                <a:spcPts val="0"/>
              </a:spcAft>
              <a:buFont typeface="Arial" panose="020B0604020202020204" pitchFamily="34" charset="0"/>
              <a:buChar char="•"/>
            </a:pPr>
            <a:r>
              <a:rPr lang="en-GB" dirty="0">
                <a:solidFill>
                  <a:schemeClr val="dk1"/>
                </a:solidFill>
                <a:latin typeface="Source Sans Pro"/>
                <a:ea typeface="Source Sans Pro"/>
                <a:cs typeface="Source Sans Pro"/>
                <a:sym typeface="Source Sans Pro"/>
              </a:rPr>
              <a:t>54% are first-generation to attend university</a:t>
            </a:r>
          </a:p>
          <a:p>
            <a:pPr marL="285750" lvl="0" indent="-285750" algn="l" rtl="0">
              <a:spcBef>
                <a:spcPts val="600"/>
              </a:spcBef>
              <a:spcAft>
                <a:spcPts val="0"/>
              </a:spcAft>
              <a:buFont typeface="Arial" panose="020B0604020202020204" pitchFamily="34" charset="0"/>
              <a:buChar char="•"/>
            </a:pPr>
            <a:endParaRPr lang="en-GB" dirty="0">
              <a:solidFill>
                <a:schemeClr val="dk1"/>
              </a:solidFill>
              <a:latin typeface="Source Sans Pro"/>
              <a:ea typeface="Source Sans Pro"/>
              <a:cs typeface="Source Sans Pro"/>
              <a:sym typeface="Source Sans Pro"/>
            </a:endParaRPr>
          </a:p>
        </p:txBody>
      </p:sp>
    </p:spTree>
    <p:extLst>
      <p:ext uri="{BB962C8B-B14F-4D97-AF65-F5344CB8AC3E}">
        <p14:creationId xmlns:p14="http://schemas.microsoft.com/office/powerpoint/2010/main" val="32277981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6"/>
          <p:cNvSpPr txBox="1">
            <a:spLocks noGrp="1"/>
          </p:cNvSpPr>
          <p:nvPr>
            <p:ph type="title"/>
          </p:nvPr>
        </p:nvSpPr>
        <p:spPr>
          <a:xfrm>
            <a:off x="832475" y="126338"/>
            <a:ext cx="7951800" cy="730200"/>
          </a:xfrm>
          <a:prstGeom prst="rect">
            <a:avLst/>
          </a:prstGeom>
          <a:ln>
            <a:noFill/>
          </a:ln>
        </p:spPr>
        <p:txBody>
          <a:bodyPr spcFirstLastPara="1" wrap="square" lIns="91425" tIns="91425" rIns="91425" bIns="91425" anchor="ctr" anchorCtr="0">
            <a:noAutofit/>
          </a:bodyPr>
          <a:lstStyle/>
          <a:p>
            <a:r>
              <a:rPr lang="en" dirty="0"/>
              <a:t>PRE-UNIVERSITY DEMOGRAPHICS</a:t>
            </a:r>
            <a:endParaRPr dirty="0"/>
          </a:p>
        </p:txBody>
      </p:sp>
      <p:sp>
        <p:nvSpPr>
          <p:cNvPr id="93" name="Google Shape;93;p16"/>
          <p:cNvSpPr txBox="1"/>
          <p:nvPr/>
        </p:nvSpPr>
        <p:spPr>
          <a:xfrm>
            <a:off x="457200" y="1075765"/>
            <a:ext cx="8248650" cy="3827929"/>
          </a:xfrm>
          <a:prstGeom prst="rect">
            <a:avLst/>
          </a:prstGeom>
          <a:noFill/>
          <a:ln>
            <a:noFill/>
          </a:ln>
        </p:spPr>
        <p:txBody>
          <a:bodyPr spcFirstLastPara="1" wrap="square" lIns="91425" tIns="91425" rIns="91425" bIns="91425" anchor="t" anchorCtr="0">
            <a:noAutofit/>
          </a:bodyPr>
          <a:lstStyle/>
          <a:p>
            <a:pPr algn="just" defTabSz="914378">
              <a:spcBef>
                <a:spcPts val="600"/>
              </a:spcBef>
              <a:buClr>
                <a:srgbClr val="2F3848"/>
              </a:buClr>
              <a:buSzPts val="1100"/>
            </a:pPr>
            <a:endParaRPr lang="en-GB" dirty="0">
              <a:solidFill>
                <a:srgbClr val="2F3848"/>
              </a:solidFill>
              <a:latin typeface="Source Sans Pro"/>
              <a:ea typeface="Source Sans Pro"/>
              <a:cs typeface="Source Sans Pro"/>
              <a:sym typeface="Source Sans Pro"/>
            </a:endParaRPr>
          </a:p>
        </p:txBody>
      </p:sp>
      <p:graphicFrame>
        <p:nvGraphicFramePr>
          <p:cNvPr id="4" name="Chart 3"/>
          <p:cNvGraphicFramePr>
            <a:graphicFrameLocks/>
          </p:cNvGraphicFramePr>
          <p:nvPr/>
        </p:nvGraphicFramePr>
        <p:xfrm>
          <a:off x="66675" y="1460966"/>
          <a:ext cx="4048125" cy="305752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Chart 4"/>
          <p:cNvGraphicFramePr>
            <a:graphicFrameLocks/>
          </p:cNvGraphicFramePr>
          <p:nvPr/>
        </p:nvGraphicFramePr>
        <p:xfrm>
          <a:off x="4743450" y="1460966"/>
          <a:ext cx="3962400" cy="3057525"/>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4645742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86"/>
        <p:cNvGrpSpPr/>
        <p:nvPr/>
      </p:nvGrpSpPr>
      <p:grpSpPr>
        <a:xfrm>
          <a:off x="0" y="0"/>
          <a:ext cx="0" cy="0"/>
          <a:chOff x="0" y="0"/>
          <a:chExt cx="0" cy="0"/>
        </a:xfrm>
      </p:grpSpPr>
      <p:sp>
        <p:nvSpPr>
          <p:cNvPr id="87" name="Google Shape;87;p15"/>
          <p:cNvSpPr txBox="1">
            <a:spLocks noGrp="1"/>
          </p:cNvSpPr>
          <p:nvPr>
            <p:ph type="ctrTitle"/>
          </p:nvPr>
        </p:nvSpPr>
        <p:spPr>
          <a:xfrm>
            <a:off x="450937" y="2449025"/>
            <a:ext cx="8242126" cy="1159800"/>
          </a:xfrm>
          <a:prstGeom prst="rect">
            <a:avLst/>
          </a:prstGeom>
        </p:spPr>
        <p:txBody>
          <a:bodyPr spcFirstLastPara="1" wrap="square" lIns="91425" tIns="91425" rIns="91425" bIns="91425" anchor="t" anchorCtr="0">
            <a:noAutofit/>
          </a:bodyPr>
          <a:lstStyle/>
          <a:p>
            <a:pPr lvl="0"/>
            <a:r>
              <a:rPr lang="en" sz="3200" dirty="0"/>
              <a:t>BRAINSTORMING GROUP TASK</a:t>
            </a:r>
            <a:br>
              <a:rPr lang="en" sz="3200" dirty="0"/>
            </a:br>
            <a:br>
              <a:rPr lang="en" sz="2000" dirty="0"/>
            </a:br>
            <a:r>
              <a:rPr lang="en" sz="2800" b="0" i="1" dirty="0">
                <a:solidFill>
                  <a:schemeClr val="accent1"/>
                </a:solidFill>
              </a:rPr>
              <a:t>What can universities do to widen access to postgraduate study?</a:t>
            </a:r>
            <a:br>
              <a:rPr lang="en" sz="2800" b="0" i="1" dirty="0">
                <a:solidFill>
                  <a:schemeClr val="accent1"/>
                </a:solidFill>
              </a:rPr>
            </a:br>
            <a:r>
              <a:rPr lang="en" sz="1000" b="0" i="1" dirty="0">
                <a:solidFill>
                  <a:schemeClr val="accent1"/>
                </a:solidFill>
              </a:rPr>
              <a:t> </a:t>
            </a:r>
            <a:br>
              <a:rPr lang="en" sz="2800" b="0" i="1" dirty="0">
                <a:solidFill>
                  <a:schemeClr val="accent1"/>
                </a:solidFill>
              </a:rPr>
            </a:br>
            <a:r>
              <a:rPr lang="en" sz="2800" b="0" i="1" dirty="0">
                <a:solidFill>
                  <a:schemeClr val="accent1"/>
                </a:solidFill>
              </a:rPr>
              <a:t>What good practice already exists?</a:t>
            </a:r>
            <a:endParaRPr lang="en" sz="3200" i="1" dirty="0"/>
          </a:p>
        </p:txBody>
      </p:sp>
    </p:spTree>
    <p:extLst>
      <p:ext uri="{BB962C8B-B14F-4D97-AF65-F5344CB8AC3E}">
        <p14:creationId xmlns:p14="http://schemas.microsoft.com/office/powerpoint/2010/main" val="11044497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86"/>
        <p:cNvGrpSpPr/>
        <p:nvPr/>
      </p:nvGrpSpPr>
      <p:grpSpPr>
        <a:xfrm>
          <a:off x="0" y="0"/>
          <a:ext cx="0" cy="0"/>
          <a:chOff x="0" y="0"/>
          <a:chExt cx="0" cy="0"/>
        </a:xfrm>
      </p:grpSpPr>
      <p:sp>
        <p:nvSpPr>
          <p:cNvPr id="87" name="Google Shape;87;p15"/>
          <p:cNvSpPr txBox="1">
            <a:spLocks noGrp="1"/>
          </p:cNvSpPr>
          <p:nvPr>
            <p:ph type="ctrTitle"/>
          </p:nvPr>
        </p:nvSpPr>
        <p:spPr>
          <a:xfrm>
            <a:off x="729205" y="2449025"/>
            <a:ext cx="7592992" cy="1159800"/>
          </a:xfrm>
          <a:prstGeom prst="rect">
            <a:avLst/>
          </a:prstGeom>
        </p:spPr>
        <p:txBody>
          <a:bodyPr spcFirstLastPara="1" wrap="square" lIns="91425" tIns="91425" rIns="91425" bIns="91425" anchor="t" anchorCtr="0">
            <a:noAutofit/>
          </a:bodyPr>
          <a:lstStyle/>
          <a:p>
            <a:pPr lvl="0"/>
            <a:br>
              <a:rPr lang="en" sz="3200" dirty="0"/>
            </a:br>
            <a:r>
              <a:rPr lang="en" sz="3200" dirty="0"/>
              <a:t>QUALITATIVE INTERVIEW FINDINGS</a:t>
            </a:r>
            <a:br>
              <a:rPr lang="en" sz="3200" dirty="0"/>
            </a:br>
            <a:br>
              <a:rPr lang="en" sz="3200" dirty="0"/>
            </a:br>
            <a:br>
              <a:rPr lang="en" sz="3200" dirty="0"/>
            </a:br>
            <a:r>
              <a:rPr lang="en" sz="1400" b="0" dirty="0"/>
              <a:t>Note: All names have been changed and personally-identifying information has been redacted</a:t>
            </a:r>
            <a:endParaRPr sz="3200" b="0" dirty="0">
              <a:solidFill>
                <a:schemeClr val="accent1"/>
              </a:solidFill>
            </a:endParaRPr>
          </a:p>
        </p:txBody>
      </p:sp>
    </p:spTree>
    <p:extLst>
      <p:ext uri="{BB962C8B-B14F-4D97-AF65-F5344CB8AC3E}">
        <p14:creationId xmlns:p14="http://schemas.microsoft.com/office/powerpoint/2010/main" val="24385386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Google Shape;116;p19"/>
          <p:cNvSpPr txBox="1">
            <a:spLocks noGrp="1"/>
          </p:cNvSpPr>
          <p:nvPr>
            <p:ph type="body" idx="1"/>
          </p:nvPr>
        </p:nvSpPr>
        <p:spPr>
          <a:xfrm>
            <a:off x="824753" y="1940350"/>
            <a:ext cx="7521388" cy="603300"/>
          </a:xfrm>
          <a:prstGeom prst="rect">
            <a:avLst/>
          </a:prstGeom>
        </p:spPr>
        <p:txBody>
          <a:bodyPr spcFirstLastPara="1" wrap="square" lIns="91425" tIns="91425" rIns="91425" bIns="91425" anchor="t" anchorCtr="0">
            <a:noAutofit/>
          </a:bodyPr>
          <a:lstStyle/>
          <a:p>
            <a:pPr marL="0" lvl="0" indent="0" algn="ctr" rtl="0">
              <a:spcBef>
                <a:spcPts val="600"/>
              </a:spcBef>
              <a:spcAft>
                <a:spcPts val="0"/>
              </a:spcAft>
              <a:buNone/>
            </a:pPr>
            <a:r>
              <a:rPr lang="en" b="1" i="0" dirty="0"/>
              <a:t>Support system as a leaky pipeline</a:t>
            </a:r>
          </a:p>
          <a:p>
            <a:pPr marL="0" lvl="0" indent="0" algn="ctr" rtl="0">
              <a:spcBef>
                <a:spcPts val="600"/>
              </a:spcBef>
              <a:spcAft>
                <a:spcPts val="0"/>
              </a:spcAft>
              <a:buNone/>
            </a:pPr>
            <a:endParaRPr lang="en" dirty="0"/>
          </a:p>
          <a:p>
            <a:pPr marL="0" lvl="0" indent="0" algn="ctr" rtl="0">
              <a:spcBef>
                <a:spcPts val="600"/>
              </a:spcBef>
              <a:spcAft>
                <a:spcPts val="0"/>
              </a:spcAft>
              <a:buNone/>
            </a:pPr>
            <a:r>
              <a:rPr lang="en" sz="2400" dirty="0"/>
              <a:t>“Sometimes information gets trapped between people raising the flag and shouting for help, middle management just deny it, and then the people at the top just go, ‘Oh so everything’s fine then’.”</a:t>
            </a:r>
            <a:r>
              <a:rPr lang="en" sz="1600" dirty="0"/>
              <a:t>– Henry, 26 year-old MSc student</a:t>
            </a:r>
            <a:endParaRPr sz="1600" dirty="0"/>
          </a:p>
        </p:txBody>
      </p:sp>
    </p:spTree>
    <p:extLst>
      <p:ext uri="{BB962C8B-B14F-4D97-AF65-F5344CB8AC3E}">
        <p14:creationId xmlns:p14="http://schemas.microsoft.com/office/powerpoint/2010/main" val="32661702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6"/>
          <p:cNvSpPr txBox="1">
            <a:spLocks noGrp="1"/>
          </p:cNvSpPr>
          <p:nvPr>
            <p:ph type="title"/>
          </p:nvPr>
        </p:nvSpPr>
        <p:spPr>
          <a:xfrm>
            <a:off x="832475" y="126338"/>
            <a:ext cx="7951800" cy="730200"/>
          </a:xfrm>
          <a:prstGeom prst="rect">
            <a:avLst/>
          </a:prstGeom>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dirty="0"/>
              <a:t>SUPPORT SYSTEM AS A LEAKY PIPELINE</a:t>
            </a:r>
            <a:endParaRPr dirty="0"/>
          </a:p>
        </p:txBody>
      </p:sp>
      <p:sp>
        <p:nvSpPr>
          <p:cNvPr id="93" name="Google Shape;93;p16"/>
          <p:cNvSpPr txBox="1"/>
          <p:nvPr/>
        </p:nvSpPr>
        <p:spPr>
          <a:xfrm>
            <a:off x="457200" y="968188"/>
            <a:ext cx="8248650" cy="4052047"/>
          </a:xfrm>
          <a:prstGeom prst="rect">
            <a:avLst/>
          </a:prstGeom>
          <a:noFill/>
          <a:ln>
            <a:noFill/>
          </a:ln>
        </p:spPr>
        <p:txBody>
          <a:bodyPr spcFirstLastPara="1" wrap="square" lIns="91425" tIns="91425" rIns="91425" bIns="91425" anchor="t" anchorCtr="0">
            <a:noAutofit/>
          </a:bodyPr>
          <a:lstStyle/>
          <a:p>
            <a:pPr marL="0" marR="0" lvl="0" indent="0" algn="just" defTabSz="914400" rtl="0" eaLnBrk="1" fontAlgn="auto" latinLnBrk="0" hangingPunct="1">
              <a:lnSpc>
                <a:spcPct val="100000"/>
              </a:lnSpc>
              <a:spcBef>
                <a:spcPts val="600"/>
              </a:spcBef>
              <a:spcAft>
                <a:spcPts val="0"/>
              </a:spcAft>
              <a:buClr>
                <a:srgbClr val="000000"/>
              </a:buClr>
              <a:buSzTx/>
              <a:buFont typeface="Arial"/>
              <a:buNone/>
              <a:tabLst/>
              <a:defRPr/>
            </a:pPr>
            <a:r>
              <a:rPr kumimoji="0" lang="en-GB" sz="1400" b="1" i="0" u="none" strike="noStrike" kern="0" cap="none" spc="0" normalizeH="0" baseline="0" noProof="0" dirty="0">
                <a:ln>
                  <a:noFill/>
                </a:ln>
                <a:solidFill>
                  <a:srgbClr val="F05768"/>
                </a:solidFill>
                <a:effectLst/>
                <a:uLnTx/>
                <a:uFillTx/>
                <a:latin typeface="Source Sans Pro"/>
                <a:ea typeface="Source Sans Pro"/>
                <a:cs typeface="Source Sans Pro"/>
                <a:sym typeface="Source Sans Pro"/>
              </a:rPr>
              <a:t>INFORMATION NOT ALWAYS PASSED ACROSS LEVELS</a:t>
            </a:r>
            <a:endParaRPr kumimoji="0" sz="1400" b="0" i="0" u="none" strike="noStrike" kern="0" cap="none" spc="0" normalizeH="0" baseline="0" noProof="0" dirty="0">
              <a:ln>
                <a:noFill/>
              </a:ln>
              <a:solidFill>
                <a:srgbClr val="F05768"/>
              </a:solidFill>
              <a:effectLst/>
              <a:uLnTx/>
              <a:uFillTx/>
              <a:latin typeface="Source Sans Pro"/>
              <a:ea typeface="Source Sans Pro"/>
              <a:cs typeface="Source Sans Pro"/>
              <a:sym typeface="Source Sans Pro"/>
            </a:endParaRPr>
          </a:p>
          <a:p>
            <a:pPr marL="0" marR="0" lvl="0" indent="0" algn="just" defTabSz="914400" rtl="0" eaLnBrk="1" fontAlgn="auto" latinLnBrk="0" hangingPunct="1">
              <a:lnSpc>
                <a:spcPct val="100000"/>
              </a:lnSpc>
              <a:spcBef>
                <a:spcPts val="600"/>
              </a:spcBef>
              <a:spcAft>
                <a:spcPts val="0"/>
              </a:spcAft>
              <a:buClr>
                <a:srgbClr val="2F3848"/>
              </a:buClr>
              <a:buSzPts val="1100"/>
              <a:buFont typeface="Arial"/>
              <a:buNone/>
              <a:tabLst/>
              <a:defRPr/>
            </a:pPr>
            <a:r>
              <a:rPr kumimoji="0" lang="en-GB" sz="1000" b="0" i="0"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rPr>
              <a:t> </a:t>
            </a:r>
          </a:p>
          <a:p>
            <a:pPr marL="285750" marR="0" lvl="0" indent="-285750" algn="just" defTabSz="914400" rtl="0" eaLnBrk="1" fontAlgn="auto" latinLnBrk="0" hangingPunct="1">
              <a:lnSpc>
                <a:spcPct val="100000"/>
              </a:lnSpc>
              <a:spcBef>
                <a:spcPts val="600"/>
              </a:spcBef>
              <a:spcAft>
                <a:spcPts val="0"/>
              </a:spcAft>
              <a:buClr>
                <a:srgbClr val="2F3848"/>
              </a:buClr>
              <a:buSzPts val="1100"/>
              <a:buFontTx/>
              <a:buChar char="-"/>
              <a:tabLst/>
              <a:defRPr/>
            </a:pPr>
            <a:r>
              <a:rPr kumimoji="0" lang="en-GB" sz="1400" b="0" i="0"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rPr>
              <a:t>“They’ve changed the whole structure, and so some people just don’t have that information […] so I think </a:t>
            </a:r>
            <a:r>
              <a:rPr kumimoji="0" lang="en-GB" sz="1400" b="0" i="0" u="none" strike="noStrike" kern="0" cap="none" spc="0" normalizeH="0" baseline="0" noProof="0" dirty="0">
                <a:ln>
                  <a:noFill/>
                </a:ln>
                <a:solidFill>
                  <a:srgbClr val="F05768">
                    <a:lumMod val="75000"/>
                  </a:srgbClr>
                </a:solidFill>
                <a:effectLst/>
                <a:uLnTx/>
                <a:uFillTx/>
                <a:latin typeface="Source Sans Pro"/>
                <a:ea typeface="Source Sans Pro"/>
                <a:cs typeface="Source Sans Pro"/>
                <a:sym typeface="Source Sans Pro"/>
              </a:rPr>
              <a:t>that lack of information is a challenge to certain people</a:t>
            </a:r>
            <a:r>
              <a:rPr kumimoji="0" lang="en-GB" sz="1400" b="0" i="0"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rPr>
              <a:t>, especially those who aren’t in their undergrad just now, people like myself who left and moved away.” </a:t>
            </a:r>
            <a:r>
              <a:rPr kumimoji="0" lang="en-GB" sz="1100" b="0" i="1"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rPr>
              <a:t>– Ben, 26 year-old MSc student (first generation)</a:t>
            </a:r>
          </a:p>
          <a:p>
            <a:pPr marL="0" marR="0" lvl="0" indent="0" algn="just" defTabSz="914400" rtl="0" eaLnBrk="1" fontAlgn="auto" latinLnBrk="0" hangingPunct="1">
              <a:lnSpc>
                <a:spcPct val="100000"/>
              </a:lnSpc>
              <a:spcBef>
                <a:spcPts val="600"/>
              </a:spcBef>
              <a:spcAft>
                <a:spcPts val="0"/>
              </a:spcAft>
              <a:buClr>
                <a:srgbClr val="2F3848"/>
              </a:buClr>
              <a:buSzPts val="1100"/>
              <a:buFont typeface="Arial"/>
              <a:buNone/>
              <a:tabLst/>
              <a:defRPr/>
            </a:pPr>
            <a:endParaRPr kumimoji="0" lang="en-GB" sz="1400" b="0" i="0"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endParaRPr>
          </a:p>
          <a:p>
            <a:pPr marL="285750" marR="0" lvl="0" indent="-285750" algn="just" defTabSz="914400" rtl="0" eaLnBrk="1" fontAlgn="auto" latinLnBrk="0" hangingPunct="1">
              <a:lnSpc>
                <a:spcPct val="100000"/>
              </a:lnSpc>
              <a:spcBef>
                <a:spcPts val="600"/>
              </a:spcBef>
              <a:spcAft>
                <a:spcPts val="0"/>
              </a:spcAft>
              <a:buClr>
                <a:srgbClr val="2F3848"/>
              </a:buClr>
              <a:buSzPts val="1100"/>
              <a:buFontTx/>
              <a:buChar char="-"/>
              <a:tabLst/>
              <a:defRPr/>
            </a:pPr>
            <a:r>
              <a:rPr kumimoji="0" lang="en-GB" sz="1400" b="0" i="0"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rPr>
              <a:t>“I think that the uni has a lot of things to give, but I think for postgrads </a:t>
            </a:r>
            <a:r>
              <a:rPr kumimoji="0" lang="en-GB" sz="1400" b="0" i="0" u="none" strike="noStrike" kern="0" cap="none" spc="0" normalizeH="0" baseline="0" noProof="0" dirty="0">
                <a:ln>
                  <a:noFill/>
                </a:ln>
                <a:solidFill>
                  <a:srgbClr val="F05768">
                    <a:lumMod val="75000"/>
                  </a:srgbClr>
                </a:solidFill>
                <a:effectLst/>
                <a:uLnTx/>
                <a:uFillTx/>
                <a:latin typeface="Source Sans Pro"/>
                <a:ea typeface="Source Sans Pro"/>
                <a:cs typeface="Source Sans Pro"/>
                <a:sym typeface="Source Sans Pro"/>
              </a:rPr>
              <a:t>we need to have a better understanding of how to get that message across</a:t>
            </a:r>
            <a:r>
              <a:rPr kumimoji="0" lang="en-GB" sz="1400" b="0" i="0"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rPr>
              <a:t>.” </a:t>
            </a:r>
            <a:r>
              <a:rPr kumimoji="0" lang="en-GB" sz="1100" b="0" i="1"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rPr>
              <a:t>– Elena, 27 year-old PhD student</a:t>
            </a:r>
            <a:endParaRPr kumimoji="0" lang="en-GB" sz="1400" b="0" i="0"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endParaRPr>
          </a:p>
          <a:p>
            <a:pPr marL="285750" marR="0" lvl="0" indent="-285750" algn="just" defTabSz="914400" rtl="0" eaLnBrk="1" fontAlgn="auto" latinLnBrk="0" hangingPunct="1">
              <a:lnSpc>
                <a:spcPct val="100000"/>
              </a:lnSpc>
              <a:spcBef>
                <a:spcPts val="600"/>
              </a:spcBef>
              <a:spcAft>
                <a:spcPts val="0"/>
              </a:spcAft>
              <a:buClr>
                <a:srgbClr val="2F3848"/>
              </a:buClr>
              <a:buSzPts val="1100"/>
              <a:buFontTx/>
              <a:buChar char="-"/>
              <a:tabLst/>
              <a:defRPr/>
            </a:pPr>
            <a:endParaRPr kumimoji="0" lang="en-GB" sz="1400" b="0" i="0"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endParaRPr>
          </a:p>
          <a:p>
            <a:pPr marL="285750" marR="0" lvl="0" indent="-285750" algn="just" defTabSz="914400" rtl="0" eaLnBrk="1" fontAlgn="auto" latinLnBrk="0" hangingPunct="1">
              <a:lnSpc>
                <a:spcPct val="100000"/>
              </a:lnSpc>
              <a:spcBef>
                <a:spcPts val="600"/>
              </a:spcBef>
              <a:spcAft>
                <a:spcPts val="0"/>
              </a:spcAft>
              <a:buClr>
                <a:srgbClr val="2F3848"/>
              </a:buClr>
              <a:buSzPts val="1100"/>
              <a:buFontTx/>
              <a:buChar char="-"/>
              <a:tabLst/>
              <a:defRPr/>
            </a:pPr>
            <a:r>
              <a:rPr kumimoji="0" lang="en-GB" sz="1400" b="0" i="0"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rPr>
              <a:t>“</a:t>
            </a:r>
            <a:r>
              <a:rPr kumimoji="0" lang="en-GB" sz="1400" b="0" i="0" u="none" strike="noStrike" kern="0" cap="none" spc="0" normalizeH="0" baseline="0" noProof="0" dirty="0">
                <a:ln>
                  <a:noFill/>
                </a:ln>
                <a:solidFill>
                  <a:srgbClr val="F05768">
                    <a:lumMod val="75000"/>
                  </a:srgbClr>
                </a:solidFill>
                <a:effectLst/>
                <a:uLnTx/>
                <a:uFillTx/>
                <a:latin typeface="Source Sans Pro"/>
                <a:ea typeface="Source Sans Pro"/>
                <a:cs typeface="Source Sans Pro"/>
                <a:sym typeface="Source Sans Pro"/>
              </a:rPr>
              <a:t>Better signposting at the start</a:t>
            </a:r>
            <a:r>
              <a:rPr kumimoji="0" lang="en-GB" sz="1400" b="0" i="0"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rPr>
              <a:t> would be helpful. To know if you’re having an issue, if you don’t know who in your course to turn to, it’s this person. Right from the bat.” </a:t>
            </a:r>
            <a:r>
              <a:rPr kumimoji="0" lang="en-GB" sz="1100" b="0" i="1"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rPr>
              <a:t>– Ben, 26 year-old MSc student (first generation)</a:t>
            </a:r>
            <a:endParaRPr kumimoji="0" lang="en-GB" sz="1400" b="0" i="0"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endParaRPr>
          </a:p>
          <a:p>
            <a:pPr marL="285750" marR="0" lvl="0" indent="-285750" algn="just" defTabSz="914400" rtl="0" eaLnBrk="1" fontAlgn="auto" latinLnBrk="0" hangingPunct="1">
              <a:lnSpc>
                <a:spcPct val="100000"/>
              </a:lnSpc>
              <a:spcBef>
                <a:spcPts val="600"/>
              </a:spcBef>
              <a:spcAft>
                <a:spcPts val="0"/>
              </a:spcAft>
              <a:buClr>
                <a:srgbClr val="2F3848"/>
              </a:buClr>
              <a:buSzPts val="1100"/>
              <a:buFontTx/>
              <a:buChar char="-"/>
              <a:tabLst/>
              <a:defRPr/>
            </a:pPr>
            <a:endParaRPr kumimoji="0" lang="en-GB" sz="1400" b="0" i="0"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endParaRPr>
          </a:p>
          <a:p>
            <a:pPr marL="285750" marR="0" lvl="0" indent="-285750" algn="just" defTabSz="914400" rtl="0" eaLnBrk="1" fontAlgn="auto" latinLnBrk="0" hangingPunct="1">
              <a:lnSpc>
                <a:spcPct val="100000"/>
              </a:lnSpc>
              <a:spcBef>
                <a:spcPts val="600"/>
              </a:spcBef>
              <a:spcAft>
                <a:spcPts val="0"/>
              </a:spcAft>
              <a:buClr>
                <a:srgbClr val="2F3848"/>
              </a:buClr>
              <a:buSzPts val="1100"/>
              <a:buFontTx/>
              <a:buChar char="-"/>
              <a:tabLst/>
              <a:defRPr/>
            </a:pPr>
            <a:r>
              <a:rPr kumimoji="0" lang="en-GB" sz="1400" b="0" i="0"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rPr>
              <a:t>“It’s been a strange cycle. Sometimes the help and support is there and it’s very nice. And sometimes it’s abundant. </a:t>
            </a:r>
            <a:r>
              <a:rPr kumimoji="0" lang="en-GB" sz="1400" b="0" i="0" u="none" strike="noStrike" kern="0" cap="none" spc="0" normalizeH="0" baseline="0" noProof="0" dirty="0">
                <a:ln>
                  <a:noFill/>
                </a:ln>
                <a:solidFill>
                  <a:srgbClr val="F05768">
                    <a:lumMod val="75000"/>
                  </a:srgbClr>
                </a:solidFill>
                <a:effectLst/>
                <a:uLnTx/>
                <a:uFillTx/>
                <a:latin typeface="Source Sans Pro"/>
                <a:ea typeface="Source Sans Pro"/>
                <a:cs typeface="Source Sans Pro"/>
                <a:sym typeface="Source Sans Pro"/>
              </a:rPr>
              <a:t>But over times it’s non-existent and just shying away and just unreachable</a:t>
            </a:r>
            <a:r>
              <a:rPr kumimoji="0" lang="en-GB" sz="1400" b="0" i="0"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rPr>
              <a:t>.” 		</a:t>
            </a:r>
            <a:r>
              <a:rPr kumimoji="0" lang="en-GB" sz="1100" b="0" i="0"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rPr>
              <a:t>– </a:t>
            </a:r>
            <a:r>
              <a:rPr kumimoji="0" lang="en-GB" sz="1100" b="0" i="1"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rPr>
              <a:t>Henry, 28 year-old MSc student (first generation, estranged)</a:t>
            </a:r>
            <a:endParaRPr kumimoji="0" lang="en-GB" sz="1100" b="0" i="0"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endParaRPr>
          </a:p>
        </p:txBody>
      </p:sp>
    </p:spTree>
    <p:extLst>
      <p:ext uri="{BB962C8B-B14F-4D97-AF65-F5344CB8AC3E}">
        <p14:creationId xmlns:p14="http://schemas.microsoft.com/office/powerpoint/2010/main" val="33615881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Google Shape;116;p19"/>
          <p:cNvSpPr txBox="1">
            <a:spLocks noGrp="1"/>
          </p:cNvSpPr>
          <p:nvPr>
            <p:ph type="body" idx="1"/>
          </p:nvPr>
        </p:nvSpPr>
        <p:spPr>
          <a:xfrm>
            <a:off x="857250" y="1940350"/>
            <a:ext cx="7448550" cy="603300"/>
          </a:xfrm>
          <a:prstGeom prst="rect">
            <a:avLst/>
          </a:prstGeom>
        </p:spPr>
        <p:txBody>
          <a:bodyPr spcFirstLastPara="1" wrap="square" lIns="91425" tIns="91425" rIns="91425" bIns="91425" anchor="t" anchorCtr="0">
            <a:noAutofit/>
          </a:bodyPr>
          <a:lstStyle/>
          <a:p>
            <a:pPr marL="0" lvl="0" indent="0" algn="ctr" rtl="0">
              <a:spcBef>
                <a:spcPts val="600"/>
              </a:spcBef>
              <a:spcAft>
                <a:spcPts val="0"/>
              </a:spcAft>
              <a:buNone/>
            </a:pPr>
            <a:r>
              <a:rPr lang="en" b="1" i="0" dirty="0"/>
              <a:t>Sense of belonging</a:t>
            </a:r>
          </a:p>
          <a:p>
            <a:pPr marL="0" lvl="0" indent="0" algn="ctr" rtl="0">
              <a:spcBef>
                <a:spcPts val="600"/>
              </a:spcBef>
              <a:spcAft>
                <a:spcPts val="0"/>
              </a:spcAft>
              <a:buNone/>
            </a:pPr>
            <a:endParaRPr lang="en" dirty="0"/>
          </a:p>
          <a:p>
            <a:pPr marL="0" lvl="0" indent="0" algn="ctr" rtl="0">
              <a:spcBef>
                <a:spcPts val="600"/>
              </a:spcBef>
              <a:spcAft>
                <a:spcPts val="0"/>
              </a:spcAft>
              <a:buNone/>
            </a:pPr>
            <a:r>
              <a:rPr lang="en" sz="2400" dirty="0"/>
              <a:t>“So much of my life has been at the University of Strathclyde that it’s hard to say that it’s not a part of me.” </a:t>
            </a:r>
            <a:r>
              <a:rPr lang="en" sz="1600" dirty="0"/>
              <a:t>– Ben, 26 year-old MSc student</a:t>
            </a:r>
            <a:endParaRPr sz="1600" dirty="0"/>
          </a:p>
        </p:txBody>
      </p:sp>
    </p:spTree>
    <p:extLst>
      <p:ext uri="{BB962C8B-B14F-4D97-AF65-F5344CB8AC3E}">
        <p14:creationId xmlns:p14="http://schemas.microsoft.com/office/powerpoint/2010/main" val="10773991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6"/>
          <p:cNvSpPr txBox="1">
            <a:spLocks noGrp="1"/>
          </p:cNvSpPr>
          <p:nvPr>
            <p:ph type="title"/>
          </p:nvPr>
        </p:nvSpPr>
        <p:spPr>
          <a:xfrm>
            <a:off x="832475" y="126338"/>
            <a:ext cx="7951800" cy="730200"/>
          </a:xfrm>
          <a:prstGeom prst="rect">
            <a:avLst/>
          </a:prstGeom>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dirty="0"/>
              <a:t>A BRIEF INTRODUCTION</a:t>
            </a:r>
            <a:endParaRPr dirty="0"/>
          </a:p>
        </p:txBody>
      </p:sp>
      <p:sp>
        <p:nvSpPr>
          <p:cNvPr id="93" name="Google Shape;93;p16"/>
          <p:cNvSpPr txBox="1"/>
          <p:nvPr/>
        </p:nvSpPr>
        <p:spPr>
          <a:xfrm>
            <a:off x="457200" y="1289081"/>
            <a:ext cx="7951800" cy="3460770"/>
          </a:xfrm>
          <a:prstGeom prst="rect">
            <a:avLst/>
          </a:prstGeom>
          <a:noFill/>
          <a:ln>
            <a:noFill/>
          </a:ln>
        </p:spPr>
        <p:txBody>
          <a:bodyPr spcFirstLastPara="1" wrap="square" lIns="91425" tIns="91425" rIns="91425" bIns="91425" anchor="t" anchorCtr="0">
            <a:noAutofit/>
          </a:bodyPr>
          <a:lstStyle/>
          <a:p>
            <a:pPr marL="0" lvl="0" indent="0" algn="l" rtl="0">
              <a:lnSpc>
                <a:spcPct val="200000"/>
              </a:lnSpc>
              <a:spcBef>
                <a:spcPts val="600"/>
              </a:spcBef>
              <a:spcAft>
                <a:spcPts val="0"/>
              </a:spcAft>
              <a:buNone/>
            </a:pPr>
            <a:r>
              <a:rPr lang="en-GB" sz="1600" b="1" dirty="0">
                <a:solidFill>
                  <a:schemeClr val="accent3"/>
                </a:solidFill>
                <a:latin typeface="Source Sans Pro"/>
                <a:ea typeface="Source Sans Pro"/>
                <a:cs typeface="Source Sans Pro"/>
                <a:sym typeface="Source Sans Pro"/>
              </a:rPr>
              <a:t>WHAT IS THE POSTGRADUATE TRANSITIONS PROJECT?</a:t>
            </a:r>
            <a:endParaRPr sz="1600" dirty="0">
              <a:solidFill>
                <a:schemeClr val="accent3"/>
              </a:solidFill>
              <a:latin typeface="Source Sans Pro"/>
              <a:ea typeface="Source Sans Pro"/>
              <a:cs typeface="Source Sans Pro"/>
              <a:sym typeface="Source Sans Pro"/>
            </a:endParaRPr>
          </a:p>
          <a:p>
            <a:pPr marL="285750" lvl="0" indent="-285750" algn="l" rtl="0">
              <a:lnSpc>
                <a:spcPct val="200000"/>
              </a:lnSpc>
              <a:spcBef>
                <a:spcPts val="600"/>
              </a:spcBef>
              <a:spcAft>
                <a:spcPts val="0"/>
              </a:spcAft>
              <a:buClr>
                <a:schemeClr val="dk1"/>
              </a:buClr>
              <a:buSzPts val="1100"/>
              <a:buFont typeface="Arial" panose="020B0604020202020204" pitchFamily="34" charset="0"/>
              <a:buChar char="•"/>
            </a:pPr>
            <a:r>
              <a:rPr lang="en-GB" sz="1600" dirty="0">
                <a:solidFill>
                  <a:schemeClr val="dk1"/>
                </a:solidFill>
                <a:latin typeface="Source Sans Pro"/>
                <a:ea typeface="Source Sans Pro"/>
                <a:cs typeface="Source Sans Pro"/>
                <a:sym typeface="Source Sans Pro"/>
              </a:rPr>
              <a:t>An interdisciplinary mixed-methods research project at the University of Strathclyde</a:t>
            </a:r>
          </a:p>
          <a:p>
            <a:pPr marL="285750" lvl="0" indent="-285750" algn="l" rtl="0">
              <a:lnSpc>
                <a:spcPct val="200000"/>
              </a:lnSpc>
              <a:spcBef>
                <a:spcPts val="600"/>
              </a:spcBef>
              <a:spcAft>
                <a:spcPts val="0"/>
              </a:spcAft>
              <a:buClr>
                <a:schemeClr val="dk1"/>
              </a:buClr>
              <a:buSzPts val="1100"/>
              <a:buFont typeface="Arial" panose="020B0604020202020204" pitchFamily="34" charset="0"/>
              <a:buChar char="•"/>
            </a:pPr>
            <a:r>
              <a:rPr lang="en-GB" sz="1600" dirty="0">
                <a:solidFill>
                  <a:schemeClr val="dk1"/>
                </a:solidFill>
                <a:latin typeface="Source Sans Pro"/>
                <a:ea typeface="Source Sans Pro"/>
                <a:cs typeface="Source Sans Pro"/>
                <a:sym typeface="Source Sans Pro"/>
              </a:rPr>
              <a:t>A collaboration between the Careers Services, history department and Widening Access</a:t>
            </a:r>
          </a:p>
          <a:p>
            <a:pPr marL="285750" lvl="0" indent="-285750" algn="l" rtl="0">
              <a:lnSpc>
                <a:spcPct val="200000"/>
              </a:lnSpc>
              <a:spcBef>
                <a:spcPts val="600"/>
              </a:spcBef>
              <a:spcAft>
                <a:spcPts val="0"/>
              </a:spcAft>
              <a:buClr>
                <a:schemeClr val="dk1"/>
              </a:buClr>
              <a:buSzPts val="1100"/>
              <a:buFont typeface="Arial" panose="020B0604020202020204" pitchFamily="34" charset="0"/>
              <a:buChar char="•"/>
            </a:pPr>
            <a:r>
              <a:rPr lang="en-GB" sz="1600" dirty="0">
                <a:solidFill>
                  <a:schemeClr val="dk1"/>
                </a:solidFill>
                <a:latin typeface="Source Sans Pro"/>
                <a:ea typeface="Source Sans Pro"/>
                <a:cs typeface="Source Sans Pro"/>
                <a:sym typeface="Source Sans Pro"/>
              </a:rPr>
              <a:t>Online survey (n = 107 students) and 22 one-to-one interviews and one focus group</a:t>
            </a:r>
          </a:p>
          <a:p>
            <a:pPr marL="285750" lvl="0" indent="-285750" algn="l" rtl="0">
              <a:lnSpc>
                <a:spcPct val="200000"/>
              </a:lnSpc>
              <a:spcBef>
                <a:spcPts val="600"/>
              </a:spcBef>
              <a:spcAft>
                <a:spcPts val="0"/>
              </a:spcAft>
              <a:buClr>
                <a:schemeClr val="dk1"/>
              </a:buClr>
              <a:buSzPts val="1100"/>
              <a:buFont typeface="Arial" panose="020B0604020202020204" pitchFamily="34" charset="0"/>
              <a:buChar char="•"/>
            </a:pPr>
            <a:r>
              <a:rPr lang="en-GB" sz="1600" dirty="0">
                <a:solidFill>
                  <a:schemeClr val="dk1"/>
                </a:solidFill>
                <a:latin typeface="Source Sans Pro"/>
                <a:ea typeface="Source Sans Pro"/>
                <a:cs typeface="Source Sans Pro"/>
                <a:sym typeface="Source Sans Pro"/>
              </a:rPr>
              <a:t>Ages ranged between 17 and 65 years (average 33 years old)</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6"/>
          <p:cNvSpPr txBox="1">
            <a:spLocks noGrp="1"/>
          </p:cNvSpPr>
          <p:nvPr>
            <p:ph type="title"/>
          </p:nvPr>
        </p:nvSpPr>
        <p:spPr>
          <a:xfrm>
            <a:off x="832475" y="126338"/>
            <a:ext cx="7951800" cy="730200"/>
          </a:xfrm>
          <a:prstGeom prst="rect">
            <a:avLst/>
          </a:prstGeom>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dirty="0"/>
              <a:t>SENSE OF BELONGING</a:t>
            </a:r>
            <a:endParaRPr dirty="0"/>
          </a:p>
        </p:txBody>
      </p:sp>
      <p:sp>
        <p:nvSpPr>
          <p:cNvPr id="93" name="Google Shape;93;p16"/>
          <p:cNvSpPr txBox="1"/>
          <p:nvPr/>
        </p:nvSpPr>
        <p:spPr>
          <a:xfrm>
            <a:off x="457200" y="1289081"/>
            <a:ext cx="8248650" cy="3460770"/>
          </a:xfrm>
          <a:prstGeom prst="rect">
            <a:avLst/>
          </a:prstGeom>
          <a:noFill/>
          <a:ln>
            <a:noFill/>
          </a:ln>
        </p:spPr>
        <p:txBody>
          <a:bodyPr spcFirstLastPara="1" wrap="square" lIns="91425" tIns="91425" rIns="91425" bIns="91425" anchor="t" anchorCtr="0">
            <a:noAutofit/>
          </a:bodyPr>
          <a:lstStyle/>
          <a:p>
            <a:pPr marL="0" marR="0" lvl="0" indent="0" algn="just" defTabSz="914400" rtl="0" eaLnBrk="1" fontAlgn="auto" latinLnBrk="0" hangingPunct="1">
              <a:lnSpc>
                <a:spcPct val="100000"/>
              </a:lnSpc>
              <a:spcBef>
                <a:spcPts val="600"/>
              </a:spcBef>
              <a:spcAft>
                <a:spcPts val="0"/>
              </a:spcAft>
              <a:buClr>
                <a:srgbClr val="000000"/>
              </a:buClr>
              <a:buSzTx/>
              <a:buFont typeface="Arial"/>
              <a:buNone/>
              <a:tabLst/>
              <a:defRPr/>
            </a:pPr>
            <a:r>
              <a:rPr kumimoji="0" lang="en-GB" sz="1400" b="1" i="0" u="none" strike="noStrike" kern="0" cap="none" spc="0" normalizeH="0" baseline="0" noProof="0" dirty="0">
                <a:ln>
                  <a:noFill/>
                </a:ln>
                <a:solidFill>
                  <a:srgbClr val="F05768"/>
                </a:solidFill>
                <a:effectLst/>
                <a:uLnTx/>
                <a:uFillTx/>
                <a:latin typeface="Source Sans Pro"/>
                <a:ea typeface="Source Sans Pro"/>
                <a:cs typeface="Source Sans Pro"/>
                <a:sym typeface="Source Sans Pro"/>
              </a:rPr>
              <a:t>UNIVERSITY AFFINITY</a:t>
            </a:r>
            <a:endParaRPr kumimoji="0" sz="1400" b="0" i="0" u="none" strike="noStrike" kern="0" cap="none" spc="0" normalizeH="0" baseline="0" noProof="0" dirty="0">
              <a:ln>
                <a:noFill/>
              </a:ln>
              <a:solidFill>
                <a:srgbClr val="F05768"/>
              </a:solidFill>
              <a:effectLst/>
              <a:uLnTx/>
              <a:uFillTx/>
              <a:latin typeface="Source Sans Pro"/>
              <a:ea typeface="Source Sans Pro"/>
              <a:cs typeface="Source Sans Pro"/>
              <a:sym typeface="Source Sans Pro"/>
            </a:endParaRPr>
          </a:p>
          <a:p>
            <a:pPr marL="0" marR="0" lvl="0" indent="0" algn="just" defTabSz="914400" rtl="0" eaLnBrk="1" fontAlgn="auto" latinLnBrk="0" hangingPunct="1">
              <a:lnSpc>
                <a:spcPct val="100000"/>
              </a:lnSpc>
              <a:spcBef>
                <a:spcPts val="600"/>
              </a:spcBef>
              <a:spcAft>
                <a:spcPts val="0"/>
              </a:spcAft>
              <a:buClr>
                <a:srgbClr val="2F3848"/>
              </a:buClr>
              <a:buSzPts val="1100"/>
              <a:buFont typeface="Arial"/>
              <a:buNone/>
              <a:tabLst/>
              <a:defRPr/>
            </a:pPr>
            <a:endParaRPr kumimoji="0" lang="en-GB" sz="1400" b="0" i="0"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endParaRPr>
          </a:p>
          <a:p>
            <a:pPr marL="285750" marR="0" lvl="0" indent="-285750" algn="just" defTabSz="914400" rtl="0" eaLnBrk="1" fontAlgn="auto" latinLnBrk="0" hangingPunct="1">
              <a:lnSpc>
                <a:spcPct val="100000"/>
              </a:lnSpc>
              <a:spcBef>
                <a:spcPts val="600"/>
              </a:spcBef>
              <a:spcAft>
                <a:spcPts val="0"/>
              </a:spcAft>
              <a:buClr>
                <a:srgbClr val="2F3848"/>
              </a:buClr>
              <a:buSzPts val="1100"/>
              <a:buFontTx/>
              <a:buChar char="-"/>
              <a:tabLst/>
              <a:defRPr/>
            </a:pPr>
            <a:r>
              <a:rPr kumimoji="0" lang="en-GB" sz="1400" b="0" i="0"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rPr>
              <a:t>“I feel sheltered in a way, but that is nice, to feel like in an educational institution, to feel sheltered in that way, </a:t>
            </a:r>
            <a:r>
              <a:rPr kumimoji="0" lang="en-GB" sz="1400" b="0" i="0" u="none" strike="noStrike" kern="0" cap="none" spc="0" normalizeH="0" baseline="0" noProof="0" dirty="0">
                <a:ln>
                  <a:noFill/>
                </a:ln>
                <a:solidFill>
                  <a:srgbClr val="F05768">
                    <a:lumMod val="75000"/>
                  </a:srgbClr>
                </a:solidFill>
                <a:effectLst/>
                <a:uLnTx/>
                <a:uFillTx/>
                <a:latin typeface="Source Sans Pro"/>
                <a:ea typeface="Source Sans Pro"/>
                <a:cs typeface="Source Sans Pro"/>
                <a:sym typeface="Source Sans Pro"/>
              </a:rPr>
              <a:t>there is a sense of belonging, a sense of safety here, security</a:t>
            </a:r>
            <a:r>
              <a:rPr kumimoji="0" lang="en-GB" sz="1400" b="0" i="0"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rPr>
              <a:t>, and I’m confident that when I do get my master’s degree and I do go out into the real world, that my experiences here will 100% help me, not just qualification-wise, but personally as well, like, individually with my personality and stuff. I do feel sheltered, but I don’t mean that in a negative way at all, I mean that in a very positive way. There is definitely a massive sense of security in being here.” </a:t>
            </a:r>
            <a:r>
              <a:rPr kumimoji="0" lang="en-GB" sz="1100" b="0" i="1"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rPr>
              <a:t>– Cameron, 22 year-old final year undergraduate (first generation)</a:t>
            </a:r>
          </a:p>
          <a:p>
            <a:pPr marL="0" marR="0" lvl="0" indent="0" algn="just" defTabSz="914400" rtl="0" eaLnBrk="1" fontAlgn="auto" latinLnBrk="0" hangingPunct="1">
              <a:lnSpc>
                <a:spcPct val="100000"/>
              </a:lnSpc>
              <a:spcBef>
                <a:spcPts val="600"/>
              </a:spcBef>
              <a:spcAft>
                <a:spcPts val="0"/>
              </a:spcAft>
              <a:buClr>
                <a:srgbClr val="2F3848"/>
              </a:buClr>
              <a:buSzPts val="1100"/>
              <a:buFont typeface="Arial"/>
              <a:buNone/>
              <a:tabLst/>
              <a:defRPr/>
            </a:pPr>
            <a:endParaRPr kumimoji="0" lang="en-GB" sz="1400" b="0" i="0"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endParaRPr>
          </a:p>
          <a:p>
            <a:pPr marL="285750" marR="0" lvl="0" indent="-285750" algn="just" defTabSz="914400" rtl="0" eaLnBrk="1" fontAlgn="auto" latinLnBrk="0" hangingPunct="1">
              <a:lnSpc>
                <a:spcPct val="100000"/>
              </a:lnSpc>
              <a:spcBef>
                <a:spcPts val="600"/>
              </a:spcBef>
              <a:spcAft>
                <a:spcPts val="0"/>
              </a:spcAft>
              <a:buClr>
                <a:srgbClr val="2F3848"/>
              </a:buClr>
              <a:buSzPts val="1100"/>
              <a:buFontTx/>
              <a:buChar char="-"/>
              <a:tabLst/>
              <a:defRPr/>
            </a:pPr>
            <a:r>
              <a:rPr kumimoji="0" lang="en-GB" sz="1400" b="0" i="0"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rPr>
              <a:t>“I just really like Glasgow and Strathclyde, so there is a real sense of belonging that I have here, even just coming through on the bus half an hour ago, I was pleased to look up and see the Strathclyde library that I’ve spent so many hours in in the past. </a:t>
            </a:r>
            <a:r>
              <a:rPr kumimoji="0" lang="en-GB" sz="1400" b="0" i="0" u="none" strike="noStrike" kern="0" cap="none" spc="0" normalizeH="0" baseline="0" noProof="0" dirty="0">
                <a:ln>
                  <a:noFill/>
                </a:ln>
                <a:solidFill>
                  <a:srgbClr val="F05768">
                    <a:lumMod val="75000"/>
                  </a:srgbClr>
                </a:solidFill>
                <a:effectLst/>
                <a:uLnTx/>
                <a:uFillTx/>
                <a:latin typeface="Source Sans Pro"/>
                <a:ea typeface="Source Sans Pro"/>
                <a:cs typeface="Source Sans Pro"/>
                <a:sym typeface="Source Sans Pro"/>
              </a:rPr>
              <a:t>I plan on passing through these streets and these buildings as many times as I can in the future. I really love the place</a:t>
            </a:r>
            <a:r>
              <a:rPr kumimoji="0" lang="en-GB" sz="1400" b="0" i="0"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rPr>
              <a:t>.” </a:t>
            </a:r>
            <a:r>
              <a:rPr kumimoji="0" lang="en-GB" sz="1100" b="0" i="0"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rPr>
              <a:t>– </a:t>
            </a:r>
            <a:r>
              <a:rPr kumimoji="0" lang="en-GB" sz="1100" b="0" i="1"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rPr>
              <a:t>Chris, 31 year-old final year undergraduate (first generation)</a:t>
            </a:r>
            <a:endParaRPr kumimoji="0" lang="en-GB" sz="1100" b="0" i="0"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endParaRPr>
          </a:p>
        </p:txBody>
      </p:sp>
    </p:spTree>
    <p:extLst>
      <p:ext uri="{BB962C8B-B14F-4D97-AF65-F5344CB8AC3E}">
        <p14:creationId xmlns:p14="http://schemas.microsoft.com/office/powerpoint/2010/main" val="12219019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Google Shape;116;p19"/>
          <p:cNvSpPr txBox="1">
            <a:spLocks noGrp="1"/>
          </p:cNvSpPr>
          <p:nvPr>
            <p:ph type="body" idx="1"/>
          </p:nvPr>
        </p:nvSpPr>
        <p:spPr>
          <a:xfrm>
            <a:off x="857250" y="1940350"/>
            <a:ext cx="7448550" cy="603300"/>
          </a:xfrm>
          <a:prstGeom prst="rect">
            <a:avLst/>
          </a:prstGeom>
        </p:spPr>
        <p:txBody>
          <a:bodyPr spcFirstLastPara="1" wrap="square" lIns="91425" tIns="91425" rIns="91425" bIns="91425" anchor="t" anchorCtr="0">
            <a:noAutofit/>
          </a:bodyPr>
          <a:lstStyle/>
          <a:p>
            <a:pPr marL="0" lvl="0" indent="0" algn="ctr" rtl="0">
              <a:spcBef>
                <a:spcPts val="600"/>
              </a:spcBef>
              <a:spcAft>
                <a:spcPts val="0"/>
              </a:spcAft>
              <a:buNone/>
            </a:pPr>
            <a:r>
              <a:rPr lang="en" b="1" i="0" dirty="0"/>
              <a:t>Physical and metaphorical spaces</a:t>
            </a:r>
          </a:p>
          <a:p>
            <a:pPr marL="0" lvl="0" indent="0" algn="ctr" rtl="0">
              <a:spcBef>
                <a:spcPts val="600"/>
              </a:spcBef>
              <a:spcAft>
                <a:spcPts val="0"/>
              </a:spcAft>
              <a:buNone/>
            </a:pPr>
            <a:endParaRPr lang="en" dirty="0"/>
          </a:p>
          <a:p>
            <a:pPr marL="0" indent="0">
              <a:buNone/>
            </a:pPr>
            <a:r>
              <a:rPr lang="en" sz="2400" dirty="0"/>
              <a:t>“</a:t>
            </a:r>
            <a:r>
              <a:rPr lang="en-GB" sz="2400" dirty="0"/>
              <a:t>Those spaces can be a bit more difficult for mature students to enter, and feel like they belong” </a:t>
            </a:r>
            <a:r>
              <a:rPr lang="en" sz="1600" dirty="0"/>
              <a:t>– Ellie, 32 year-old PhD student</a:t>
            </a:r>
            <a:endParaRPr sz="1600" dirty="0"/>
          </a:p>
        </p:txBody>
      </p:sp>
    </p:spTree>
    <p:extLst>
      <p:ext uri="{BB962C8B-B14F-4D97-AF65-F5344CB8AC3E}">
        <p14:creationId xmlns:p14="http://schemas.microsoft.com/office/powerpoint/2010/main" val="41350661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6"/>
          <p:cNvSpPr txBox="1">
            <a:spLocks noGrp="1"/>
          </p:cNvSpPr>
          <p:nvPr>
            <p:ph type="title"/>
          </p:nvPr>
        </p:nvSpPr>
        <p:spPr>
          <a:xfrm>
            <a:off x="832475" y="126338"/>
            <a:ext cx="7951800" cy="730200"/>
          </a:xfrm>
          <a:prstGeom prst="rect">
            <a:avLst/>
          </a:prstGeom>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dirty="0"/>
              <a:t>PHYSICAL AND METAPHORICAL SPACES</a:t>
            </a:r>
            <a:endParaRPr dirty="0"/>
          </a:p>
        </p:txBody>
      </p:sp>
      <p:sp>
        <p:nvSpPr>
          <p:cNvPr id="93" name="Google Shape;93;p16"/>
          <p:cNvSpPr txBox="1"/>
          <p:nvPr/>
        </p:nvSpPr>
        <p:spPr>
          <a:xfrm>
            <a:off x="457200" y="1289081"/>
            <a:ext cx="8248650" cy="3460770"/>
          </a:xfrm>
          <a:prstGeom prst="rect">
            <a:avLst/>
          </a:prstGeom>
          <a:noFill/>
          <a:ln>
            <a:noFill/>
          </a:ln>
        </p:spPr>
        <p:txBody>
          <a:bodyPr spcFirstLastPara="1" wrap="square" lIns="91425" tIns="91425" rIns="91425" bIns="91425" anchor="t" anchorCtr="0">
            <a:noAutofit/>
          </a:bodyPr>
          <a:lstStyle/>
          <a:p>
            <a:pPr marL="0" marR="0" lvl="0" indent="0" algn="just" defTabSz="914400" rtl="0" eaLnBrk="1" fontAlgn="auto" latinLnBrk="0" hangingPunct="1">
              <a:lnSpc>
                <a:spcPct val="100000"/>
              </a:lnSpc>
              <a:spcBef>
                <a:spcPts val="600"/>
              </a:spcBef>
              <a:spcAft>
                <a:spcPts val="0"/>
              </a:spcAft>
              <a:buClr>
                <a:srgbClr val="000000"/>
              </a:buClr>
              <a:buSzTx/>
              <a:buFont typeface="Arial"/>
              <a:buNone/>
              <a:tabLst/>
              <a:defRPr/>
            </a:pPr>
            <a:r>
              <a:rPr kumimoji="0" lang="en-GB" sz="1400" b="1" i="0" u="none" strike="noStrike" kern="0" cap="none" spc="0" normalizeH="0" baseline="0" noProof="0" dirty="0">
                <a:ln>
                  <a:noFill/>
                </a:ln>
                <a:solidFill>
                  <a:srgbClr val="F05768"/>
                </a:solidFill>
                <a:effectLst/>
                <a:uLnTx/>
                <a:uFillTx/>
                <a:latin typeface="Source Sans Pro"/>
                <a:ea typeface="Source Sans Pro"/>
                <a:cs typeface="Source Sans Pro"/>
                <a:sym typeface="Source Sans Pro"/>
              </a:rPr>
              <a:t>ARCHITECTURAL IMPACT</a:t>
            </a:r>
            <a:endParaRPr kumimoji="0" sz="1400" b="0" i="0" u="none" strike="noStrike" kern="0" cap="none" spc="0" normalizeH="0" baseline="0" noProof="0" dirty="0">
              <a:ln>
                <a:noFill/>
              </a:ln>
              <a:solidFill>
                <a:srgbClr val="F05768"/>
              </a:solidFill>
              <a:effectLst/>
              <a:uLnTx/>
              <a:uFillTx/>
              <a:latin typeface="Source Sans Pro"/>
              <a:ea typeface="Source Sans Pro"/>
              <a:cs typeface="Source Sans Pro"/>
              <a:sym typeface="Source Sans Pro"/>
            </a:endParaRPr>
          </a:p>
          <a:p>
            <a:pPr marL="0" marR="0" lvl="0" indent="0" algn="just" defTabSz="914400" rtl="0" eaLnBrk="1" fontAlgn="auto" latinLnBrk="0" hangingPunct="1">
              <a:lnSpc>
                <a:spcPct val="100000"/>
              </a:lnSpc>
              <a:spcBef>
                <a:spcPts val="600"/>
              </a:spcBef>
              <a:spcAft>
                <a:spcPts val="0"/>
              </a:spcAft>
              <a:buClr>
                <a:srgbClr val="2F3848"/>
              </a:buClr>
              <a:buSzPts val="1100"/>
              <a:buFont typeface="Arial"/>
              <a:buNone/>
              <a:tabLst/>
              <a:defRPr/>
            </a:pPr>
            <a:endParaRPr kumimoji="0" lang="en-GB" sz="1400" b="0" i="0"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endParaRPr>
          </a:p>
          <a:p>
            <a:pPr marL="285750" marR="0" lvl="0" indent="-285750" algn="just" defTabSz="914400" rtl="0" eaLnBrk="1" fontAlgn="auto" latinLnBrk="0" hangingPunct="1">
              <a:lnSpc>
                <a:spcPct val="100000"/>
              </a:lnSpc>
              <a:spcBef>
                <a:spcPts val="600"/>
              </a:spcBef>
              <a:spcAft>
                <a:spcPts val="0"/>
              </a:spcAft>
              <a:buClr>
                <a:srgbClr val="2F3848"/>
              </a:buClr>
              <a:buSzPts val="1100"/>
              <a:buFontTx/>
              <a:buChar char="-"/>
              <a:tabLst/>
              <a:defRPr/>
            </a:pPr>
            <a:r>
              <a:rPr kumimoji="0" lang="en-GB" sz="1400" b="0" i="0"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rPr>
              <a:t>“I have my own space in the office, like I’ve got my own computer, I’ve got my own desk, a place where I can leave my stuff, so </a:t>
            </a:r>
            <a:r>
              <a:rPr kumimoji="0" lang="en-GB" sz="1400" b="0" i="0" u="none" strike="noStrike" kern="0" cap="none" spc="0" normalizeH="0" baseline="0" noProof="0" dirty="0">
                <a:ln>
                  <a:noFill/>
                </a:ln>
                <a:solidFill>
                  <a:srgbClr val="F05768">
                    <a:lumMod val="75000"/>
                  </a:srgbClr>
                </a:solidFill>
                <a:effectLst/>
                <a:uLnTx/>
                <a:uFillTx/>
                <a:latin typeface="Source Sans Pro"/>
                <a:ea typeface="Source Sans Pro"/>
                <a:cs typeface="Source Sans Pro"/>
                <a:sym typeface="Source Sans Pro"/>
              </a:rPr>
              <a:t>I feel like you know I have a place, like a physical place in the university that’s mine</a:t>
            </a:r>
            <a:r>
              <a:rPr kumimoji="0" lang="en-GB" sz="1400" b="0" i="0"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rPr>
              <a:t>, which is great, and when I walk through the building I’ll see people that I know.” </a:t>
            </a:r>
            <a:r>
              <a:rPr kumimoji="0" lang="en-GB" sz="1100" b="0" i="1"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rPr>
              <a:t>– Ellie, 32 year-old PhD student</a:t>
            </a:r>
            <a:endParaRPr kumimoji="0" lang="en-GB" sz="1100" b="0" i="0"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endParaRPr>
          </a:p>
          <a:p>
            <a:pPr marL="285750" marR="0" lvl="0" indent="-285750" algn="just" defTabSz="914400" rtl="0" eaLnBrk="1" fontAlgn="auto" latinLnBrk="0" hangingPunct="1">
              <a:lnSpc>
                <a:spcPct val="100000"/>
              </a:lnSpc>
              <a:spcBef>
                <a:spcPts val="600"/>
              </a:spcBef>
              <a:spcAft>
                <a:spcPts val="0"/>
              </a:spcAft>
              <a:buClr>
                <a:srgbClr val="2F3848"/>
              </a:buClr>
              <a:buSzPts val="1100"/>
              <a:buFontTx/>
              <a:buChar char="-"/>
              <a:tabLst/>
              <a:defRPr/>
            </a:pPr>
            <a:endParaRPr kumimoji="0" lang="en-GB" sz="1400" b="0" i="0"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endParaRPr>
          </a:p>
          <a:p>
            <a:pPr marL="285750" marR="0" lvl="0" indent="-285750" algn="just" defTabSz="914400" rtl="0" eaLnBrk="1" fontAlgn="auto" latinLnBrk="0" hangingPunct="1">
              <a:lnSpc>
                <a:spcPct val="100000"/>
              </a:lnSpc>
              <a:spcBef>
                <a:spcPts val="600"/>
              </a:spcBef>
              <a:spcAft>
                <a:spcPts val="0"/>
              </a:spcAft>
              <a:buClr>
                <a:srgbClr val="2F3848"/>
              </a:buClr>
              <a:buSzPts val="1100"/>
              <a:buFontTx/>
              <a:buChar char="-"/>
              <a:tabLst/>
              <a:defRPr/>
            </a:pPr>
            <a:r>
              <a:rPr kumimoji="0" lang="en-GB" sz="1400" b="0" i="0"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rPr>
              <a:t>“If you look at any of the other buildings, they’re all nice and modern and new and done up. Livingstone Tower’s a bit of a tip. […] Our offices are always a bit tatty. Our desks are a bit small, we’re all a little bit squished in. […] I think that would be quite good, </a:t>
            </a:r>
            <a:r>
              <a:rPr kumimoji="0" lang="en-GB" sz="1400" b="0" i="0" u="none" strike="noStrike" kern="0" cap="none" spc="0" normalizeH="0" baseline="0" noProof="0" dirty="0">
                <a:ln>
                  <a:noFill/>
                </a:ln>
                <a:solidFill>
                  <a:srgbClr val="F05768">
                    <a:lumMod val="75000"/>
                  </a:srgbClr>
                </a:solidFill>
                <a:effectLst/>
                <a:uLnTx/>
                <a:uFillTx/>
                <a:latin typeface="Source Sans Pro"/>
                <a:ea typeface="Source Sans Pro"/>
                <a:cs typeface="Source Sans Pro"/>
                <a:sym typeface="Source Sans Pro"/>
              </a:rPr>
              <a:t>a bit more investment in the physical environment</a:t>
            </a:r>
            <a:r>
              <a:rPr kumimoji="0" lang="en-GB" sz="1400" b="0" i="0"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rPr>
              <a:t>, especially in Livingstone Tower.” </a:t>
            </a:r>
            <a:r>
              <a:rPr kumimoji="0" lang="en-GB" sz="1100" b="0" i="1"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rPr>
              <a:t>– Martin, 28 year-old PhD student (first generation, estranged, care-experienced)</a:t>
            </a:r>
            <a:endParaRPr kumimoji="0" lang="en-GB" sz="1400" b="0" i="0"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endParaRPr>
          </a:p>
          <a:p>
            <a:pPr marL="285750" marR="0" lvl="0" indent="-285750" algn="just" defTabSz="914400" rtl="0" eaLnBrk="1" fontAlgn="auto" latinLnBrk="0" hangingPunct="1">
              <a:lnSpc>
                <a:spcPct val="100000"/>
              </a:lnSpc>
              <a:spcBef>
                <a:spcPts val="600"/>
              </a:spcBef>
              <a:spcAft>
                <a:spcPts val="0"/>
              </a:spcAft>
              <a:buClr>
                <a:srgbClr val="2F3848"/>
              </a:buClr>
              <a:buSzPts val="1100"/>
              <a:buFontTx/>
              <a:buChar char="-"/>
              <a:tabLst/>
              <a:defRPr/>
            </a:pPr>
            <a:endParaRPr kumimoji="0" lang="en-GB" sz="1400" b="0" i="0"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endParaRPr>
          </a:p>
          <a:p>
            <a:pPr marL="0" marR="0" lvl="0" indent="0" algn="just" defTabSz="914400" rtl="0" eaLnBrk="1" fontAlgn="auto" latinLnBrk="0" hangingPunct="1">
              <a:lnSpc>
                <a:spcPct val="100000"/>
              </a:lnSpc>
              <a:spcBef>
                <a:spcPts val="600"/>
              </a:spcBef>
              <a:spcAft>
                <a:spcPts val="0"/>
              </a:spcAft>
              <a:buClr>
                <a:srgbClr val="000000"/>
              </a:buClr>
              <a:buSzTx/>
              <a:buFont typeface="Arial"/>
              <a:buNone/>
              <a:tabLst/>
              <a:defRPr/>
            </a:pPr>
            <a:endParaRPr kumimoji="0" sz="1400" b="0" i="0"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endParaRPr>
          </a:p>
        </p:txBody>
      </p:sp>
    </p:spTree>
    <p:extLst>
      <p:ext uri="{BB962C8B-B14F-4D97-AF65-F5344CB8AC3E}">
        <p14:creationId xmlns:p14="http://schemas.microsoft.com/office/powerpoint/2010/main" val="41254473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6"/>
          <p:cNvSpPr txBox="1">
            <a:spLocks noGrp="1"/>
          </p:cNvSpPr>
          <p:nvPr>
            <p:ph type="title"/>
          </p:nvPr>
        </p:nvSpPr>
        <p:spPr>
          <a:xfrm>
            <a:off x="832475" y="126338"/>
            <a:ext cx="7951800" cy="730200"/>
          </a:xfrm>
          <a:prstGeom prst="rect">
            <a:avLst/>
          </a:prstGeom>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dirty="0"/>
              <a:t>PHYSICAL AND METAPHORICAL SPACES</a:t>
            </a:r>
            <a:endParaRPr dirty="0"/>
          </a:p>
        </p:txBody>
      </p:sp>
      <p:sp>
        <p:nvSpPr>
          <p:cNvPr id="93" name="Google Shape;93;p16"/>
          <p:cNvSpPr txBox="1"/>
          <p:nvPr/>
        </p:nvSpPr>
        <p:spPr>
          <a:xfrm>
            <a:off x="457200" y="1289081"/>
            <a:ext cx="8248650" cy="3460770"/>
          </a:xfrm>
          <a:prstGeom prst="rect">
            <a:avLst/>
          </a:prstGeom>
          <a:noFill/>
          <a:ln>
            <a:noFill/>
          </a:ln>
        </p:spPr>
        <p:txBody>
          <a:bodyPr spcFirstLastPara="1" wrap="square" lIns="91425" tIns="91425" rIns="91425" bIns="91425" anchor="t" anchorCtr="0">
            <a:noAutofit/>
          </a:bodyPr>
          <a:lstStyle/>
          <a:p>
            <a:pPr marL="0" marR="0" lvl="0" indent="0" algn="just" defTabSz="914400" rtl="0" eaLnBrk="1" fontAlgn="auto" latinLnBrk="0" hangingPunct="1">
              <a:lnSpc>
                <a:spcPct val="100000"/>
              </a:lnSpc>
              <a:spcBef>
                <a:spcPts val="600"/>
              </a:spcBef>
              <a:spcAft>
                <a:spcPts val="0"/>
              </a:spcAft>
              <a:buClr>
                <a:srgbClr val="000000"/>
              </a:buClr>
              <a:buSzTx/>
              <a:buFont typeface="Arial"/>
              <a:buNone/>
              <a:tabLst/>
              <a:defRPr/>
            </a:pPr>
            <a:r>
              <a:rPr kumimoji="0" lang="en-GB" sz="1400" b="1" i="0" u="none" strike="noStrike" kern="0" cap="none" spc="0" normalizeH="0" baseline="0" noProof="0" dirty="0">
                <a:ln>
                  <a:noFill/>
                </a:ln>
                <a:solidFill>
                  <a:srgbClr val="F05768"/>
                </a:solidFill>
                <a:effectLst/>
                <a:uLnTx/>
                <a:uFillTx/>
                <a:latin typeface="Source Sans Pro"/>
                <a:ea typeface="Source Sans Pro"/>
                <a:cs typeface="Source Sans Pro"/>
                <a:sym typeface="Source Sans Pro"/>
              </a:rPr>
              <a:t>STUDENT UNION AS AN INACCESSIBLE SPACE</a:t>
            </a:r>
            <a:endParaRPr kumimoji="0" sz="1400" b="0" i="0" u="none" strike="noStrike" kern="0" cap="none" spc="0" normalizeH="0" baseline="0" noProof="0" dirty="0">
              <a:ln>
                <a:noFill/>
              </a:ln>
              <a:solidFill>
                <a:srgbClr val="F05768"/>
              </a:solidFill>
              <a:effectLst/>
              <a:uLnTx/>
              <a:uFillTx/>
              <a:latin typeface="Source Sans Pro"/>
              <a:ea typeface="Source Sans Pro"/>
              <a:cs typeface="Source Sans Pro"/>
              <a:sym typeface="Source Sans Pro"/>
            </a:endParaRPr>
          </a:p>
          <a:p>
            <a:pPr marL="0" marR="0" lvl="0" indent="0" algn="just" defTabSz="914400" rtl="0" eaLnBrk="1" fontAlgn="auto" latinLnBrk="0" hangingPunct="1">
              <a:lnSpc>
                <a:spcPct val="100000"/>
              </a:lnSpc>
              <a:spcBef>
                <a:spcPts val="600"/>
              </a:spcBef>
              <a:spcAft>
                <a:spcPts val="0"/>
              </a:spcAft>
              <a:buClr>
                <a:srgbClr val="2F3848"/>
              </a:buClr>
              <a:buSzPts val="1100"/>
              <a:buFont typeface="Arial"/>
              <a:buNone/>
              <a:tabLst/>
              <a:defRPr/>
            </a:pPr>
            <a:endParaRPr kumimoji="0" lang="en-GB" sz="1400" b="0" i="0"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endParaRPr>
          </a:p>
          <a:p>
            <a:pPr marL="285750" marR="0" lvl="0" indent="-285750" algn="just" defTabSz="914400" rtl="0" eaLnBrk="1" fontAlgn="auto" latinLnBrk="0" hangingPunct="1">
              <a:lnSpc>
                <a:spcPct val="100000"/>
              </a:lnSpc>
              <a:spcBef>
                <a:spcPts val="600"/>
              </a:spcBef>
              <a:spcAft>
                <a:spcPts val="0"/>
              </a:spcAft>
              <a:buClr>
                <a:srgbClr val="2F3848"/>
              </a:buClr>
              <a:buSzPts val="1100"/>
              <a:buFontTx/>
              <a:buChar char="-"/>
              <a:tabLst/>
              <a:defRPr/>
            </a:pPr>
            <a:r>
              <a:rPr kumimoji="0" lang="en-GB" sz="1400" b="0" i="0"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rPr>
              <a:t>“With the things that the student union puts on, and a lot of the clubs, people have been like, ‘Oh why don’t you join?’ and I’m like, ‘because there’s going to be a bunch of 18 year-olds there, and I’m going to have nothing in common with them? Like I’m 32, they’re on a completely different wavelength!’ […] So you know, I think that sometimes </a:t>
            </a:r>
            <a:r>
              <a:rPr kumimoji="0" lang="en-GB" sz="1400" b="0" i="0" u="none" strike="noStrike" kern="0" cap="none" spc="0" normalizeH="0" baseline="0" noProof="0" dirty="0">
                <a:ln>
                  <a:noFill/>
                </a:ln>
                <a:solidFill>
                  <a:srgbClr val="F05768">
                    <a:lumMod val="75000"/>
                  </a:srgbClr>
                </a:solidFill>
                <a:effectLst/>
                <a:uLnTx/>
                <a:uFillTx/>
                <a:latin typeface="Source Sans Pro"/>
                <a:ea typeface="Source Sans Pro"/>
                <a:cs typeface="Source Sans Pro"/>
                <a:sym typeface="Source Sans Pro"/>
              </a:rPr>
              <a:t>those spaces can be a bit more difficult for mature students to enter, and feel like they belong</a:t>
            </a:r>
            <a:r>
              <a:rPr kumimoji="0" lang="en-GB" sz="1400" b="0" i="0"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rPr>
              <a:t> in those spaces.” </a:t>
            </a:r>
            <a:r>
              <a:rPr kumimoji="0" lang="en-GB" sz="1100" b="0" i="1"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rPr>
              <a:t>– Ellie, 32 year-old PhD student</a:t>
            </a:r>
            <a:endParaRPr kumimoji="0" lang="en-GB" sz="1100" b="0" i="0"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endParaRPr>
          </a:p>
          <a:p>
            <a:pPr marL="285750" marR="0" lvl="0" indent="-285750" algn="just" defTabSz="914400" rtl="0" eaLnBrk="1" fontAlgn="auto" latinLnBrk="0" hangingPunct="1">
              <a:lnSpc>
                <a:spcPct val="100000"/>
              </a:lnSpc>
              <a:spcBef>
                <a:spcPts val="600"/>
              </a:spcBef>
              <a:spcAft>
                <a:spcPts val="0"/>
              </a:spcAft>
              <a:buClr>
                <a:srgbClr val="2F3848"/>
              </a:buClr>
              <a:buSzPts val="1100"/>
              <a:buFontTx/>
              <a:buChar char="-"/>
              <a:tabLst/>
              <a:defRPr/>
            </a:pPr>
            <a:endParaRPr kumimoji="0" lang="en-GB" sz="1400" b="0" i="0"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endParaRPr>
          </a:p>
          <a:p>
            <a:pPr marL="285750" marR="0" lvl="0" indent="-285750" algn="just" defTabSz="914400" rtl="0" eaLnBrk="1" fontAlgn="auto" latinLnBrk="0" hangingPunct="1">
              <a:lnSpc>
                <a:spcPct val="100000"/>
              </a:lnSpc>
              <a:spcBef>
                <a:spcPts val="600"/>
              </a:spcBef>
              <a:spcAft>
                <a:spcPts val="0"/>
              </a:spcAft>
              <a:buClr>
                <a:srgbClr val="2F3848"/>
              </a:buClr>
              <a:buSzPts val="1100"/>
              <a:buFontTx/>
              <a:buChar char="-"/>
              <a:tabLst/>
              <a:defRPr/>
            </a:pPr>
            <a:r>
              <a:rPr kumimoji="0" lang="en-GB" sz="1400" b="0" i="0"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rPr>
              <a:t>“I used to try going on one of the trips organised by the Union, but </a:t>
            </a:r>
            <a:r>
              <a:rPr kumimoji="0" lang="en-GB" sz="1400" b="0" i="0" u="none" strike="noStrike" kern="0" cap="none" spc="0" normalizeH="0" baseline="0" noProof="0" dirty="0">
                <a:ln>
                  <a:noFill/>
                </a:ln>
                <a:solidFill>
                  <a:srgbClr val="F05768">
                    <a:lumMod val="75000"/>
                  </a:srgbClr>
                </a:solidFill>
                <a:effectLst/>
                <a:uLnTx/>
                <a:uFillTx/>
                <a:latin typeface="Source Sans Pro"/>
                <a:ea typeface="Source Sans Pro"/>
                <a:cs typeface="Source Sans Pro"/>
                <a:sym typeface="Source Sans Pro"/>
              </a:rPr>
              <a:t>I felt that I was a fish out of the water</a:t>
            </a:r>
            <a:r>
              <a:rPr kumimoji="0" lang="en-GB" sz="1400" b="0" i="0"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rPr>
              <a:t>, because they are mostly undergraduates or doing their masters, so they have their own kind of peers or groups to socialise with.” </a:t>
            </a:r>
            <a:r>
              <a:rPr kumimoji="0" lang="en-GB" sz="1100" b="0" i="1"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rPr>
              <a:t>– Mariam, 38 year-old PhD student (BME)</a:t>
            </a:r>
            <a:endParaRPr kumimoji="0" lang="en-GB" sz="1400" b="0" i="0"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endParaRPr>
          </a:p>
          <a:p>
            <a:pPr marL="285750" marR="0" lvl="0" indent="-285750" algn="just" defTabSz="914400" rtl="0" eaLnBrk="1" fontAlgn="auto" latinLnBrk="0" hangingPunct="1">
              <a:lnSpc>
                <a:spcPct val="100000"/>
              </a:lnSpc>
              <a:spcBef>
                <a:spcPts val="600"/>
              </a:spcBef>
              <a:spcAft>
                <a:spcPts val="0"/>
              </a:spcAft>
              <a:buClr>
                <a:srgbClr val="2F3848"/>
              </a:buClr>
              <a:buSzPts val="1100"/>
              <a:buFontTx/>
              <a:buChar char="-"/>
              <a:tabLst/>
              <a:defRPr/>
            </a:pPr>
            <a:endParaRPr kumimoji="0" lang="en-GB" sz="1400" b="0" i="0"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endParaRPr>
          </a:p>
        </p:txBody>
      </p:sp>
    </p:spTree>
    <p:extLst>
      <p:ext uri="{BB962C8B-B14F-4D97-AF65-F5344CB8AC3E}">
        <p14:creationId xmlns:p14="http://schemas.microsoft.com/office/powerpoint/2010/main" val="684600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Google Shape;116;p19"/>
          <p:cNvSpPr txBox="1">
            <a:spLocks noGrp="1"/>
          </p:cNvSpPr>
          <p:nvPr>
            <p:ph type="body" idx="1"/>
          </p:nvPr>
        </p:nvSpPr>
        <p:spPr>
          <a:xfrm>
            <a:off x="857250" y="1940350"/>
            <a:ext cx="7448550" cy="603300"/>
          </a:xfrm>
          <a:prstGeom prst="rect">
            <a:avLst/>
          </a:prstGeom>
        </p:spPr>
        <p:txBody>
          <a:bodyPr spcFirstLastPara="1" wrap="square" lIns="91425" tIns="91425" rIns="91425" bIns="91425" anchor="t" anchorCtr="0">
            <a:noAutofit/>
          </a:bodyPr>
          <a:lstStyle/>
          <a:p>
            <a:pPr marL="0" lvl="0" indent="0" algn="ctr" rtl="0">
              <a:spcBef>
                <a:spcPts val="600"/>
              </a:spcBef>
              <a:spcAft>
                <a:spcPts val="0"/>
              </a:spcAft>
              <a:buNone/>
            </a:pPr>
            <a:r>
              <a:rPr lang="en" b="1" i="0" dirty="0"/>
              <a:t>Disillusionment of an academic career</a:t>
            </a:r>
          </a:p>
          <a:p>
            <a:pPr marL="0" lvl="0" indent="0" algn="ctr" rtl="0">
              <a:spcBef>
                <a:spcPts val="600"/>
              </a:spcBef>
              <a:spcAft>
                <a:spcPts val="0"/>
              </a:spcAft>
              <a:buNone/>
            </a:pPr>
            <a:endParaRPr lang="en" dirty="0"/>
          </a:p>
          <a:p>
            <a:pPr marL="0" lvl="0" indent="0" algn="ctr" rtl="0">
              <a:spcBef>
                <a:spcPts val="600"/>
              </a:spcBef>
              <a:spcAft>
                <a:spcPts val="0"/>
              </a:spcAft>
              <a:buNone/>
            </a:pPr>
            <a:r>
              <a:rPr lang="en" sz="2300" dirty="0"/>
              <a:t>“It doesn’t matter how much passion you have for a subject, if it’s not permanent then it’s not viable, you know? It just isn’t viable as a career choice.” </a:t>
            </a:r>
          </a:p>
          <a:p>
            <a:pPr marL="0" lvl="0" indent="0" algn="ctr" rtl="0">
              <a:spcBef>
                <a:spcPts val="600"/>
              </a:spcBef>
              <a:spcAft>
                <a:spcPts val="0"/>
              </a:spcAft>
              <a:buNone/>
            </a:pPr>
            <a:r>
              <a:rPr lang="en" sz="1600" dirty="0"/>
              <a:t>– Cameron, 22 year-old undergrad student</a:t>
            </a:r>
            <a:endParaRPr sz="1600" dirty="0"/>
          </a:p>
        </p:txBody>
      </p:sp>
    </p:spTree>
    <p:extLst>
      <p:ext uri="{BB962C8B-B14F-4D97-AF65-F5344CB8AC3E}">
        <p14:creationId xmlns:p14="http://schemas.microsoft.com/office/powerpoint/2010/main" val="18479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6"/>
          <p:cNvSpPr txBox="1">
            <a:spLocks noGrp="1"/>
          </p:cNvSpPr>
          <p:nvPr>
            <p:ph type="title"/>
          </p:nvPr>
        </p:nvSpPr>
        <p:spPr>
          <a:xfrm>
            <a:off x="832475" y="126338"/>
            <a:ext cx="7951800" cy="730200"/>
          </a:xfrm>
          <a:prstGeom prst="rect">
            <a:avLst/>
          </a:prstGeom>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dirty="0"/>
              <a:t>PERCEPTIONS OF ACADEMIA</a:t>
            </a:r>
            <a:endParaRPr dirty="0"/>
          </a:p>
        </p:txBody>
      </p:sp>
      <p:sp>
        <p:nvSpPr>
          <p:cNvPr id="93" name="Google Shape;93;p16"/>
          <p:cNvSpPr txBox="1"/>
          <p:nvPr/>
        </p:nvSpPr>
        <p:spPr>
          <a:xfrm>
            <a:off x="457200" y="1289081"/>
            <a:ext cx="8248650" cy="3460770"/>
          </a:xfrm>
          <a:prstGeom prst="rect">
            <a:avLst/>
          </a:prstGeom>
          <a:noFill/>
          <a:ln>
            <a:noFill/>
          </a:ln>
        </p:spPr>
        <p:txBody>
          <a:bodyPr spcFirstLastPara="1" wrap="square" lIns="91425" tIns="91425" rIns="91425" bIns="91425" anchor="t" anchorCtr="0">
            <a:noAutofit/>
          </a:bodyPr>
          <a:lstStyle/>
          <a:p>
            <a:pPr marL="0" marR="0" lvl="0" indent="0" algn="just" defTabSz="914400" rtl="0" eaLnBrk="1" fontAlgn="auto" latinLnBrk="0" hangingPunct="1">
              <a:lnSpc>
                <a:spcPct val="100000"/>
              </a:lnSpc>
              <a:spcBef>
                <a:spcPts val="600"/>
              </a:spcBef>
              <a:spcAft>
                <a:spcPts val="0"/>
              </a:spcAft>
              <a:buClr>
                <a:srgbClr val="000000"/>
              </a:buClr>
              <a:buSzTx/>
              <a:buFont typeface="Arial"/>
              <a:buNone/>
              <a:tabLst/>
              <a:defRPr/>
            </a:pPr>
            <a:r>
              <a:rPr kumimoji="0" lang="en-GB" sz="1400" b="1" i="0" u="none" strike="noStrike" kern="0" cap="none" spc="0" normalizeH="0" baseline="0" noProof="0" dirty="0">
                <a:ln>
                  <a:noFill/>
                </a:ln>
                <a:solidFill>
                  <a:srgbClr val="F05768"/>
                </a:solidFill>
                <a:effectLst/>
                <a:uLnTx/>
                <a:uFillTx/>
                <a:latin typeface="Source Sans Pro"/>
                <a:ea typeface="Source Sans Pro"/>
                <a:cs typeface="Source Sans Pro"/>
                <a:sym typeface="Source Sans Pro"/>
              </a:rPr>
              <a:t>AN IMPOSSIBLE CAREER PATH</a:t>
            </a:r>
            <a:endParaRPr kumimoji="0" sz="1400" b="0" i="0" u="none" strike="noStrike" kern="0" cap="none" spc="0" normalizeH="0" baseline="0" noProof="0" dirty="0">
              <a:ln>
                <a:noFill/>
              </a:ln>
              <a:solidFill>
                <a:srgbClr val="F05768"/>
              </a:solidFill>
              <a:effectLst/>
              <a:uLnTx/>
              <a:uFillTx/>
              <a:latin typeface="Source Sans Pro"/>
              <a:ea typeface="Source Sans Pro"/>
              <a:cs typeface="Source Sans Pro"/>
              <a:sym typeface="Source Sans Pro"/>
            </a:endParaRPr>
          </a:p>
          <a:p>
            <a:pPr marL="0" marR="0" lvl="0" indent="0" algn="just" defTabSz="914400" rtl="0" eaLnBrk="1" fontAlgn="auto" latinLnBrk="0" hangingPunct="1">
              <a:lnSpc>
                <a:spcPct val="100000"/>
              </a:lnSpc>
              <a:spcBef>
                <a:spcPts val="600"/>
              </a:spcBef>
              <a:spcAft>
                <a:spcPts val="0"/>
              </a:spcAft>
              <a:buClr>
                <a:srgbClr val="2F3848"/>
              </a:buClr>
              <a:buSzPts val="1100"/>
              <a:buFont typeface="Arial"/>
              <a:buNone/>
              <a:tabLst/>
              <a:defRPr/>
            </a:pPr>
            <a:endParaRPr kumimoji="0" lang="en-GB" sz="1400" b="0" i="0"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endParaRPr>
          </a:p>
          <a:p>
            <a:pPr marL="285750" marR="0" lvl="0" indent="-285750" algn="just" defTabSz="914400" rtl="0" eaLnBrk="1" fontAlgn="auto" latinLnBrk="0" hangingPunct="1">
              <a:lnSpc>
                <a:spcPct val="100000"/>
              </a:lnSpc>
              <a:spcBef>
                <a:spcPts val="600"/>
              </a:spcBef>
              <a:spcAft>
                <a:spcPts val="0"/>
              </a:spcAft>
              <a:buClr>
                <a:srgbClr val="2F3848"/>
              </a:buClr>
              <a:buSzPts val="1100"/>
              <a:buFontTx/>
              <a:buChar char="-"/>
              <a:tabLst/>
              <a:defRPr/>
            </a:pPr>
            <a:r>
              <a:rPr kumimoji="0" lang="en-GB" sz="1400" b="0" i="0"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rPr>
              <a:t>“It’s an extremely difficult place to get into and it’s a lot of time and effort to put into something like a PhD and then you maybe get there, you maybe get your one year of teaching and then </a:t>
            </a:r>
            <a:r>
              <a:rPr kumimoji="0" lang="en-GB" sz="1400" b="0" i="0" u="none" strike="noStrike" kern="0" cap="none" spc="0" normalizeH="0" baseline="0" noProof="0" dirty="0">
                <a:ln>
                  <a:noFill/>
                </a:ln>
                <a:solidFill>
                  <a:srgbClr val="F05768">
                    <a:lumMod val="75000"/>
                  </a:srgbClr>
                </a:solidFill>
                <a:effectLst/>
                <a:uLnTx/>
                <a:uFillTx/>
                <a:latin typeface="Source Sans Pro"/>
                <a:ea typeface="Source Sans Pro"/>
                <a:cs typeface="Source Sans Pro"/>
                <a:sym typeface="Source Sans Pro"/>
              </a:rPr>
              <a:t>you get no guarantees at the end of it</a:t>
            </a:r>
            <a:r>
              <a:rPr kumimoji="0" lang="en-GB" sz="1400" b="0" i="0"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rPr>
              <a:t>.”	</a:t>
            </a:r>
            <a:r>
              <a:rPr kumimoji="0" lang="en-GB" sz="1100" b="0" i="1"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rPr>
              <a:t>– Ben, 26 year-old PhD student</a:t>
            </a:r>
            <a:endParaRPr kumimoji="0" lang="en-GB" sz="1100" b="0" i="0"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endParaRPr>
          </a:p>
          <a:p>
            <a:pPr marL="285750" marR="0" lvl="0" indent="-285750" algn="just" defTabSz="914400" rtl="0" eaLnBrk="1" fontAlgn="auto" latinLnBrk="0" hangingPunct="1">
              <a:lnSpc>
                <a:spcPct val="100000"/>
              </a:lnSpc>
              <a:spcBef>
                <a:spcPts val="600"/>
              </a:spcBef>
              <a:spcAft>
                <a:spcPts val="0"/>
              </a:spcAft>
              <a:buClr>
                <a:srgbClr val="2F3848"/>
              </a:buClr>
              <a:buSzPts val="1100"/>
              <a:buFontTx/>
              <a:buChar char="-"/>
              <a:tabLst/>
              <a:defRPr/>
            </a:pPr>
            <a:endParaRPr kumimoji="0" lang="en-GB" sz="1400" b="0" i="0"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endParaRPr>
          </a:p>
          <a:p>
            <a:pPr marL="285750" marR="0" lvl="0" indent="-285750" algn="just" defTabSz="914400" rtl="0" eaLnBrk="1" fontAlgn="auto" latinLnBrk="0" hangingPunct="1">
              <a:lnSpc>
                <a:spcPct val="100000"/>
              </a:lnSpc>
              <a:spcBef>
                <a:spcPts val="600"/>
              </a:spcBef>
              <a:spcAft>
                <a:spcPts val="0"/>
              </a:spcAft>
              <a:buClr>
                <a:srgbClr val="2F3848"/>
              </a:buClr>
              <a:buSzPts val="1100"/>
              <a:buFontTx/>
              <a:buChar char="-"/>
              <a:tabLst/>
              <a:defRPr/>
            </a:pPr>
            <a:r>
              <a:rPr kumimoji="0" lang="en-GB" sz="1400" b="0" i="0"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rPr>
              <a:t>“If you do want to go down the route of academia, </a:t>
            </a:r>
            <a:r>
              <a:rPr kumimoji="0" lang="en-GB" sz="1400" b="0" i="0" u="none" strike="noStrike" kern="0" cap="none" spc="0" normalizeH="0" baseline="0" noProof="0" dirty="0">
                <a:ln>
                  <a:noFill/>
                </a:ln>
                <a:solidFill>
                  <a:srgbClr val="F05768">
                    <a:lumMod val="75000"/>
                  </a:srgbClr>
                </a:solidFill>
                <a:effectLst/>
                <a:uLnTx/>
                <a:uFillTx/>
                <a:latin typeface="Source Sans Pro"/>
                <a:ea typeface="Source Sans Pro"/>
                <a:cs typeface="Source Sans Pro"/>
                <a:sym typeface="Source Sans Pro"/>
              </a:rPr>
              <a:t>you’re sort of hung out to dry</a:t>
            </a:r>
            <a:r>
              <a:rPr kumimoji="0" lang="en-GB" sz="1400" b="0" i="0"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rPr>
              <a:t>, you have to do it yourself. </a:t>
            </a:r>
            <a:r>
              <a:rPr kumimoji="0" lang="en-GB" sz="1400" b="0" i="0" u="none" strike="noStrike" kern="0" cap="none" spc="0" normalizeH="0" baseline="0" noProof="0" dirty="0">
                <a:ln>
                  <a:noFill/>
                </a:ln>
                <a:solidFill>
                  <a:srgbClr val="F05768">
                    <a:lumMod val="75000"/>
                  </a:srgbClr>
                </a:solidFill>
                <a:effectLst/>
                <a:uLnTx/>
                <a:uFillTx/>
                <a:latin typeface="Source Sans Pro"/>
                <a:ea typeface="Source Sans Pro"/>
                <a:cs typeface="Source Sans Pro"/>
                <a:sym typeface="Source Sans Pro"/>
              </a:rPr>
              <a:t>No-one’s going to help you there</a:t>
            </a:r>
            <a:r>
              <a:rPr kumimoji="0" lang="en-GB" sz="1400" b="0" i="0"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rPr>
              <a:t>. […] And from what I’ve heard, when you finish your PhD, you’ve become a doctor, there’s no permanent jobs for you.”              </a:t>
            </a:r>
            <a:r>
              <a:rPr kumimoji="0" lang="en-GB" sz="1100" b="0" i="1"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rPr>
              <a:t>– Cameron, 22 year-old final year undergraduate</a:t>
            </a:r>
            <a:endParaRPr kumimoji="0" lang="en-GB" sz="1400" b="0" i="0"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endParaRPr>
          </a:p>
          <a:p>
            <a:pPr marL="0" marR="0" lvl="0" indent="0" algn="just" defTabSz="914400" rtl="0" eaLnBrk="1" fontAlgn="auto" latinLnBrk="0" hangingPunct="1">
              <a:lnSpc>
                <a:spcPct val="100000"/>
              </a:lnSpc>
              <a:spcBef>
                <a:spcPts val="600"/>
              </a:spcBef>
              <a:spcAft>
                <a:spcPts val="0"/>
              </a:spcAft>
              <a:buClr>
                <a:srgbClr val="2F3848"/>
              </a:buClr>
              <a:buSzPts val="1100"/>
              <a:buFont typeface="Arial"/>
              <a:buNone/>
              <a:tabLst/>
              <a:defRPr/>
            </a:pPr>
            <a:endParaRPr kumimoji="0" lang="en-GB" sz="1400" b="0" i="0"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endParaRPr>
          </a:p>
          <a:p>
            <a:pPr marL="285750" marR="0" lvl="0" indent="-285750" algn="just" defTabSz="914400" rtl="0" eaLnBrk="1" fontAlgn="auto" latinLnBrk="0" hangingPunct="1">
              <a:lnSpc>
                <a:spcPct val="100000"/>
              </a:lnSpc>
              <a:spcBef>
                <a:spcPts val="600"/>
              </a:spcBef>
              <a:spcAft>
                <a:spcPts val="0"/>
              </a:spcAft>
              <a:buClr>
                <a:srgbClr val="2F3848"/>
              </a:buClr>
              <a:buSzPts val="1100"/>
              <a:buFontTx/>
              <a:buChar char="-"/>
              <a:tabLst/>
              <a:defRPr/>
            </a:pPr>
            <a:r>
              <a:rPr kumimoji="0" lang="en-GB" sz="1400" b="0" i="0"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rPr>
              <a:t>“It is so hard to get into academia. </a:t>
            </a:r>
            <a:r>
              <a:rPr kumimoji="0" lang="en-GB" sz="1400" b="0" i="0" u="none" strike="noStrike" kern="0" cap="none" spc="0" normalizeH="0" baseline="0" noProof="0" dirty="0">
                <a:ln>
                  <a:noFill/>
                </a:ln>
                <a:solidFill>
                  <a:srgbClr val="F05768">
                    <a:lumMod val="75000"/>
                  </a:srgbClr>
                </a:solidFill>
                <a:effectLst/>
                <a:uLnTx/>
                <a:uFillTx/>
                <a:latin typeface="Source Sans Pro"/>
                <a:ea typeface="Source Sans Pro"/>
                <a:cs typeface="Source Sans Pro"/>
                <a:sym typeface="Source Sans Pro"/>
              </a:rPr>
              <a:t>It is near impossible to get into academia. It is the most competitive field to get into, especially if you’re in social sciences</a:t>
            </a:r>
            <a:r>
              <a:rPr kumimoji="0" lang="en-GB" sz="1400" b="0" i="0"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rPr>
              <a:t>.”	     </a:t>
            </a:r>
            <a:r>
              <a:rPr kumimoji="0" lang="en-GB" sz="1100" b="0" i="1"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rPr>
              <a:t>– Blanche, 22 year-old MSc student</a:t>
            </a:r>
            <a:endParaRPr kumimoji="0" lang="en-GB" sz="1400" b="0" i="0"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endParaRPr>
          </a:p>
          <a:p>
            <a:pPr marL="0" marR="0" lvl="0" indent="0" algn="just" defTabSz="914400" rtl="0" eaLnBrk="1" fontAlgn="auto" latinLnBrk="0" hangingPunct="1">
              <a:lnSpc>
                <a:spcPct val="100000"/>
              </a:lnSpc>
              <a:spcBef>
                <a:spcPts val="600"/>
              </a:spcBef>
              <a:spcAft>
                <a:spcPts val="0"/>
              </a:spcAft>
              <a:buClr>
                <a:srgbClr val="000000"/>
              </a:buClr>
              <a:buSzTx/>
              <a:buFont typeface="Arial"/>
              <a:buNone/>
              <a:tabLst/>
              <a:defRPr/>
            </a:pPr>
            <a:endParaRPr kumimoji="0" sz="1400" b="0" i="0"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endParaRPr>
          </a:p>
        </p:txBody>
      </p:sp>
    </p:spTree>
    <p:extLst>
      <p:ext uri="{BB962C8B-B14F-4D97-AF65-F5344CB8AC3E}">
        <p14:creationId xmlns:p14="http://schemas.microsoft.com/office/powerpoint/2010/main" val="291884260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Google Shape;116;p19"/>
          <p:cNvSpPr txBox="1">
            <a:spLocks noGrp="1"/>
          </p:cNvSpPr>
          <p:nvPr>
            <p:ph type="body" idx="1"/>
          </p:nvPr>
        </p:nvSpPr>
        <p:spPr>
          <a:xfrm>
            <a:off x="857250" y="1940350"/>
            <a:ext cx="7448550" cy="603300"/>
          </a:xfrm>
          <a:prstGeom prst="rect">
            <a:avLst/>
          </a:prstGeom>
        </p:spPr>
        <p:txBody>
          <a:bodyPr spcFirstLastPara="1" wrap="square" lIns="91425" tIns="91425" rIns="91425" bIns="91425" anchor="t" anchorCtr="0">
            <a:noAutofit/>
          </a:bodyPr>
          <a:lstStyle/>
          <a:p>
            <a:pPr marL="0" lvl="0" indent="0" algn="ctr" rtl="0">
              <a:spcBef>
                <a:spcPts val="600"/>
              </a:spcBef>
              <a:spcAft>
                <a:spcPts val="0"/>
              </a:spcAft>
              <a:buNone/>
            </a:pPr>
            <a:r>
              <a:rPr lang="en" b="1" i="0" dirty="0"/>
              <a:t>Importance of personal connections</a:t>
            </a:r>
          </a:p>
          <a:p>
            <a:pPr marL="0" lvl="0" indent="0" algn="ctr" rtl="0">
              <a:spcBef>
                <a:spcPts val="600"/>
              </a:spcBef>
              <a:spcAft>
                <a:spcPts val="0"/>
              </a:spcAft>
              <a:buNone/>
            </a:pPr>
            <a:endParaRPr lang="en" dirty="0"/>
          </a:p>
          <a:p>
            <a:pPr marL="0" lvl="0" indent="0">
              <a:buNone/>
            </a:pPr>
            <a:r>
              <a:rPr lang="en" sz="2300" dirty="0"/>
              <a:t>“</a:t>
            </a:r>
            <a:r>
              <a:rPr lang="en-GB" sz="2300" dirty="0"/>
              <a:t>There are definitely some teaching staff that are role models, and certainly some that if I didn’t have them as a tutor or lecturer, I might not have gone on to master’s level.”</a:t>
            </a:r>
            <a:endParaRPr lang="en" sz="2300" dirty="0"/>
          </a:p>
          <a:p>
            <a:pPr marL="0" lvl="0" indent="0" algn="ctr" rtl="0">
              <a:spcBef>
                <a:spcPts val="600"/>
              </a:spcBef>
              <a:spcAft>
                <a:spcPts val="0"/>
              </a:spcAft>
              <a:buNone/>
            </a:pPr>
            <a:r>
              <a:rPr lang="en" sz="1600" dirty="0"/>
              <a:t>– </a:t>
            </a:r>
            <a:r>
              <a:rPr lang="en-GB" sz="1600" dirty="0"/>
              <a:t>Cameron, 22 year-old undergraduate student</a:t>
            </a:r>
            <a:endParaRPr sz="1600" dirty="0"/>
          </a:p>
        </p:txBody>
      </p:sp>
    </p:spTree>
    <p:extLst>
      <p:ext uri="{BB962C8B-B14F-4D97-AF65-F5344CB8AC3E}">
        <p14:creationId xmlns:p14="http://schemas.microsoft.com/office/powerpoint/2010/main" val="272714289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6"/>
          <p:cNvSpPr txBox="1">
            <a:spLocks noGrp="1"/>
          </p:cNvSpPr>
          <p:nvPr>
            <p:ph type="title"/>
          </p:nvPr>
        </p:nvSpPr>
        <p:spPr>
          <a:xfrm>
            <a:off x="832475" y="126338"/>
            <a:ext cx="7951800" cy="730200"/>
          </a:xfrm>
          <a:prstGeom prst="rect">
            <a:avLst/>
          </a:prstGeom>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dirty="0"/>
              <a:t>IMPORTANCE OF PERSONAL CONNECTIONS (BEFORE)</a:t>
            </a:r>
            <a:endParaRPr dirty="0"/>
          </a:p>
        </p:txBody>
      </p:sp>
      <p:sp>
        <p:nvSpPr>
          <p:cNvPr id="93" name="Google Shape;93;p16"/>
          <p:cNvSpPr txBox="1"/>
          <p:nvPr/>
        </p:nvSpPr>
        <p:spPr>
          <a:xfrm>
            <a:off x="457200" y="1289080"/>
            <a:ext cx="8248650" cy="3644869"/>
          </a:xfrm>
          <a:prstGeom prst="rect">
            <a:avLst/>
          </a:prstGeom>
          <a:noFill/>
          <a:ln>
            <a:noFill/>
          </a:ln>
        </p:spPr>
        <p:txBody>
          <a:bodyPr spcFirstLastPara="1" wrap="square" lIns="91425" tIns="91425" rIns="91425" bIns="91425" anchor="t" anchorCtr="0">
            <a:noAutofit/>
          </a:bodyPr>
          <a:lstStyle/>
          <a:p>
            <a:pPr marL="0" marR="0" lvl="0" indent="0" algn="just" defTabSz="914400" rtl="0" eaLnBrk="1" fontAlgn="auto" latinLnBrk="0" hangingPunct="1">
              <a:lnSpc>
                <a:spcPct val="100000"/>
              </a:lnSpc>
              <a:spcBef>
                <a:spcPts val="600"/>
              </a:spcBef>
              <a:spcAft>
                <a:spcPts val="0"/>
              </a:spcAft>
              <a:buClr>
                <a:srgbClr val="000000"/>
              </a:buClr>
              <a:buSzTx/>
              <a:buFont typeface="Arial"/>
              <a:buNone/>
              <a:tabLst/>
              <a:defRPr/>
            </a:pPr>
            <a:r>
              <a:rPr kumimoji="0" lang="en-GB" sz="1400" b="1" i="0" u="none" strike="noStrike" kern="0" cap="none" spc="0" normalizeH="0" baseline="0" noProof="0" dirty="0">
                <a:ln>
                  <a:noFill/>
                </a:ln>
                <a:solidFill>
                  <a:srgbClr val="F05768"/>
                </a:solidFill>
                <a:effectLst/>
                <a:uLnTx/>
                <a:uFillTx/>
                <a:latin typeface="Source Sans Pro"/>
                <a:ea typeface="Source Sans Pro"/>
                <a:cs typeface="Source Sans Pro"/>
                <a:sym typeface="Source Sans Pro"/>
              </a:rPr>
              <a:t>HONESTY OF STAFF AND STUDENTS</a:t>
            </a:r>
          </a:p>
          <a:p>
            <a:pPr marL="0" marR="0" lvl="0" indent="0" algn="just" defTabSz="914400" rtl="0" eaLnBrk="1" fontAlgn="auto" latinLnBrk="0" hangingPunct="1">
              <a:lnSpc>
                <a:spcPct val="100000"/>
              </a:lnSpc>
              <a:spcBef>
                <a:spcPts val="600"/>
              </a:spcBef>
              <a:spcAft>
                <a:spcPts val="0"/>
              </a:spcAft>
              <a:buClr>
                <a:srgbClr val="000000"/>
              </a:buClr>
              <a:buSzTx/>
              <a:buFont typeface="Arial"/>
              <a:buNone/>
              <a:tabLst/>
              <a:defRPr/>
            </a:pPr>
            <a:endParaRPr kumimoji="0" lang="en-GB" sz="1400" b="0" i="0"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endParaRPr>
          </a:p>
          <a:p>
            <a:pPr marL="285750" marR="0" lvl="0" indent="-285750" algn="just" defTabSz="914400" rtl="0" eaLnBrk="1" fontAlgn="auto" latinLnBrk="0" hangingPunct="1">
              <a:lnSpc>
                <a:spcPct val="100000"/>
              </a:lnSpc>
              <a:spcBef>
                <a:spcPts val="600"/>
              </a:spcBef>
              <a:spcAft>
                <a:spcPts val="0"/>
              </a:spcAft>
              <a:buClr>
                <a:srgbClr val="2F3848"/>
              </a:buClr>
              <a:buSzPts val="1100"/>
              <a:buFontTx/>
              <a:buChar char="-"/>
              <a:tabLst/>
              <a:defRPr/>
            </a:pPr>
            <a:r>
              <a:rPr kumimoji="0" lang="en-GB" sz="1400" b="0" i="0"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rPr>
              <a:t>“</a:t>
            </a:r>
            <a:r>
              <a:rPr kumimoji="0" lang="en-GB" sz="1400" b="0" i="0" u="none" strike="noStrike" kern="0" cap="none" spc="0" normalizeH="0" baseline="0" noProof="0" dirty="0">
                <a:ln>
                  <a:noFill/>
                </a:ln>
                <a:solidFill>
                  <a:srgbClr val="F05768">
                    <a:lumMod val="75000"/>
                  </a:srgbClr>
                </a:solidFill>
                <a:effectLst/>
                <a:uLnTx/>
                <a:uFillTx/>
                <a:latin typeface="Source Sans Pro"/>
                <a:ea typeface="Source Sans Pro"/>
                <a:cs typeface="Source Sans Pro"/>
                <a:sym typeface="Source Sans Pro"/>
              </a:rPr>
              <a:t>Unless you ask what it’s going to be like, they don’t tell you what it’s going to be like</a:t>
            </a:r>
            <a:r>
              <a:rPr kumimoji="0" lang="en-GB" sz="1400" b="0" i="0"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rPr>
              <a:t>. And I suppose they don’t want to put you off, cause obviously it’s going to be harder, but I feel like they could explain a bit more.” </a:t>
            </a:r>
            <a:r>
              <a:rPr kumimoji="0" lang="en-GB" sz="1100" b="0" i="1"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rPr>
              <a:t>– Cameron, 22 year-old final year undergraduate student going into MSc (first generation)</a:t>
            </a:r>
            <a:endParaRPr kumimoji="0" lang="en-GB" sz="1100" b="0" i="0"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endParaRPr>
          </a:p>
          <a:p>
            <a:pPr marL="285750" marR="0" lvl="0" indent="-285750" algn="just" defTabSz="914400" rtl="0" eaLnBrk="1" fontAlgn="auto" latinLnBrk="0" hangingPunct="1">
              <a:lnSpc>
                <a:spcPct val="100000"/>
              </a:lnSpc>
              <a:spcBef>
                <a:spcPts val="600"/>
              </a:spcBef>
              <a:spcAft>
                <a:spcPts val="0"/>
              </a:spcAft>
              <a:buClr>
                <a:srgbClr val="2F3848"/>
              </a:buClr>
              <a:buSzPts val="1100"/>
              <a:buFontTx/>
              <a:buChar char="-"/>
              <a:tabLst/>
              <a:defRPr/>
            </a:pPr>
            <a:endParaRPr kumimoji="0" lang="en-GB" sz="1400" b="0" i="0"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endParaRPr>
          </a:p>
          <a:p>
            <a:pPr marL="285750" marR="0" lvl="0" indent="-285750" algn="just" defTabSz="914400" rtl="0" eaLnBrk="1" fontAlgn="auto" latinLnBrk="0" hangingPunct="1">
              <a:lnSpc>
                <a:spcPct val="100000"/>
              </a:lnSpc>
              <a:spcBef>
                <a:spcPts val="600"/>
              </a:spcBef>
              <a:spcAft>
                <a:spcPts val="0"/>
              </a:spcAft>
              <a:buClr>
                <a:srgbClr val="2F3848"/>
              </a:buClr>
              <a:buSzPts val="1100"/>
              <a:buFontTx/>
              <a:buChar char="-"/>
              <a:tabLst/>
              <a:defRPr/>
            </a:pPr>
            <a:r>
              <a:rPr kumimoji="0" lang="en-GB" sz="1400" b="0" i="0"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rPr>
              <a:t>“Even like following the funded students on social media has really helped, because </a:t>
            </a:r>
            <a:r>
              <a:rPr kumimoji="0" lang="en-GB" sz="1400" b="0" i="0" u="none" strike="noStrike" kern="0" cap="none" spc="0" normalizeH="0" baseline="0" noProof="0" dirty="0">
                <a:ln>
                  <a:noFill/>
                </a:ln>
                <a:solidFill>
                  <a:srgbClr val="F05768">
                    <a:lumMod val="75000"/>
                  </a:srgbClr>
                </a:solidFill>
                <a:effectLst/>
                <a:uLnTx/>
                <a:uFillTx/>
                <a:latin typeface="Source Sans Pro"/>
                <a:ea typeface="Source Sans Pro"/>
                <a:cs typeface="Source Sans Pro"/>
                <a:sym typeface="Source Sans Pro"/>
              </a:rPr>
              <a:t>they give really honest descriptions of what is expected</a:t>
            </a:r>
            <a:r>
              <a:rPr kumimoji="0" lang="en-GB" sz="1400" b="0" i="0"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rPr>
              <a:t>.” </a:t>
            </a:r>
            <a:r>
              <a:rPr kumimoji="0" lang="en-GB" sz="1100" b="0" i="1"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rPr>
              <a:t>– Blanche, 22 year-old MSc student (first generation)</a:t>
            </a:r>
          </a:p>
          <a:p>
            <a:pPr marL="285750" marR="0" lvl="0" indent="-285750" algn="just" defTabSz="914400" rtl="0" eaLnBrk="1" fontAlgn="auto" latinLnBrk="0" hangingPunct="1">
              <a:lnSpc>
                <a:spcPct val="100000"/>
              </a:lnSpc>
              <a:spcBef>
                <a:spcPts val="600"/>
              </a:spcBef>
              <a:spcAft>
                <a:spcPts val="0"/>
              </a:spcAft>
              <a:buClr>
                <a:srgbClr val="2F3848"/>
              </a:buClr>
              <a:buSzPts val="1100"/>
              <a:buFontTx/>
              <a:buChar char="-"/>
              <a:tabLst/>
              <a:defRPr/>
            </a:pPr>
            <a:endParaRPr kumimoji="0" lang="en-GB" sz="1100" b="0" i="1"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endParaRPr>
          </a:p>
          <a:p>
            <a:pPr marL="285750" marR="0" lvl="0" indent="-285750" algn="just" defTabSz="914400" rtl="0" eaLnBrk="1" fontAlgn="auto" latinLnBrk="0" hangingPunct="1">
              <a:lnSpc>
                <a:spcPct val="100000"/>
              </a:lnSpc>
              <a:spcBef>
                <a:spcPts val="600"/>
              </a:spcBef>
              <a:spcAft>
                <a:spcPts val="0"/>
              </a:spcAft>
              <a:buClr>
                <a:srgbClr val="2F3848"/>
              </a:buClr>
              <a:buSzPts val="1100"/>
              <a:buFontTx/>
              <a:buChar char="-"/>
              <a:tabLst/>
              <a:defRPr/>
            </a:pPr>
            <a:r>
              <a:rPr kumimoji="0" lang="en-GB" sz="1400" b="0" i="0"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rPr>
              <a:t>“</a:t>
            </a:r>
            <a:r>
              <a:rPr kumimoji="0" lang="en-GB" sz="1400" b="0" i="0" u="none" strike="noStrike" kern="0" cap="none" spc="0" normalizeH="0" baseline="0" noProof="0" dirty="0">
                <a:ln>
                  <a:noFill/>
                </a:ln>
                <a:solidFill>
                  <a:srgbClr val="F05768">
                    <a:lumMod val="75000"/>
                  </a:srgbClr>
                </a:solidFill>
                <a:effectLst/>
                <a:uLnTx/>
                <a:uFillTx/>
                <a:latin typeface="Source Sans Pro"/>
                <a:ea typeface="Source Sans Pro"/>
                <a:cs typeface="Source Sans Pro"/>
                <a:sym typeface="Source Sans Pro"/>
              </a:rPr>
              <a:t>Better expectation building </a:t>
            </a:r>
            <a:r>
              <a:rPr kumimoji="0" lang="en-GB" sz="1400" b="0" i="0"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rPr>
              <a:t>from the start of the year. Or even from before, if you’re </a:t>
            </a:r>
            <a:r>
              <a:rPr kumimoji="0" lang="en-GB" sz="1400" b="0" i="0" u="none" strike="noStrike" kern="0" cap="none" spc="0" normalizeH="0" baseline="0" noProof="0" dirty="0" err="1">
                <a:ln>
                  <a:noFill/>
                </a:ln>
                <a:solidFill>
                  <a:srgbClr val="2F3848"/>
                </a:solidFill>
                <a:effectLst/>
                <a:uLnTx/>
                <a:uFillTx/>
                <a:latin typeface="Source Sans Pro"/>
                <a:ea typeface="Source Sans Pro"/>
                <a:cs typeface="Source Sans Pro"/>
                <a:sym typeface="Source Sans Pro"/>
              </a:rPr>
              <a:t>gonna</a:t>
            </a:r>
            <a:r>
              <a:rPr kumimoji="0" lang="en-GB" sz="1400" b="0" i="0"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rPr>
              <a:t> do undergrad to master’s. Have maybe some master’s students come in and </a:t>
            </a:r>
            <a:r>
              <a:rPr kumimoji="0" lang="en-GB" sz="1400" b="0" i="0" u="none" strike="noStrike" kern="0" cap="none" spc="0" normalizeH="0" baseline="0" noProof="0" dirty="0">
                <a:ln>
                  <a:noFill/>
                </a:ln>
                <a:solidFill>
                  <a:srgbClr val="F05768">
                    <a:lumMod val="75000"/>
                  </a:srgbClr>
                </a:solidFill>
                <a:effectLst/>
                <a:uLnTx/>
                <a:uFillTx/>
                <a:latin typeface="Source Sans Pro"/>
                <a:ea typeface="Source Sans Pro"/>
                <a:cs typeface="Source Sans Pro"/>
                <a:sym typeface="Source Sans Pro"/>
              </a:rPr>
              <a:t>be a bit more blunt about it</a:t>
            </a:r>
            <a:r>
              <a:rPr kumimoji="0" lang="en-GB" sz="1400" b="0" i="0"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rPr>
              <a:t>.”	 </a:t>
            </a:r>
            <a:r>
              <a:rPr kumimoji="0" lang="en-GB" sz="1100" b="0" i="1"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rPr>
              <a:t>– Ben, 26 year-old MSc student (first generation)</a:t>
            </a:r>
          </a:p>
          <a:p>
            <a:pPr marL="285750" marR="0" lvl="0" indent="-285750" algn="just" defTabSz="914400" rtl="0" eaLnBrk="1" fontAlgn="auto" latinLnBrk="0" hangingPunct="1">
              <a:lnSpc>
                <a:spcPct val="100000"/>
              </a:lnSpc>
              <a:spcBef>
                <a:spcPts val="600"/>
              </a:spcBef>
              <a:spcAft>
                <a:spcPts val="0"/>
              </a:spcAft>
              <a:buClr>
                <a:srgbClr val="2F3848"/>
              </a:buClr>
              <a:buSzPts val="1100"/>
              <a:buFontTx/>
              <a:buChar char="-"/>
              <a:tabLst/>
              <a:defRPr/>
            </a:pPr>
            <a:endParaRPr kumimoji="0" lang="en-GB" sz="1400" b="0" i="0"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endParaRPr>
          </a:p>
          <a:p>
            <a:pPr marL="0" marR="0" lvl="0" indent="0" algn="just" defTabSz="914400" rtl="0" eaLnBrk="1" fontAlgn="auto" latinLnBrk="0" hangingPunct="1">
              <a:lnSpc>
                <a:spcPct val="100000"/>
              </a:lnSpc>
              <a:spcBef>
                <a:spcPts val="600"/>
              </a:spcBef>
              <a:spcAft>
                <a:spcPts val="0"/>
              </a:spcAft>
              <a:buClr>
                <a:srgbClr val="2F3848"/>
              </a:buClr>
              <a:buSzPts val="1100"/>
              <a:buFont typeface="Arial"/>
              <a:buNone/>
              <a:tabLst/>
              <a:defRPr/>
            </a:pPr>
            <a:endParaRPr kumimoji="0" lang="en-GB" sz="1400" b="0" i="0"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endParaRPr>
          </a:p>
        </p:txBody>
      </p:sp>
    </p:spTree>
    <p:extLst>
      <p:ext uri="{BB962C8B-B14F-4D97-AF65-F5344CB8AC3E}">
        <p14:creationId xmlns:p14="http://schemas.microsoft.com/office/powerpoint/2010/main" val="39572753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6"/>
          <p:cNvSpPr txBox="1">
            <a:spLocks noGrp="1"/>
          </p:cNvSpPr>
          <p:nvPr>
            <p:ph type="title"/>
          </p:nvPr>
        </p:nvSpPr>
        <p:spPr>
          <a:xfrm>
            <a:off x="832475" y="126338"/>
            <a:ext cx="7951800" cy="730200"/>
          </a:xfrm>
          <a:prstGeom prst="rect">
            <a:avLst/>
          </a:prstGeom>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dirty="0"/>
              <a:t>IMPORTANCE OF PERSONAL CONNECTIONS (DURING)</a:t>
            </a:r>
            <a:endParaRPr dirty="0"/>
          </a:p>
        </p:txBody>
      </p:sp>
      <p:sp>
        <p:nvSpPr>
          <p:cNvPr id="93" name="Google Shape;93;p16"/>
          <p:cNvSpPr txBox="1"/>
          <p:nvPr/>
        </p:nvSpPr>
        <p:spPr>
          <a:xfrm>
            <a:off x="457200" y="1289080"/>
            <a:ext cx="8248650" cy="3644869"/>
          </a:xfrm>
          <a:prstGeom prst="rect">
            <a:avLst/>
          </a:prstGeom>
          <a:noFill/>
          <a:ln>
            <a:noFill/>
          </a:ln>
        </p:spPr>
        <p:txBody>
          <a:bodyPr spcFirstLastPara="1" wrap="square" lIns="91425" tIns="91425" rIns="91425" bIns="91425" anchor="t" anchorCtr="0">
            <a:noAutofit/>
          </a:bodyPr>
          <a:lstStyle/>
          <a:p>
            <a:pPr marL="0" marR="0" lvl="0" indent="0" algn="just" defTabSz="914400" rtl="0" eaLnBrk="1" fontAlgn="auto" latinLnBrk="0" hangingPunct="1">
              <a:lnSpc>
                <a:spcPct val="100000"/>
              </a:lnSpc>
              <a:spcBef>
                <a:spcPts val="600"/>
              </a:spcBef>
              <a:spcAft>
                <a:spcPts val="0"/>
              </a:spcAft>
              <a:buClr>
                <a:srgbClr val="000000"/>
              </a:buClr>
              <a:buSzTx/>
              <a:buFont typeface="Arial"/>
              <a:buNone/>
              <a:tabLst/>
              <a:defRPr/>
            </a:pPr>
            <a:r>
              <a:rPr kumimoji="0" lang="en-GB" sz="1400" b="1" i="0" u="none" strike="noStrike" kern="0" cap="none" spc="0" normalizeH="0" baseline="0" noProof="0" dirty="0">
                <a:ln>
                  <a:noFill/>
                </a:ln>
                <a:solidFill>
                  <a:srgbClr val="F05768"/>
                </a:solidFill>
                <a:effectLst/>
                <a:uLnTx/>
                <a:uFillTx/>
                <a:latin typeface="Source Sans Pro"/>
                <a:ea typeface="Source Sans Pro"/>
                <a:cs typeface="Source Sans Pro"/>
                <a:sym typeface="Source Sans Pro"/>
              </a:rPr>
              <a:t>SOCIAL ISOLATION OF POSTGRADUATE STUDY (ESPECIALLY PHD)</a:t>
            </a:r>
          </a:p>
          <a:p>
            <a:pPr marL="0" marR="0" lvl="0" indent="0" algn="just" defTabSz="914400" rtl="0" eaLnBrk="1" fontAlgn="auto" latinLnBrk="0" hangingPunct="1">
              <a:lnSpc>
                <a:spcPct val="100000"/>
              </a:lnSpc>
              <a:spcBef>
                <a:spcPts val="600"/>
              </a:spcBef>
              <a:spcAft>
                <a:spcPts val="0"/>
              </a:spcAft>
              <a:buClr>
                <a:srgbClr val="000000"/>
              </a:buClr>
              <a:buSzTx/>
              <a:buFont typeface="Arial"/>
              <a:buNone/>
              <a:tabLst/>
              <a:defRPr/>
            </a:pPr>
            <a:endParaRPr kumimoji="0" lang="en-GB" sz="1400" b="0" i="0"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endParaRPr>
          </a:p>
          <a:p>
            <a:pPr marL="285750" marR="0" lvl="0" indent="-285750" algn="just" defTabSz="914400" rtl="0" eaLnBrk="1" fontAlgn="auto" latinLnBrk="0" hangingPunct="1">
              <a:lnSpc>
                <a:spcPct val="100000"/>
              </a:lnSpc>
              <a:spcBef>
                <a:spcPts val="600"/>
              </a:spcBef>
              <a:spcAft>
                <a:spcPts val="0"/>
              </a:spcAft>
              <a:buClr>
                <a:srgbClr val="2F3848"/>
              </a:buClr>
              <a:buSzPts val="1100"/>
              <a:buFontTx/>
              <a:buChar char="-"/>
              <a:tabLst/>
              <a:defRPr/>
            </a:pPr>
            <a:r>
              <a:rPr kumimoji="0" lang="en-GB" sz="1400" b="0" i="0"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rPr>
              <a:t>“That kind of feeling of isolation with not being in a research team, so it really is just you and your work, kind of </a:t>
            </a:r>
            <a:r>
              <a:rPr kumimoji="0" lang="en-GB" sz="1400" b="0" i="0" u="none" strike="noStrike" kern="0" cap="none" spc="0" normalizeH="0" baseline="0" noProof="0" dirty="0">
                <a:ln>
                  <a:noFill/>
                </a:ln>
                <a:solidFill>
                  <a:srgbClr val="F05768">
                    <a:lumMod val="75000"/>
                  </a:srgbClr>
                </a:solidFill>
                <a:effectLst/>
                <a:uLnTx/>
                <a:uFillTx/>
                <a:latin typeface="Source Sans Pro"/>
                <a:ea typeface="Source Sans Pro"/>
                <a:cs typeface="Source Sans Pro"/>
                <a:sym typeface="Source Sans Pro"/>
              </a:rPr>
              <a:t>isolated from other forms of support that you might have</a:t>
            </a:r>
            <a:r>
              <a:rPr kumimoji="0" lang="en-GB" sz="1400" b="0" i="0"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rPr>
              <a:t>.” </a:t>
            </a:r>
            <a:r>
              <a:rPr kumimoji="0" lang="en-GB" sz="1100" b="0" i="1"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rPr>
              <a:t>- Ellie, 32 year-old PhD student</a:t>
            </a:r>
            <a:endParaRPr kumimoji="0" lang="en-GB" sz="1100" b="0" i="0"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endParaRPr>
          </a:p>
          <a:p>
            <a:pPr marL="285750" marR="0" lvl="0" indent="-285750" algn="just" defTabSz="914400" rtl="0" eaLnBrk="1" fontAlgn="auto" latinLnBrk="0" hangingPunct="1">
              <a:lnSpc>
                <a:spcPct val="100000"/>
              </a:lnSpc>
              <a:spcBef>
                <a:spcPts val="600"/>
              </a:spcBef>
              <a:spcAft>
                <a:spcPts val="0"/>
              </a:spcAft>
              <a:buClr>
                <a:srgbClr val="2F3848"/>
              </a:buClr>
              <a:buSzPts val="1100"/>
              <a:buFontTx/>
              <a:buChar char="-"/>
              <a:tabLst/>
              <a:defRPr/>
            </a:pPr>
            <a:endParaRPr kumimoji="0" lang="en-GB" sz="1400" b="0" i="0"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endParaRPr>
          </a:p>
          <a:p>
            <a:pPr marL="285750" marR="0" lvl="0" indent="-285750" algn="just" defTabSz="914400" rtl="0" eaLnBrk="1" fontAlgn="auto" latinLnBrk="0" hangingPunct="1">
              <a:lnSpc>
                <a:spcPct val="100000"/>
              </a:lnSpc>
              <a:spcBef>
                <a:spcPts val="600"/>
              </a:spcBef>
              <a:spcAft>
                <a:spcPts val="0"/>
              </a:spcAft>
              <a:buClr>
                <a:srgbClr val="2F3848"/>
              </a:buClr>
              <a:buSzPts val="1100"/>
              <a:buFontTx/>
              <a:buChar char="-"/>
              <a:tabLst/>
              <a:defRPr/>
            </a:pPr>
            <a:r>
              <a:rPr kumimoji="0" lang="en-GB" sz="1400" b="0" i="0"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rPr>
              <a:t>“In my discipline, people are doing their research alone. So I don’t know that we communicate that much. […] That’s one of the reasons I signed myself up to so many courses, </a:t>
            </a:r>
            <a:r>
              <a:rPr kumimoji="0" lang="en-GB" sz="1400" b="0" i="0" u="none" strike="noStrike" kern="0" cap="none" spc="0" normalizeH="0" baseline="0" noProof="0" dirty="0">
                <a:ln>
                  <a:noFill/>
                </a:ln>
                <a:solidFill>
                  <a:srgbClr val="F05768">
                    <a:lumMod val="75000"/>
                  </a:srgbClr>
                </a:solidFill>
                <a:effectLst/>
                <a:uLnTx/>
                <a:uFillTx/>
                <a:latin typeface="Source Sans Pro"/>
                <a:ea typeface="Source Sans Pro"/>
                <a:cs typeface="Source Sans Pro"/>
                <a:sym typeface="Source Sans Pro"/>
              </a:rPr>
              <a:t>just to get myself some kind of socialisation, just to meet other people</a:t>
            </a:r>
            <a:r>
              <a:rPr kumimoji="0" lang="en-GB" sz="1400" b="0" i="0"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rPr>
              <a:t>!”</a:t>
            </a:r>
            <a:r>
              <a:rPr kumimoji="0" lang="en-GB" sz="1100" b="0" i="1"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rPr>
              <a:t>– Mariam, 38 year-old PhD student (BME)</a:t>
            </a:r>
          </a:p>
          <a:p>
            <a:pPr marL="285750" marR="0" lvl="0" indent="-285750" algn="just" defTabSz="914400" rtl="0" eaLnBrk="1" fontAlgn="auto" latinLnBrk="0" hangingPunct="1">
              <a:lnSpc>
                <a:spcPct val="100000"/>
              </a:lnSpc>
              <a:spcBef>
                <a:spcPts val="600"/>
              </a:spcBef>
              <a:spcAft>
                <a:spcPts val="0"/>
              </a:spcAft>
              <a:buClr>
                <a:srgbClr val="2F3848"/>
              </a:buClr>
              <a:buSzPts val="1100"/>
              <a:buFontTx/>
              <a:buChar char="-"/>
              <a:tabLst/>
              <a:defRPr/>
            </a:pPr>
            <a:endParaRPr kumimoji="0" lang="en-GB" sz="1100" b="0" i="1"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endParaRPr>
          </a:p>
          <a:p>
            <a:pPr marL="285750" marR="0" lvl="0" indent="-285750" algn="just" defTabSz="914400" rtl="0" eaLnBrk="1" fontAlgn="auto" latinLnBrk="0" hangingPunct="1">
              <a:lnSpc>
                <a:spcPct val="100000"/>
              </a:lnSpc>
              <a:spcBef>
                <a:spcPts val="600"/>
              </a:spcBef>
              <a:spcAft>
                <a:spcPts val="0"/>
              </a:spcAft>
              <a:buClr>
                <a:srgbClr val="2F3848"/>
              </a:buClr>
              <a:buSzPts val="1100"/>
              <a:buFontTx/>
              <a:buChar char="-"/>
              <a:tabLst/>
              <a:defRPr/>
            </a:pPr>
            <a:r>
              <a:rPr kumimoji="0" lang="en-GB" sz="1400" b="0" i="0"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rPr>
              <a:t>“Because I’m 31, obviously, and a lot of the people on the course, they’re straight from undergrad, so maybe there’s just a disconnect. I mean, I’m 10 years older, I have my own place, I have a job, so I’m in a very different place, with considerations like older parents and a partner and all that kind of stuff. So </a:t>
            </a:r>
            <a:r>
              <a:rPr kumimoji="0" lang="en-GB" sz="1400" b="0" i="0" u="none" strike="noStrike" kern="0" cap="none" spc="0" normalizeH="0" baseline="0" noProof="0" dirty="0">
                <a:ln>
                  <a:noFill/>
                </a:ln>
                <a:solidFill>
                  <a:srgbClr val="F05768">
                    <a:lumMod val="75000"/>
                  </a:srgbClr>
                </a:solidFill>
                <a:effectLst/>
                <a:uLnTx/>
                <a:uFillTx/>
                <a:latin typeface="Source Sans Pro"/>
                <a:ea typeface="Source Sans Pro"/>
                <a:cs typeface="Source Sans Pro"/>
                <a:sym typeface="Source Sans Pro"/>
              </a:rPr>
              <a:t>maybe we just didn’t click cause of that</a:t>
            </a:r>
            <a:r>
              <a:rPr kumimoji="0" lang="en-GB" sz="1400" b="0" i="0"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rPr>
              <a:t>?” </a:t>
            </a:r>
            <a:r>
              <a:rPr kumimoji="0" lang="en-GB" sz="1100" b="0" i="1"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rPr>
              <a:t>– Katherine, 31 year-old MSc student </a:t>
            </a:r>
          </a:p>
          <a:p>
            <a:pPr marL="285750" marR="0" lvl="0" indent="-285750" algn="just" defTabSz="914400" rtl="0" eaLnBrk="1" fontAlgn="auto" latinLnBrk="0" hangingPunct="1">
              <a:lnSpc>
                <a:spcPct val="100000"/>
              </a:lnSpc>
              <a:spcBef>
                <a:spcPts val="600"/>
              </a:spcBef>
              <a:spcAft>
                <a:spcPts val="0"/>
              </a:spcAft>
              <a:buClr>
                <a:srgbClr val="2F3848"/>
              </a:buClr>
              <a:buSzPts val="1100"/>
              <a:buFontTx/>
              <a:buChar char="-"/>
              <a:tabLst/>
              <a:defRPr/>
            </a:pPr>
            <a:endParaRPr kumimoji="0" lang="en-GB" sz="1400" b="0" i="0"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endParaRPr>
          </a:p>
          <a:p>
            <a:pPr marL="0" marR="0" lvl="0" indent="0" algn="just" defTabSz="914400" rtl="0" eaLnBrk="1" fontAlgn="auto" latinLnBrk="0" hangingPunct="1">
              <a:lnSpc>
                <a:spcPct val="100000"/>
              </a:lnSpc>
              <a:spcBef>
                <a:spcPts val="600"/>
              </a:spcBef>
              <a:spcAft>
                <a:spcPts val="0"/>
              </a:spcAft>
              <a:buClr>
                <a:srgbClr val="2F3848"/>
              </a:buClr>
              <a:buSzPts val="1100"/>
              <a:buFont typeface="Arial"/>
              <a:buNone/>
              <a:tabLst/>
              <a:defRPr/>
            </a:pPr>
            <a:endParaRPr kumimoji="0" lang="en-GB" sz="1400" b="0" i="0"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endParaRPr>
          </a:p>
        </p:txBody>
      </p:sp>
    </p:spTree>
    <p:extLst>
      <p:ext uri="{BB962C8B-B14F-4D97-AF65-F5344CB8AC3E}">
        <p14:creationId xmlns:p14="http://schemas.microsoft.com/office/powerpoint/2010/main" val="19633337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6"/>
          <p:cNvSpPr txBox="1">
            <a:spLocks noGrp="1"/>
          </p:cNvSpPr>
          <p:nvPr>
            <p:ph type="title"/>
          </p:nvPr>
        </p:nvSpPr>
        <p:spPr>
          <a:xfrm>
            <a:off x="832475" y="126338"/>
            <a:ext cx="7951800" cy="730200"/>
          </a:xfrm>
          <a:prstGeom prst="rect">
            <a:avLst/>
          </a:prstGeom>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dirty="0"/>
              <a:t>IMPORTANCE OF PERSONAL CONNECTIONS (BEYOND)</a:t>
            </a:r>
            <a:endParaRPr dirty="0"/>
          </a:p>
        </p:txBody>
      </p:sp>
      <p:sp>
        <p:nvSpPr>
          <p:cNvPr id="93" name="Google Shape;93;p16"/>
          <p:cNvSpPr txBox="1"/>
          <p:nvPr/>
        </p:nvSpPr>
        <p:spPr>
          <a:xfrm>
            <a:off x="457200" y="1289080"/>
            <a:ext cx="8248650" cy="3644869"/>
          </a:xfrm>
          <a:prstGeom prst="rect">
            <a:avLst/>
          </a:prstGeom>
          <a:noFill/>
          <a:ln>
            <a:noFill/>
          </a:ln>
        </p:spPr>
        <p:txBody>
          <a:bodyPr spcFirstLastPara="1" wrap="square" lIns="91425" tIns="91425" rIns="91425" bIns="91425" anchor="t" anchorCtr="0">
            <a:noAutofit/>
          </a:bodyPr>
          <a:lstStyle/>
          <a:p>
            <a:pPr marL="0" marR="0" lvl="0" indent="0" algn="just" defTabSz="914400" rtl="0" eaLnBrk="1" fontAlgn="auto" latinLnBrk="0" hangingPunct="1">
              <a:lnSpc>
                <a:spcPct val="100000"/>
              </a:lnSpc>
              <a:spcBef>
                <a:spcPts val="600"/>
              </a:spcBef>
              <a:spcAft>
                <a:spcPts val="0"/>
              </a:spcAft>
              <a:buClr>
                <a:srgbClr val="000000"/>
              </a:buClr>
              <a:buSzTx/>
              <a:buFont typeface="Arial"/>
              <a:buNone/>
              <a:tabLst/>
              <a:defRPr/>
            </a:pPr>
            <a:r>
              <a:rPr kumimoji="0" lang="en-GB" sz="1400" b="1" i="0" u="none" strike="noStrike" kern="0" cap="none" spc="0" normalizeH="0" baseline="0" noProof="0" dirty="0">
                <a:ln>
                  <a:noFill/>
                </a:ln>
                <a:solidFill>
                  <a:srgbClr val="F05768"/>
                </a:solidFill>
                <a:effectLst/>
                <a:uLnTx/>
                <a:uFillTx/>
                <a:latin typeface="Source Sans Pro"/>
                <a:ea typeface="Source Sans Pro"/>
                <a:cs typeface="Source Sans Pro"/>
                <a:sym typeface="Source Sans Pro"/>
              </a:rPr>
              <a:t>CAREER PATH PERCEIVED AS ACHIEVABLE THANKS TO REPRESENTATION &amp; ROLE MODELS</a:t>
            </a:r>
          </a:p>
          <a:p>
            <a:pPr marL="0" marR="0" lvl="0" indent="0" algn="just" defTabSz="914400" rtl="0" eaLnBrk="1" fontAlgn="auto" latinLnBrk="0" hangingPunct="1">
              <a:lnSpc>
                <a:spcPct val="100000"/>
              </a:lnSpc>
              <a:spcBef>
                <a:spcPts val="600"/>
              </a:spcBef>
              <a:spcAft>
                <a:spcPts val="0"/>
              </a:spcAft>
              <a:buClr>
                <a:srgbClr val="000000"/>
              </a:buClr>
              <a:buSzTx/>
              <a:buFont typeface="Arial"/>
              <a:buNone/>
              <a:tabLst/>
              <a:defRPr/>
            </a:pPr>
            <a:endParaRPr kumimoji="0" lang="en-GB" sz="1400" b="0" i="0"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endParaRPr>
          </a:p>
          <a:p>
            <a:pPr marL="285750" marR="0" lvl="0" indent="-285750" algn="just" defTabSz="914400" rtl="0" eaLnBrk="1" fontAlgn="auto" latinLnBrk="0" hangingPunct="1">
              <a:lnSpc>
                <a:spcPct val="100000"/>
              </a:lnSpc>
              <a:spcBef>
                <a:spcPts val="600"/>
              </a:spcBef>
              <a:spcAft>
                <a:spcPts val="0"/>
              </a:spcAft>
              <a:buClr>
                <a:srgbClr val="2F3848"/>
              </a:buClr>
              <a:buSzPts val="1100"/>
              <a:buFontTx/>
              <a:buChar char="-"/>
              <a:tabLst/>
              <a:defRPr/>
            </a:pPr>
            <a:r>
              <a:rPr kumimoji="0" lang="en-GB" sz="1400" b="0" i="0"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rPr>
              <a:t>“It’s also been nice to get to know some of the early career lecturers because […] when I talk to them, I actually can see like, okay well </a:t>
            </a:r>
            <a:r>
              <a:rPr kumimoji="0" lang="en-GB" sz="1400" b="0" i="0" u="none" strike="noStrike" kern="0" cap="none" spc="0" normalizeH="0" baseline="0" noProof="0" dirty="0">
                <a:ln>
                  <a:noFill/>
                </a:ln>
                <a:solidFill>
                  <a:srgbClr val="F05768">
                    <a:lumMod val="75000"/>
                  </a:srgbClr>
                </a:solidFill>
                <a:effectLst/>
                <a:uLnTx/>
                <a:uFillTx/>
                <a:latin typeface="Source Sans Pro"/>
                <a:ea typeface="Source Sans Pro"/>
                <a:cs typeface="Source Sans Pro"/>
                <a:sym typeface="Source Sans Pro"/>
              </a:rPr>
              <a:t>maybe this is achievable for me, because your level doesn’t seem like a thousand levels above mine</a:t>
            </a:r>
            <a:r>
              <a:rPr kumimoji="0" lang="en-GB" sz="1400" b="0" i="0"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rPr>
              <a:t>. Whereas my primary supervisor, she’s a professor, so that seems so far beyond anything that I’m capable of at the moment.” </a:t>
            </a:r>
            <a:r>
              <a:rPr kumimoji="0" lang="en-GB" sz="1100" b="0" i="1"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rPr>
              <a:t>- Ellie, 32 year-old PhD student</a:t>
            </a:r>
            <a:endParaRPr kumimoji="0" lang="en-GB" sz="1100" b="0" i="0"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endParaRPr>
          </a:p>
          <a:p>
            <a:pPr marL="285750" marR="0" lvl="0" indent="-285750" algn="just" defTabSz="914400" rtl="0" eaLnBrk="1" fontAlgn="auto" latinLnBrk="0" hangingPunct="1">
              <a:lnSpc>
                <a:spcPct val="100000"/>
              </a:lnSpc>
              <a:spcBef>
                <a:spcPts val="600"/>
              </a:spcBef>
              <a:spcAft>
                <a:spcPts val="0"/>
              </a:spcAft>
              <a:buClr>
                <a:srgbClr val="2F3848"/>
              </a:buClr>
              <a:buSzPts val="1100"/>
              <a:buFontTx/>
              <a:buChar char="-"/>
              <a:tabLst/>
              <a:defRPr/>
            </a:pPr>
            <a:endParaRPr kumimoji="0" lang="en-GB" sz="1400" b="0" i="0"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endParaRPr>
          </a:p>
          <a:p>
            <a:pPr marL="285750" marR="0" lvl="0" indent="-285750" algn="just" defTabSz="914400" rtl="0" eaLnBrk="1" fontAlgn="auto" latinLnBrk="0" hangingPunct="1">
              <a:lnSpc>
                <a:spcPct val="100000"/>
              </a:lnSpc>
              <a:spcBef>
                <a:spcPts val="600"/>
              </a:spcBef>
              <a:spcAft>
                <a:spcPts val="0"/>
              </a:spcAft>
              <a:buClr>
                <a:srgbClr val="2F3848"/>
              </a:buClr>
              <a:buSzPts val="1100"/>
              <a:buFontTx/>
              <a:buChar char="-"/>
              <a:tabLst/>
              <a:defRPr/>
            </a:pPr>
            <a:r>
              <a:rPr kumimoji="0" lang="en-GB" sz="1400" b="0" i="0"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rPr>
              <a:t>“Obviously it can help someone from other countries that come and see someone that looks like them, and has a similar story from them, obviously to see someone and say, “Oh, okay, </a:t>
            </a:r>
            <a:r>
              <a:rPr kumimoji="0" lang="en-GB" sz="1400" b="0" i="0" u="none" strike="noStrike" kern="0" cap="none" spc="0" normalizeH="0" baseline="0" noProof="0" dirty="0">
                <a:ln>
                  <a:noFill/>
                </a:ln>
                <a:solidFill>
                  <a:srgbClr val="F05768">
                    <a:lumMod val="75000"/>
                  </a:srgbClr>
                </a:solidFill>
                <a:effectLst/>
                <a:uLnTx/>
                <a:uFillTx/>
                <a:latin typeface="Source Sans Pro"/>
                <a:ea typeface="Source Sans Pro"/>
                <a:cs typeface="Source Sans Pro"/>
                <a:sym typeface="Source Sans Pro"/>
              </a:rPr>
              <a:t>I can be that one day. I know that I can because I’ve seen it and I know that I have the capability to do it</a:t>
            </a:r>
            <a:r>
              <a:rPr kumimoji="0" lang="en-GB" sz="1400" b="0" i="0"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rPr>
              <a:t>.” […] I think it can only help, not only for people who come from outside, but also people who come from the UK as well, to open their eyes for the value that other people also bring.”</a:t>
            </a:r>
            <a:r>
              <a:rPr kumimoji="0" lang="en-GB" sz="1100" b="0" i="1"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rPr>
              <a:t>– Elena, 27 year-old PhD student</a:t>
            </a:r>
            <a:endParaRPr kumimoji="0" lang="en-GB" sz="1400" b="0" i="0"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endParaRPr>
          </a:p>
          <a:p>
            <a:pPr marL="0" marR="0" lvl="0" indent="0" algn="just" defTabSz="914400" rtl="0" eaLnBrk="1" fontAlgn="auto" latinLnBrk="0" hangingPunct="1">
              <a:lnSpc>
                <a:spcPct val="100000"/>
              </a:lnSpc>
              <a:spcBef>
                <a:spcPts val="600"/>
              </a:spcBef>
              <a:spcAft>
                <a:spcPts val="0"/>
              </a:spcAft>
              <a:buClr>
                <a:srgbClr val="2F3848"/>
              </a:buClr>
              <a:buSzPts val="1100"/>
              <a:buFont typeface="Arial"/>
              <a:buNone/>
              <a:tabLst/>
              <a:defRPr/>
            </a:pPr>
            <a:endParaRPr kumimoji="0" lang="en-GB" sz="1400" b="0" i="0"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endParaRPr>
          </a:p>
        </p:txBody>
      </p:sp>
    </p:spTree>
    <p:extLst>
      <p:ext uri="{BB962C8B-B14F-4D97-AF65-F5344CB8AC3E}">
        <p14:creationId xmlns:p14="http://schemas.microsoft.com/office/powerpoint/2010/main" val="13033749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86"/>
        <p:cNvGrpSpPr/>
        <p:nvPr/>
      </p:nvGrpSpPr>
      <p:grpSpPr>
        <a:xfrm>
          <a:off x="0" y="0"/>
          <a:ext cx="0" cy="0"/>
          <a:chOff x="0" y="0"/>
          <a:chExt cx="0" cy="0"/>
        </a:xfrm>
      </p:grpSpPr>
      <p:sp>
        <p:nvSpPr>
          <p:cNvPr id="87" name="Google Shape;87;p15"/>
          <p:cNvSpPr txBox="1">
            <a:spLocks noGrp="1"/>
          </p:cNvSpPr>
          <p:nvPr>
            <p:ph type="ctrTitle"/>
          </p:nvPr>
        </p:nvSpPr>
        <p:spPr>
          <a:xfrm>
            <a:off x="751561" y="2449025"/>
            <a:ext cx="7665929" cy="1159800"/>
          </a:xfrm>
          <a:prstGeom prst="rect">
            <a:avLst/>
          </a:prstGeom>
        </p:spPr>
        <p:txBody>
          <a:bodyPr spcFirstLastPara="1" wrap="square" lIns="91425" tIns="91425" rIns="91425" bIns="91425" anchor="t" anchorCtr="0">
            <a:noAutofit/>
          </a:bodyPr>
          <a:lstStyle/>
          <a:p>
            <a:pPr lvl="0"/>
            <a:r>
              <a:rPr lang="en" sz="3200" dirty="0"/>
              <a:t>BRAINSTORMING GROUP TASK</a:t>
            </a:r>
            <a:br>
              <a:rPr lang="en" sz="3200" dirty="0"/>
            </a:br>
            <a:br>
              <a:rPr lang="en" sz="3200" dirty="0"/>
            </a:br>
            <a:r>
              <a:rPr lang="en" sz="2800" b="0" i="1" dirty="0">
                <a:solidFill>
                  <a:schemeClr val="accent1"/>
                </a:solidFill>
              </a:rPr>
              <a:t>What are the existing barriers to postgraduate study from a widening access perspective?</a:t>
            </a:r>
            <a:endParaRPr lang="en" sz="3200" i="1" dirty="0"/>
          </a:p>
        </p:txBody>
      </p:sp>
    </p:spTree>
    <p:extLst>
      <p:ext uri="{BB962C8B-B14F-4D97-AF65-F5344CB8AC3E}">
        <p14:creationId xmlns:p14="http://schemas.microsoft.com/office/powerpoint/2010/main" val="230583805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Google Shape;116;p19"/>
          <p:cNvSpPr txBox="1">
            <a:spLocks noGrp="1"/>
          </p:cNvSpPr>
          <p:nvPr>
            <p:ph type="body" idx="1"/>
          </p:nvPr>
        </p:nvSpPr>
        <p:spPr>
          <a:xfrm>
            <a:off x="857250" y="1940350"/>
            <a:ext cx="7448550" cy="603300"/>
          </a:xfrm>
          <a:prstGeom prst="rect">
            <a:avLst/>
          </a:prstGeom>
        </p:spPr>
        <p:txBody>
          <a:bodyPr spcFirstLastPara="1" wrap="square" lIns="91425" tIns="91425" rIns="91425" bIns="91425" anchor="t" anchorCtr="0">
            <a:noAutofit/>
          </a:bodyPr>
          <a:lstStyle/>
          <a:p>
            <a:pPr marL="0" lvl="0" indent="0" algn="ctr" rtl="0">
              <a:spcBef>
                <a:spcPts val="600"/>
              </a:spcBef>
              <a:spcAft>
                <a:spcPts val="0"/>
              </a:spcAft>
              <a:buNone/>
            </a:pPr>
            <a:r>
              <a:rPr lang="en" b="1" i="0" dirty="0"/>
              <a:t>University as a place for personal growth</a:t>
            </a:r>
          </a:p>
          <a:p>
            <a:pPr marL="0" lvl="0" indent="0" algn="ctr" rtl="0">
              <a:spcBef>
                <a:spcPts val="600"/>
              </a:spcBef>
              <a:spcAft>
                <a:spcPts val="0"/>
              </a:spcAft>
              <a:buNone/>
            </a:pPr>
            <a:endParaRPr lang="en" dirty="0"/>
          </a:p>
          <a:p>
            <a:pPr marL="0" lvl="0" indent="0" algn="ctr" rtl="0">
              <a:spcBef>
                <a:spcPts val="600"/>
              </a:spcBef>
              <a:spcAft>
                <a:spcPts val="0"/>
              </a:spcAft>
              <a:buNone/>
            </a:pPr>
            <a:r>
              <a:rPr lang="en" sz="2300" dirty="0"/>
              <a:t>“As education does, it broadens your horizons. […] I now have much broader interests and appreciations for a lot of different things that </a:t>
            </a:r>
            <a:r>
              <a:rPr lang="en-GB" sz="2300" dirty="0"/>
              <a:t>I</a:t>
            </a:r>
            <a:r>
              <a:rPr lang="en" sz="2300" dirty="0"/>
              <a:t> didn’t have before.” </a:t>
            </a:r>
          </a:p>
          <a:p>
            <a:pPr marL="0" lvl="0" indent="0" algn="ctr" rtl="0">
              <a:spcBef>
                <a:spcPts val="600"/>
              </a:spcBef>
              <a:spcAft>
                <a:spcPts val="0"/>
              </a:spcAft>
              <a:buNone/>
            </a:pPr>
            <a:r>
              <a:rPr lang="en" sz="1600" dirty="0"/>
              <a:t>– Chris, 31 year-old undergraduate student</a:t>
            </a:r>
            <a:endParaRPr sz="1600" dirty="0"/>
          </a:p>
        </p:txBody>
      </p:sp>
    </p:spTree>
    <p:extLst>
      <p:ext uri="{BB962C8B-B14F-4D97-AF65-F5344CB8AC3E}">
        <p14:creationId xmlns:p14="http://schemas.microsoft.com/office/powerpoint/2010/main" val="420616258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6"/>
          <p:cNvSpPr txBox="1">
            <a:spLocks noGrp="1"/>
          </p:cNvSpPr>
          <p:nvPr>
            <p:ph type="title"/>
          </p:nvPr>
        </p:nvSpPr>
        <p:spPr>
          <a:xfrm>
            <a:off x="832475" y="126338"/>
            <a:ext cx="7951800" cy="730200"/>
          </a:xfrm>
          <a:prstGeom prst="rect">
            <a:avLst/>
          </a:prstGeom>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dirty="0"/>
              <a:t>UNIVERSITY AS A PLACE FOR GROWTH</a:t>
            </a:r>
            <a:endParaRPr dirty="0"/>
          </a:p>
        </p:txBody>
      </p:sp>
      <p:sp>
        <p:nvSpPr>
          <p:cNvPr id="93" name="Google Shape;93;p16"/>
          <p:cNvSpPr txBox="1"/>
          <p:nvPr/>
        </p:nvSpPr>
        <p:spPr>
          <a:xfrm>
            <a:off x="457200" y="1289081"/>
            <a:ext cx="8248650" cy="3460770"/>
          </a:xfrm>
          <a:prstGeom prst="rect">
            <a:avLst/>
          </a:prstGeom>
          <a:noFill/>
          <a:ln>
            <a:noFill/>
          </a:ln>
        </p:spPr>
        <p:txBody>
          <a:bodyPr spcFirstLastPara="1" wrap="square" lIns="91425" tIns="91425" rIns="91425" bIns="91425" anchor="t" anchorCtr="0">
            <a:noAutofit/>
          </a:bodyPr>
          <a:lstStyle/>
          <a:p>
            <a:pPr marL="0" marR="0" lvl="0" indent="0" algn="just" defTabSz="914400" rtl="0" eaLnBrk="1" fontAlgn="auto" latinLnBrk="0" hangingPunct="1">
              <a:lnSpc>
                <a:spcPct val="100000"/>
              </a:lnSpc>
              <a:spcBef>
                <a:spcPts val="600"/>
              </a:spcBef>
              <a:spcAft>
                <a:spcPts val="0"/>
              </a:spcAft>
              <a:buClr>
                <a:srgbClr val="000000"/>
              </a:buClr>
              <a:buSzTx/>
              <a:buFont typeface="Arial"/>
              <a:buNone/>
              <a:tabLst/>
              <a:defRPr/>
            </a:pPr>
            <a:r>
              <a:rPr kumimoji="0" lang="en-GB" sz="1400" b="1" i="0" u="none" strike="noStrike" kern="0" cap="none" spc="0" normalizeH="0" baseline="0" noProof="0" dirty="0">
                <a:ln>
                  <a:noFill/>
                </a:ln>
                <a:solidFill>
                  <a:srgbClr val="F05768"/>
                </a:solidFill>
                <a:effectLst/>
                <a:uLnTx/>
                <a:uFillTx/>
                <a:latin typeface="Source Sans Pro"/>
                <a:ea typeface="Source Sans Pro"/>
                <a:cs typeface="Source Sans Pro"/>
                <a:sym typeface="Source Sans Pro"/>
              </a:rPr>
              <a:t>UNIVERSITY CHANGES YOUR WORLDVIEW</a:t>
            </a:r>
            <a:endParaRPr kumimoji="0" sz="1400" b="0" i="0" u="none" strike="noStrike" kern="0" cap="none" spc="0" normalizeH="0" baseline="0" noProof="0" dirty="0">
              <a:ln>
                <a:noFill/>
              </a:ln>
              <a:solidFill>
                <a:srgbClr val="F05768"/>
              </a:solidFill>
              <a:effectLst/>
              <a:uLnTx/>
              <a:uFillTx/>
              <a:latin typeface="Source Sans Pro"/>
              <a:ea typeface="Source Sans Pro"/>
              <a:cs typeface="Source Sans Pro"/>
              <a:sym typeface="Source Sans Pro"/>
            </a:endParaRPr>
          </a:p>
          <a:p>
            <a:pPr marL="0" marR="0" lvl="0" indent="0" algn="just" defTabSz="914400" rtl="0" eaLnBrk="1" fontAlgn="auto" latinLnBrk="0" hangingPunct="1">
              <a:lnSpc>
                <a:spcPct val="100000"/>
              </a:lnSpc>
              <a:spcBef>
                <a:spcPts val="600"/>
              </a:spcBef>
              <a:spcAft>
                <a:spcPts val="0"/>
              </a:spcAft>
              <a:buClr>
                <a:srgbClr val="2F3848"/>
              </a:buClr>
              <a:buSzPts val="1100"/>
              <a:buFont typeface="Arial"/>
              <a:buNone/>
              <a:tabLst/>
              <a:defRPr/>
            </a:pPr>
            <a:endParaRPr kumimoji="0" lang="en-GB" sz="1400" b="0" i="0"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endParaRPr>
          </a:p>
          <a:p>
            <a:pPr marL="285750" marR="0" lvl="0" indent="-285750" algn="just" defTabSz="914400" rtl="0" eaLnBrk="1" fontAlgn="auto" latinLnBrk="0" hangingPunct="1">
              <a:lnSpc>
                <a:spcPct val="100000"/>
              </a:lnSpc>
              <a:spcBef>
                <a:spcPts val="600"/>
              </a:spcBef>
              <a:spcAft>
                <a:spcPts val="0"/>
              </a:spcAft>
              <a:buClr>
                <a:srgbClr val="2F3848"/>
              </a:buClr>
              <a:buSzPts val="1100"/>
              <a:buFontTx/>
              <a:buChar char="-"/>
              <a:tabLst/>
              <a:defRPr/>
            </a:pPr>
            <a:r>
              <a:rPr kumimoji="0" lang="en-GB" sz="1400" b="0" i="0"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rPr>
              <a:t>“I think that what really has changed in me is the level of my knowledge and understanding, so, and </a:t>
            </a:r>
            <a:r>
              <a:rPr kumimoji="0" lang="en-GB" sz="1400" b="0" i="0" u="none" strike="noStrike" kern="0" cap="none" spc="0" normalizeH="0" baseline="0" noProof="0" dirty="0">
                <a:ln>
                  <a:noFill/>
                </a:ln>
                <a:solidFill>
                  <a:srgbClr val="F05768">
                    <a:lumMod val="75000"/>
                  </a:srgbClr>
                </a:solidFill>
                <a:effectLst/>
                <a:uLnTx/>
                <a:uFillTx/>
                <a:latin typeface="Source Sans Pro"/>
                <a:ea typeface="Source Sans Pro"/>
                <a:cs typeface="Source Sans Pro"/>
                <a:sym typeface="Source Sans Pro"/>
              </a:rPr>
              <a:t>the lens that I see the world has changed</a:t>
            </a:r>
            <a:r>
              <a:rPr kumimoji="0" lang="en-GB" sz="1400" b="0" i="0"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rPr>
              <a:t>. […] Actually I think I have kind of understood myself better, because back then […] I was kind of lost with the, or frustrated with this inability to explain myself or my theoretical worldviews, but at this point, when I, you know, read this literature and I thought, it’s not just my case, I am not abnormal! There are so many great thinkers out there that think like me!” </a:t>
            </a:r>
            <a:r>
              <a:rPr kumimoji="0" lang="en-GB" sz="1100" b="0" i="1"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rPr>
              <a:t>– Mariam, 38 year-old PhD student (BME)</a:t>
            </a:r>
            <a:endParaRPr kumimoji="0" lang="en-GB" sz="1100" b="0" i="0"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endParaRPr>
          </a:p>
          <a:p>
            <a:pPr marL="0" marR="0" lvl="0" indent="0" algn="just" defTabSz="914400" rtl="0" eaLnBrk="1" fontAlgn="auto" latinLnBrk="0" hangingPunct="1">
              <a:lnSpc>
                <a:spcPct val="100000"/>
              </a:lnSpc>
              <a:spcBef>
                <a:spcPts val="600"/>
              </a:spcBef>
              <a:spcAft>
                <a:spcPts val="0"/>
              </a:spcAft>
              <a:buClr>
                <a:srgbClr val="2F3848"/>
              </a:buClr>
              <a:buSzPts val="1100"/>
              <a:buFont typeface="Arial"/>
              <a:buNone/>
              <a:tabLst/>
              <a:defRPr/>
            </a:pPr>
            <a:endParaRPr kumimoji="0" lang="en-GB" sz="1400" b="0" i="0"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endParaRPr>
          </a:p>
          <a:p>
            <a:pPr marL="285750" marR="0" lvl="0" indent="-285750" algn="just" defTabSz="914400" rtl="0" eaLnBrk="1" fontAlgn="auto" latinLnBrk="0" hangingPunct="1">
              <a:lnSpc>
                <a:spcPct val="100000"/>
              </a:lnSpc>
              <a:spcBef>
                <a:spcPts val="600"/>
              </a:spcBef>
              <a:spcAft>
                <a:spcPts val="0"/>
              </a:spcAft>
              <a:buClr>
                <a:srgbClr val="2F3848"/>
              </a:buClr>
              <a:buSzPts val="1100"/>
              <a:buFontTx/>
              <a:buChar char="-"/>
              <a:tabLst/>
              <a:defRPr/>
            </a:pPr>
            <a:r>
              <a:rPr kumimoji="0" lang="en-GB" sz="1400" b="0" i="0"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rPr>
              <a:t>“Educationally I am very excited for [my master’s]. I’m just excited to learn about everything, and yeah, I feel like </a:t>
            </a:r>
            <a:r>
              <a:rPr kumimoji="0" lang="en-GB" sz="1400" b="0" i="0" u="none" strike="noStrike" kern="0" cap="none" spc="0" normalizeH="0" baseline="0" noProof="0" dirty="0">
                <a:ln>
                  <a:noFill/>
                </a:ln>
                <a:solidFill>
                  <a:srgbClr val="F05768">
                    <a:lumMod val="75000"/>
                  </a:srgbClr>
                </a:solidFill>
                <a:effectLst/>
                <a:uLnTx/>
                <a:uFillTx/>
                <a:latin typeface="Source Sans Pro"/>
                <a:ea typeface="Source Sans Pro"/>
                <a:cs typeface="Source Sans Pro"/>
                <a:sym typeface="Source Sans Pro"/>
              </a:rPr>
              <a:t>it’ll be a defining year for me. It’ll be the year that I’ve sort of grown</a:t>
            </a:r>
            <a:r>
              <a:rPr kumimoji="0" lang="en-GB" sz="1400" b="0" i="0"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rPr>
              <a:t>, if you like, and then I feel like I will be able to finally enter full-time work, like a proper career and stuff”</a:t>
            </a:r>
            <a:r>
              <a:rPr kumimoji="0" lang="en-GB" sz="1100" b="0" i="1"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rPr>
              <a:t>– Cameron, 22 year-old undergraduate student (first generation)</a:t>
            </a:r>
            <a:endParaRPr kumimoji="0" lang="en-GB" sz="1400" b="0" i="0"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endParaRPr>
          </a:p>
          <a:p>
            <a:pPr marL="0" marR="0" lvl="0" indent="0" algn="just" defTabSz="914400" rtl="0" eaLnBrk="1" fontAlgn="auto" latinLnBrk="0" hangingPunct="1">
              <a:lnSpc>
                <a:spcPct val="100000"/>
              </a:lnSpc>
              <a:spcBef>
                <a:spcPts val="600"/>
              </a:spcBef>
              <a:spcAft>
                <a:spcPts val="0"/>
              </a:spcAft>
              <a:buClr>
                <a:srgbClr val="000000"/>
              </a:buClr>
              <a:buSzTx/>
              <a:buFont typeface="Arial"/>
              <a:buNone/>
              <a:tabLst/>
              <a:defRPr/>
            </a:pPr>
            <a:endParaRPr kumimoji="0" sz="1400" b="0" i="0"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endParaRPr>
          </a:p>
        </p:txBody>
      </p:sp>
    </p:spTree>
    <p:extLst>
      <p:ext uri="{BB962C8B-B14F-4D97-AF65-F5344CB8AC3E}">
        <p14:creationId xmlns:p14="http://schemas.microsoft.com/office/powerpoint/2010/main" val="391660837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6"/>
          <p:cNvSpPr txBox="1">
            <a:spLocks noGrp="1"/>
          </p:cNvSpPr>
          <p:nvPr>
            <p:ph type="title"/>
          </p:nvPr>
        </p:nvSpPr>
        <p:spPr>
          <a:xfrm>
            <a:off x="832475" y="126338"/>
            <a:ext cx="7951800" cy="730200"/>
          </a:xfrm>
          <a:prstGeom prst="rect">
            <a:avLst/>
          </a:prstGeom>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dirty="0"/>
              <a:t>UNIVERSITY AS A PLACE FOR GROWTH</a:t>
            </a:r>
            <a:endParaRPr dirty="0"/>
          </a:p>
        </p:txBody>
      </p:sp>
      <p:sp>
        <p:nvSpPr>
          <p:cNvPr id="93" name="Google Shape;93;p16"/>
          <p:cNvSpPr txBox="1"/>
          <p:nvPr/>
        </p:nvSpPr>
        <p:spPr>
          <a:xfrm>
            <a:off x="457200" y="1289081"/>
            <a:ext cx="8248650" cy="3460770"/>
          </a:xfrm>
          <a:prstGeom prst="rect">
            <a:avLst/>
          </a:prstGeom>
          <a:noFill/>
          <a:ln>
            <a:noFill/>
          </a:ln>
        </p:spPr>
        <p:txBody>
          <a:bodyPr spcFirstLastPara="1" wrap="square" lIns="91425" tIns="91425" rIns="91425" bIns="91425" anchor="t" anchorCtr="0">
            <a:noAutofit/>
          </a:bodyPr>
          <a:lstStyle/>
          <a:p>
            <a:pPr marL="0" marR="0" lvl="0" indent="0" algn="just" defTabSz="914400" rtl="0" eaLnBrk="1" fontAlgn="auto" latinLnBrk="0" hangingPunct="1">
              <a:lnSpc>
                <a:spcPct val="100000"/>
              </a:lnSpc>
              <a:spcBef>
                <a:spcPts val="600"/>
              </a:spcBef>
              <a:spcAft>
                <a:spcPts val="0"/>
              </a:spcAft>
              <a:buClr>
                <a:srgbClr val="000000"/>
              </a:buClr>
              <a:buSzTx/>
              <a:buFont typeface="Arial"/>
              <a:buNone/>
              <a:tabLst/>
              <a:defRPr/>
            </a:pPr>
            <a:r>
              <a:rPr kumimoji="0" lang="en-GB" sz="1400" b="1" i="0" u="none" strike="noStrike" kern="0" cap="none" spc="0" normalizeH="0" baseline="0" noProof="0" dirty="0">
                <a:ln>
                  <a:noFill/>
                </a:ln>
                <a:solidFill>
                  <a:srgbClr val="F05768"/>
                </a:solidFill>
                <a:effectLst/>
                <a:uLnTx/>
                <a:uFillTx/>
                <a:latin typeface="Source Sans Pro"/>
                <a:ea typeface="Source Sans Pro"/>
                <a:cs typeface="Source Sans Pro"/>
                <a:sym typeface="Source Sans Pro"/>
              </a:rPr>
              <a:t>UNIVERSITY AS A MEANS TO IMPROVE LIFE PROSPECTS</a:t>
            </a:r>
            <a:endParaRPr kumimoji="0" sz="1400" b="0" i="0" u="none" strike="noStrike" kern="0" cap="none" spc="0" normalizeH="0" baseline="0" noProof="0" dirty="0">
              <a:ln>
                <a:noFill/>
              </a:ln>
              <a:solidFill>
                <a:srgbClr val="F05768"/>
              </a:solidFill>
              <a:effectLst/>
              <a:uLnTx/>
              <a:uFillTx/>
              <a:latin typeface="Source Sans Pro"/>
              <a:ea typeface="Source Sans Pro"/>
              <a:cs typeface="Source Sans Pro"/>
              <a:sym typeface="Source Sans Pro"/>
            </a:endParaRPr>
          </a:p>
          <a:p>
            <a:pPr marL="0" marR="0" lvl="0" indent="0" algn="just" defTabSz="914400" rtl="0" eaLnBrk="1" fontAlgn="auto" latinLnBrk="0" hangingPunct="1">
              <a:lnSpc>
                <a:spcPct val="100000"/>
              </a:lnSpc>
              <a:spcBef>
                <a:spcPts val="600"/>
              </a:spcBef>
              <a:spcAft>
                <a:spcPts val="0"/>
              </a:spcAft>
              <a:buClr>
                <a:srgbClr val="2F3848"/>
              </a:buClr>
              <a:buSzPts val="1100"/>
              <a:buFont typeface="Arial"/>
              <a:buNone/>
              <a:tabLst/>
              <a:defRPr/>
            </a:pPr>
            <a:endParaRPr kumimoji="0" lang="en-GB" sz="1400" b="0" i="0"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endParaRPr>
          </a:p>
          <a:p>
            <a:pPr marL="285750" marR="0" lvl="0" indent="-285750" algn="just" defTabSz="914400" rtl="0" eaLnBrk="1" fontAlgn="auto" latinLnBrk="0" hangingPunct="1">
              <a:lnSpc>
                <a:spcPct val="100000"/>
              </a:lnSpc>
              <a:spcBef>
                <a:spcPts val="600"/>
              </a:spcBef>
              <a:spcAft>
                <a:spcPts val="0"/>
              </a:spcAft>
              <a:buClr>
                <a:srgbClr val="2F3848"/>
              </a:buClr>
              <a:buSzPts val="1100"/>
              <a:buFontTx/>
              <a:buChar char="-"/>
              <a:tabLst/>
              <a:defRPr/>
            </a:pPr>
            <a:r>
              <a:rPr kumimoji="0" lang="en-GB" sz="1400" b="0" i="0"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rPr>
              <a:t>“Academia’s always been very empowering, because you know, I never came from the most privileged background, and to me, it’s always been like, </a:t>
            </a:r>
            <a:r>
              <a:rPr kumimoji="0" lang="en-GB" sz="1400" b="0" i="0" u="none" strike="noStrike" kern="0" cap="none" spc="0" normalizeH="0" baseline="0" noProof="0" dirty="0">
                <a:ln>
                  <a:noFill/>
                </a:ln>
                <a:solidFill>
                  <a:srgbClr val="F05768">
                    <a:lumMod val="75000"/>
                  </a:srgbClr>
                </a:solidFill>
                <a:effectLst/>
                <a:uLnTx/>
                <a:uFillTx/>
                <a:latin typeface="Source Sans Pro"/>
                <a:ea typeface="Source Sans Pro"/>
                <a:cs typeface="Source Sans Pro"/>
                <a:sym typeface="Source Sans Pro"/>
              </a:rPr>
              <a:t>the further I take my academia, the more I’ll succeed and that’s my way out of quite a bad background</a:t>
            </a:r>
            <a:r>
              <a:rPr kumimoji="0" lang="en-GB" sz="1400" b="0" i="0"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rPr>
              <a:t>. So again, that’s always been my focus. If I can achieve in academia and succeed, then that has made my life well lived.” </a:t>
            </a:r>
            <a:r>
              <a:rPr kumimoji="0" lang="en-GB" sz="1100" b="0" i="1"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rPr>
              <a:t>– Martin, 28 year-old PhD student (care experienced, estranged, first generation)</a:t>
            </a:r>
            <a:endParaRPr kumimoji="0" lang="en-GB" sz="1100" b="0" i="0"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endParaRPr>
          </a:p>
          <a:p>
            <a:pPr marL="0" marR="0" lvl="0" indent="0" algn="just" defTabSz="914400" rtl="0" eaLnBrk="1" fontAlgn="auto" latinLnBrk="0" hangingPunct="1">
              <a:lnSpc>
                <a:spcPct val="100000"/>
              </a:lnSpc>
              <a:spcBef>
                <a:spcPts val="600"/>
              </a:spcBef>
              <a:spcAft>
                <a:spcPts val="0"/>
              </a:spcAft>
              <a:buClr>
                <a:srgbClr val="2F3848"/>
              </a:buClr>
              <a:buSzPts val="1100"/>
              <a:buFont typeface="Arial"/>
              <a:buNone/>
              <a:tabLst/>
              <a:defRPr/>
            </a:pPr>
            <a:endParaRPr kumimoji="0" lang="en-GB" sz="1400" b="0" i="0"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endParaRPr>
          </a:p>
          <a:p>
            <a:pPr marL="285750" marR="0" lvl="0" indent="-285750" algn="just" defTabSz="914400" rtl="0" eaLnBrk="1" fontAlgn="auto" latinLnBrk="0" hangingPunct="1">
              <a:lnSpc>
                <a:spcPct val="100000"/>
              </a:lnSpc>
              <a:spcBef>
                <a:spcPts val="600"/>
              </a:spcBef>
              <a:spcAft>
                <a:spcPts val="0"/>
              </a:spcAft>
              <a:buClr>
                <a:srgbClr val="2F3848"/>
              </a:buClr>
              <a:buSzPts val="1100"/>
              <a:buFontTx/>
              <a:buChar char="-"/>
              <a:tabLst/>
              <a:defRPr/>
            </a:pPr>
            <a:r>
              <a:rPr kumimoji="0" lang="en-GB" sz="1400" b="0" i="0"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rPr>
              <a:t>“Occasionally you meet people, they’ll go, ‘Is that not down to your choice? Your financial planning?’ Well no, none of this. And yeah, what did I choose really? </a:t>
            </a:r>
            <a:r>
              <a:rPr kumimoji="0" lang="en-GB" sz="1400" b="0" i="0" u="none" strike="noStrike" kern="0" cap="none" spc="0" normalizeH="0" baseline="0" noProof="0" dirty="0">
                <a:ln>
                  <a:noFill/>
                </a:ln>
                <a:solidFill>
                  <a:srgbClr val="F05768">
                    <a:lumMod val="75000"/>
                  </a:srgbClr>
                </a:solidFill>
                <a:effectLst/>
                <a:uLnTx/>
                <a:uFillTx/>
                <a:latin typeface="Source Sans Pro"/>
                <a:ea typeface="Source Sans Pro"/>
                <a:cs typeface="Source Sans Pro"/>
                <a:sym typeface="Source Sans Pro"/>
              </a:rPr>
              <a:t>I chose a better education to then improve my employability prospects</a:t>
            </a:r>
            <a:r>
              <a:rPr kumimoji="0" lang="en-GB" sz="1400" b="0" i="0"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rPr>
              <a:t>.”</a:t>
            </a:r>
            <a:r>
              <a:rPr kumimoji="0" lang="en-GB" sz="1100" b="0" i="1"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rPr>
              <a:t>– Henry, 28 year-old MSc student (estranged, previously made homeless during UG, first generation)</a:t>
            </a:r>
          </a:p>
          <a:p>
            <a:pPr marL="285750" marR="0" lvl="0" indent="-285750" algn="just" defTabSz="914400" rtl="0" eaLnBrk="1" fontAlgn="auto" latinLnBrk="0" hangingPunct="1">
              <a:lnSpc>
                <a:spcPct val="100000"/>
              </a:lnSpc>
              <a:spcBef>
                <a:spcPts val="600"/>
              </a:spcBef>
              <a:spcAft>
                <a:spcPts val="0"/>
              </a:spcAft>
              <a:buClr>
                <a:srgbClr val="2F3848"/>
              </a:buClr>
              <a:buSzPts val="1100"/>
              <a:buFontTx/>
              <a:buChar char="-"/>
              <a:tabLst/>
              <a:defRPr/>
            </a:pPr>
            <a:endParaRPr kumimoji="0" lang="en-GB" sz="1400" b="0" i="0"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endParaRPr>
          </a:p>
          <a:p>
            <a:pPr marL="0" marR="0" lvl="0" indent="0" algn="just" defTabSz="914400" rtl="0" eaLnBrk="1" fontAlgn="auto" latinLnBrk="0" hangingPunct="1">
              <a:lnSpc>
                <a:spcPct val="100000"/>
              </a:lnSpc>
              <a:spcBef>
                <a:spcPts val="600"/>
              </a:spcBef>
              <a:spcAft>
                <a:spcPts val="0"/>
              </a:spcAft>
              <a:buClr>
                <a:srgbClr val="000000"/>
              </a:buClr>
              <a:buSzTx/>
              <a:buFont typeface="Arial"/>
              <a:buNone/>
              <a:tabLst/>
              <a:defRPr/>
            </a:pPr>
            <a:endParaRPr kumimoji="0" sz="1400" b="0" i="0"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endParaRPr>
          </a:p>
        </p:txBody>
      </p:sp>
    </p:spTree>
    <p:extLst>
      <p:ext uri="{BB962C8B-B14F-4D97-AF65-F5344CB8AC3E}">
        <p14:creationId xmlns:p14="http://schemas.microsoft.com/office/powerpoint/2010/main" val="339410024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Google Shape;116;p19"/>
          <p:cNvSpPr txBox="1">
            <a:spLocks noGrp="1"/>
          </p:cNvSpPr>
          <p:nvPr>
            <p:ph type="body" idx="1"/>
          </p:nvPr>
        </p:nvSpPr>
        <p:spPr>
          <a:xfrm>
            <a:off x="188259" y="1940350"/>
            <a:ext cx="8767481" cy="603300"/>
          </a:xfrm>
          <a:prstGeom prst="rect">
            <a:avLst/>
          </a:prstGeom>
        </p:spPr>
        <p:txBody>
          <a:bodyPr spcFirstLastPara="1" wrap="square" lIns="91425" tIns="91425" rIns="91425" bIns="91425" anchor="t" anchorCtr="0">
            <a:noAutofit/>
          </a:bodyPr>
          <a:lstStyle/>
          <a:p>
            <a:pPr marL="0" lvl="0" indent="0" algn="ctr" rtl="0">
              <a:spcBef>
                <a:spcPts val="600"/>
              </a:spcBef>
              <a:spcAft>
                <a:spcPts val="0"/>
              </a:spcAft>
              <a:buNone/>
            </a:pPr>
            <a:r>
              <a:rPr lang="en" b="1" i="0" dirty="0"/>
              <a:t>Financial  barriers before, during &amp; beyond university</a:t>
            </a:r>
          </a:p>
          <a:p>
            <a:pPr marL="0" lvl="0" indent="0" algn="ctr" rtl="0">
              <a:spcBef>
                <a:spcPts val="600"/>
              </a:spcBef>
              <a:spcAft>
                <a:spcPts val="0"/>
              </a:spcAft>
              <a:buNone/>
            </a:pPr>
            <a:endParaRPr lang="en" dirty="0"/>
          </a:p>
          <a:p>
            <a:pPr marL="0" lvl="0" indent="0" algn="ctr" rtl="0">
              <a:spcBef>
                <a:spcPts val="600"/>
              </a:spcBef>
              <a:spcAft>
                <a:spcPts val="0"/>
              </a:spcAft>
              <a:buNone/>
            </a:pPr>
            <a:r>
              <a:rPr lang="en" sz="2300" dirty="0"/>
              <a:t>“</a:t>
            </a:r>
            <a:r>
              <a:rPr lang="en" sz="2300" u="sng" dirty="0"/>
              <a:t>We</a:t>
            </a:r>
            <a:r>
              <a:rPr lang="en" sz="2300" dirty="0"/>
              <a:t> know the student loan doesn’t pay enough. </a:t>
            </a:r>
            <a:r>
              <a:rPr lang="en-GB" sz="2300" u="sng" dirty="0"/>
              <a:t>They</a:t>
            </a:r>
            <a:r>
              <a:rPr lang="en-GB" sz="2300" dirty="0"/>
              <a:t> know the student loan doesn’t pay enough. And </a:t>
            </a:r>
            <a:r>
              <a:rPr lang="en-GB" sz="2300" u="sng" dirty="0"/>
              <a:t>you</a:t>
            </a:r>
            <a:r>
              <a:rPr lang="en-GB" sz="2300" dirty="0"/>
              <a:t> know the student loan doesn’t pay enough</a:t>
            </a:r>
            <a:r>
              <a:rPr lang="en" sz="2300" dirty="0"/>
              <a:t>.” </a:t>
            </a:r>
          </a:p>
          <a:p>
            <a:pPr marL="0" lvl="0" indent="0" algn="ctr" rtl="0">
              <a:spcBef>
                <a:spcPts val="600"/>
              </a:spcBef>
              <a:spcAft>
                <a:spcPts val="0"/>
              </a:spcAft>
              <a:buNone/>
            </a:pPr>
            <a:r>
              <a:rPr lang="en" sz="1600" dirty="0"/>
              <a:t>– Henry, 28 year-old MSc student</a:t>
            </a:r>
            <a:endParaRPr sz="1600" dirty="0"/>
          </a:p>
        </p:txBody>
      </p:sp>
    </p:spTree>
    <p:extLst>
      <p:ext uri="{BB962C8B-B14F-4D97-AF65-F5344CB8AC3E}">
        <p14:creationId xmlns:p14="http://schemas.microsoft.com/office/powerpoint/2010/main" val="174968283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6"/>
          <p:cNvSpPr txBox="1">
            <a:spLocks noGrp="1"/>
          </p:cNvSpPr>
          <p:nvPr>
            <p:ph type="title"/>
          </p:nvPr>
        </p:nvSpPr>
        <p:spPr>
          <a:xfrm>
            <a:off x="832475" y="126338"/>
            <a:ext cx="7951800" cy="730200"/>
          </a:xfrm>
          <a:prstGeom prst="rect">
            <a:avLst/>
          </a:prstGeom>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dirty="0"/>
              <a:t>FINANCIAL BARRIERS</a:t>
            </a:r>
            <a:endParaRPr dirty="0"/>
          </a:p>
        </p:txBody>
      </p:sp>
      <p:sp>
        <p:nvSpPr>
          <p:cNvPr id="93" name="Google Shape;93;p16"/>
          <p:cNvSpPr txBox="1"/>
          <p:nvPr/>
        </p:nvSpPr>
        <p:spPr>
          <a:xfrm>
            <a:off x="457200" y="1289080"/>
            <a:ext cx="8248650" cy="3644869"/>
          </a:xfrm>
          <a:prstGeom prst="rect">
            <a:avLst/>
          </a:prstGeom>
          <a:noFill/>
          <a:ln>
            <a:noFill/>
          </a:ln>
        </p:spPr>
        <p:txBody>
          <a:bodyPr spcFirstLastPara="1" wrap="square" lIns="91425" tIns="91425" rIns="91425" bIns="91425" anchor="t" anchorCtr="0">
            <a:noAutofit/>
          </a:bodyPr>
          <a:lstStyle/>
          <a:p>
            <a:pPr marL="0" marR="0" lvl="0" indent="0" algn="just" defTabSz="914400" rtl="0" eaLnBrk="1" fontAlgn="auto" latinLnBrk="0" hangingPunct="1">
              <a:lnSpc>
                <a:spcPct val="100000"/>
              </a:lnSpc>
              <a:spcBef>
                <a:spcPts val="600"/>
              </a:spcBef>
              <a:spcAft>
                <a:spcPts val="0"/>
              </a:spcAft>
              <a:buClr>
                <a:srgbClr val="000000"/>
              </a:buClr>
              <a:buSzTx/>
              <a:buFont typeface="Arial"/>
              <a:buNone/>
              <a:tabLst/>
              <a:defRPr/>
            </a:pPr>
            <a:r>
              <a:rPr kumimoji="0" lang="en-GB" sz="1400" b="1" i="0" u="none" strike="noStrike" kern="0" cap="none" spc="0" normalizeH="0" baseline="0" noProof="0" dirty="0">
                <a:ln>
                  <a:noFill/>
                </a:ln>
                <a:solidFill>
                  <a:srgbClr val="F05768"/>
                </a:solidFill>
                <a:effectLst/>
                <a:uLnTx/>
                <a:uFillTx/>
                <a:latin typeface="Source Sans Pro"/>
                <a:ea typeface="Source Sans Pro"/>
                <a:cs typeface="Source Sans Pro"/>
                <a:sym typeface="Source Sans Pro"/>
              </a:rPr>
              <a:t>STRUGGLES WITH SELF-FUNDING</a:t>
            </a:r>
            <a:endParaRPr kumimoji="0" lang="en-GB" sz="1400" b="0" i="0"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endParaRPr>
          </a:p>
          <a:p>
            <a:pPr marL="285750" marR="0" lvl="0" indent="-285750" algn="just" defTabSz="914400" rtl="0" eaLnBrk="1" fontAlgn="auto" latinLnBrk="0" hangingPunct="1">
              <a:lnSpc>
                <a:spcPct val="100000"/>
              </a:lnSpc>
              <a:spcBef>
                <a:spcPts val="600"/>
              </a:spcBef>
              <a:spcAft>
                <a:spcPts val="0"/>
              </a:spcAft>
              <a:buClr>
                <a:srgbClr val="2F3848"/>
              </a:buClr>
              <a:buSzPts val="1100"/>
              <a:buFontTx/>
              <a:buChar char="-"/>
              <a:tabLst/>
              <a:defRPr/>
            </a:pPr>
            <a:r>
              <a:rPr kumimoji="0" lang="en-GB" sz="1400" b="0" i="0"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rPr>
              <a:t>“I received [a studentship], which covers my tuition fees but it’s not covering my living costs, so this might be </a:t>
            </a:r>
            <a:r>
              <a:rPr kumimoji="0" lang="en-GB" sz="1400" b="0" i="0" u="none" strike="noStrike" kern="0" cap="none" spc="0" normalizeH="0" baseline="0" noProof="0" dirty="0">
                <a:ln>
                  <a:noFill/>
                </a:ln>
                <a:solidFill>
                  <a:srgbClr val="F05768">
                    <a:lumMod val="75000"/>
                  </a:srgbClr>
                </a:solidFill>
                <a:effectLst/>
                <a:uLnTx/>
                <a:uFillTx/>
                <a:latin typeface="Source Sans Pro"/>
                <a:ea typeface="Source Sans Pro"/>
                <a:cs typeface="Source Sans Pro"/>
                <a:sym typeface="Source Sans Pro"/>
              </a:rPr>
              <a:t>one of the insecurity points for international students, because of the visa restrictions</a:t>
            </a:r>
            <a:r>
              <a:rPr kumimoji="0" lang="en-GB" sz="1400" b="0" i="0"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rPr>
              <a:t>, because we are allowed to work only 20 hours per week and it’s very difficult to find a suitable job […] so for me, I totally completely rely on my savings.”</a:t>
            </a:r>
            <a:r>
              <a:rPr kumimoji="0" lang="en-GB" sz="1100" b="0" i="1"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rPr>
              <a:t>– Stan, 30 year-old PhD student</a:t>
            </a:r>
            <a:endParaRPr kumimoji="0" lang="en-GB" sz="1100" b="0" i="0"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endParaRPr>
          </a:p>
          <a:p>
            <a:pPr marL="285750" marR="0" lvl="0" indent="-285750" algn="just" defTabSz="914400" rtl="0" eaLnBrk="1" fontAlgn="auto" latinLnBrk="0" hangingPunct="1">
              <a:lnSpc>
                <a:spcPct val="100000"/>
              </a:lnSpc>
              <a:spcBef>
                <a:spcPts val="600"/>
              </a:spcBef>
              <a:spcAft>
                <a:spcPts val="0"/>
              </a:spcAft>
              <a:buClr>
                <a:srgbClr val="2F3848"/>
              </a:buClr>
              <a:buSzPts val="1100"/>
              <a:buFontTx/>
              <a:buChar char="-"/>
              <a:tabLst/>
              <a:defRPr/>
            </a:pPr>
            <a:endParaRPr kumimoji="0" lang="en-GB" sz="1400" b="0" i="0"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endParaRPr>
          </a:p>
          <a:p>
            <a:pPr marL="285750" marR="0" lvl="0" indent="-285750" algn="just" defTabSz="914400" rtl="0" eaLnBrk="1" fontAlgn="auto" latinLnBrk="0" hangingPunct="1">
              <a:lnSpc>
                <a:spcPct val="100000"/>
              </a:lnSpc>
              <a:spcBef>
                <a:spcPts val="600"/>
              </a:spcBef>
              <a:spcAft>
                <a:spcPts val="0"/>
              </a:spcAft>
              <a:buClr>
                <a:srgbClr val="2F3848"/>
              </a:buClr>
              <a:buSzPts val="1100"/>
              <a:buFontTx/>
              <a:buChar char="-"/>
              <a:tabLst/>
              <a:defRPr/>
            </a:pPr>
            <a:r>
              <a:rPr kumimoji="0" lang="en-GB" sz="1400" b="0" i="0"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rPr>
              <a:t>“I feel like </a:t>
            </a:r>
            <a:r>
              <a:rPr kumimoji="0" lang="en-GB" sz="1400" b="0" i="0" u="none" strike="noStrike" kern="0" cap="none" spc="0" normalizeH="0" baseline="0" noProof="0" dirty="0">
                <a:ln>
                  <a:noFill/>
                </a:ln>
                <a:solidFill>
                  <a:srgbClr val="F05768">
                    <a:lumMod val="75000"/>
                  </a:srgbClr>
                </a:solidFill>
                <a:effectLst/>
                <a:uLnTx/>
                <a:uFillTx/>
                <a:latin typeface="Source Sans Pro"/>
                <a:ea typeface="Source Sans Pro"/>
                <a:cs typeface="Source Sans Pro"/>
                <a:sym typeface="Source Sans Pro"/>
              </a:rPr>
              <a:t>there is a stigma for people who are self-funding</a:t>
            </a:r>
            <a:r>
              <a:rPr kumimoji="0" lang="en-GB" sz="1400" b="0" i="0"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rPr>
              <a:t>, and I’m not sure if it’s people that put a stigma on it, or if we put a stigma on ourselves. Because sometimes, and I was saying to him, like, sometimes you feel like you’re not good enough, because you’re not funded by someone else because someone invested in you, but because you decided you were going to do it.”</a:t>
            </a:r>
            <a:r>
              <a:rPr kumimoji="0" lang="en-GB" sz="1100" b="0" i="1"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rPr>
              <a:t>– Elena, 27 year-old PhD student</a:t>
            </a:r>
            <a:endParaRPr kumimoji="0" lang="en-GB" sz="1400" b="0" i="0"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endParaRPr>
          </a:p>
          <a:p>
            <a:pPr marL="0" marR="0" lvl="0" indent="0" algn="just" defTabSz="914400" rtl="0" eaLnBrk="1" fontAlgn="auto" latinLnBrk="0" hangingPunct="1">
              <a:lnSpc>
                <a:spcPct val="100000"/>
              </a:lnSpc>
              <a:spcBef>
                <a:spcPts val="600"/>
              </a:spcBef>
              <a:spcAft>
                <a:spcPts val="0"/>
              </a:spcAft>
              <a:buClr>
                <a:srgbClr val="2F3848"/>
              </a:buClr>
              <a:buSzPts val="1100"/>
              <a:buFont typeface="Arial"/>
              <a:buNone/>
              <a:tabLst/>
              <a:defRPr/>
            </a:pPr>
            <a:endParaRPr kumimoji="0" lang="en-GB" sz="1400" b="0" i="0"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endParaRPr>
          </a:p>
          <a:p>
            <a:pPr marL="285750" marR="0" lvl="0" indent="-285750" algn="just" defTabSz="914400" rtl="0" eaLnBrk="1" fontAlgn="auto" latinLnBrk="0" hangingPunct="1">
              <a:lnSpc>
                <a:spcPct val="100000"/>
              </a:lnSpc>
              <a:spcBef>
                <a:spcPts val="600"/>
              </a:spcBef>
              <a:spcAft>
                <a:spcPts val="0"/>
              </a:spcAft>
              <a:buClr>
                <a:srgbClr val="2F3848"/>
              </a:buClr>
              <a:buSzPts val="1100"/>
              <a:buFontTx/>
              <a:buChar char="-"/>
              <a:tabLst/>
              <a:defRPr/>
            </a:pPr>
            <a:r>
              <a:rPr kumimoji="0" lang="en-GB" sz="1400" b="0" i="0"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rPr>
              <a:t>“</a:t>
            </a:r>
            <a:r>
              <a:rPr kumimoji="0" lang="en-GB" sz="1400" b="0" i="0" u="none" strike="noStrike" kern="0" cap="none" spc="0" normalizeH="0" baseline="0" noProof="0" dirty="0">
                <a:ln>
                  <a:noFill/>
                </a:ln>
                <a:solidFill>
                  <a:srgbClr val="F05768">
                    <a:lumMod val="75000"/>
                  </a:srgbClr>
                </a:solidFill>
                <a:effectLst/>
                <a:uLnTx/>
                <a:uFillTx/>
                <a:latin typeface="Source Sans Pro"/>
                <a:ea typeface="Source Sans Pro"/>
                <a:cs typeface="Source Sans Pro"/>
                <a:sym typeface="Source Sans Pro"/>
              </a:rPr>
              <a:t>I just can’t justify spending that sort of money on continuing with it.</a:t>
            </a:r>
            <a:r>
              <a:rPr kumimoji="0" lang="en-GB" sz="1400" b="0" i="0"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rPr>
              <a:t> And there’s no support because I’ve already got a master’s, even though I paid for that myself, there’s no support or funding available. I can’t even take an educational loan out.” </a:t>
            </a:r>
            <a:r>
              <a:rPr kumimoji="0" lang="en-GB" sz="1100" b="0" i="1"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rPr>
              <a:t>– Diane, 55 year-old PGT student (choosing not to continue from certificate to MSc)</a:t>
            </a:r>
            <a:endParaRPr kumimoji="0" lang="en-GB" sz="1400" b="0" i="0"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endParaRPr>
          </a:p>
          <a:p>
            <a:pPr marL="0" marR="0" lvl="0" indent="0" algn="just" defTabSz="914400" rtl="0" eaLnBrk="1" fontAlgn="auto" latinLnBrk="0" hangingPunct="1">
              <a:lnSpc>
                <a:spcPct val="100000"/>
              </a:lnSpc>
              <a:spcBef>
                <a:spcPts val="600"/>
              </a:spcBef>
              <a:spcAft>
                <a:spcPts val="0"/>
              </a:spcAft>
              <a:buClr>
                <a:srgbClr val="000000"/>
              </a:buClr>
              <a:buSzTx/>
              <a:buFont typeface="Arial"/>
              <a:buNone/>
              <a:tabLst/>
              <a:defRPr/>
            </a:pPr>
            <a:endParaRPr kumimoji="0" sz="1400" b="0" i="0"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endParaRPr>
          </a:p>
        </p:txBody>
      </p:sp>
    </p:spTree>
    <p:extLst>
      <p:ext uri="{BB962C8B-B14F-4D97-AF65-F5344CB8AC3E}">
        <p14:creationId xmlns:p14="http://schemas.microsoft.com/office/powerpoint/2010/main" val="194489251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6"/>
          <p:cNvSpPr txBox="1">
            <a:spLocks noGrp="1"/>
          </p:cNvSpPr>
          <p:nvPr>
            <p:ph type="title"/>
          </p:nvPr>
        </p:nvSpPr>
        <p:spPr>
          <a:xfrm>
            <a:off x="832475" y="126338"/>
            <a:ext cx="7951800" cy="730200"/>
          </a:xfrm>
          <a:prstGeom prst="rect">
            <a:avLst/>
          </a:prstGeom>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dirty="0"/>
              <a:t>FINANCIAL BARRIERS</a:t>
            </a:r>
            <a:endParaRPr dirty="0"/>
          </a:p>
        </p:txBody>
      </p:sp>
      <p:sp>
        <p:nvSpPr>
          <p:cNvPr id="93" name="Google Shape;93;p16"/>
          <p:cNvSpPr txBox="1"/>
          <p:nvPr/>
        </p:nvSpPr>
        <p:spPr>
          <a:xfrm>
            <a:off x="457200" y="1289081"/>
            <a:ext cx="8248650" cy="3460770"/>
          </a:xfrm>
          <a:prstGeom prst="rect">
            <a:avLst/>
          </a:prstGeom>
          <a:noFill/>
          <a:ln>
            <a:noFill/>
          </a:ln>
        </p:spPr>
        <p:txBody>
          <a:bodyPr spcFirstLastPara="1" wrap="square" lIns="91425" tIns="91425" rIns="91425" bIns="91425" anchor="t" anchorCtr="0">
            <a:noAutofit/>
          </a:bodyPr>
          <a:lstStyle/>
          <a:p>
            <a:pPr marL="0" marR="0" lvl="0" indent="0" algn="just" defTabSz="914400" rtl="0" eaLnBrk="1" fontAlgn="auto" latinLnBrk="0" hangingPunct="1">
              <a:lnSpc>
                <a:spcPct val="100000"/>
              </a:lnSpc>
              <a:spcBef>
                <a:spcPts val="600"/>
              </a:spcBef>
              <a:spcAft>
                <a:spcPts val="0"/>
              </a:spcAft>
              <a:buClr>
                <a:srgbClr val="000000"/>
              </a:buClr>
              <a:buSzTx/>
              <a:buFont typeface="Arial"/>
              <a:buNone/>
              <a:tabLst/>
              <a:defRPr/>
            </a:pPr>
            <a:r>
              <a:rPr kumimoji="0" lang="en-GB" sz="1400" b="1" i="0" u="none" strike="noStrike" kern="0" cap="none" spc="0" normalizeH="0" baseline="0" noProof="0" dirty="0">
                <a:ln>
                  <a:noFill/>
                </a:ln>
                <a:solidFill>
                  <a:srgbClr val="F05768"/>
                </a:solidFill>
                <a:effectLst/>
                <a:uLnTx/>
                <a:uFillTx/>
                <a:latin typeface="Source Sans Pro"/>
                <a:ea typeface="Source Sans Pro"/>
                <a:cs typeface="Source Sans Pro"/>
                <a:sym typeface="Source Sans Pro"/>
              </a:rPr>
              <a:t>FINANCIALLY-LIMITED PARTICIPATION</a:t>
            </a:r>
            <a:endParaRPr kumimoji="0" sz="1400" b="0" i="0" u="none" strike="noStrike" kern="0" cap="none" spc="0" normalizeH="0" baseline="0" noProof="0" dirty="0">
              <a:ln>
                <a:noFill/>
              </a:ln>
              <a:solidFill>
                <a:srgbClr val="F05768"/>
              </a:solidFill>
              <a:effectLst/>
              <a:uLnTx/>
              <a:uFillTx/>
              <a:latin typeface="Source Sans Pro"/>
              <a:ea typeface="Source Sans Pro"/>
              <a:cs typeface="Source Sans Pro"/>
              <a:sym typeface="Source Sans Pro"/>
            </a:endParaRPr>
          </a:p>
          <a:p>
            <a:pPr marL="0" marR="0" lvl="0" indent="0" algn="just" defTabSz="914400" rtl="0" eaLnBrk="1" fontAlgn="auto" latinLnBrk="0" hangingPunct="1">
              <a:lnSpc>
                <a:spcPct val="100000"/>
              </a:lnSpc>
              <a:spcBef>
                <a:spcPts val="600"/>
              </a:spcBef>
              <a:spcAft>
                <a:spcPts val="0"/>
              </a:spcAft>
              <a:buClr>
                <a:srgbClr val="2F3848"/>
              </a:buClr>
              <a:buSzPts val="1100"/>
              <a:buFont typeface="Arial"/>
              <a:buNone/>
              <a:tabLst/>
              <a:defRPr/>
            </a:pPr>
            <a:endParaRPr kumimoji="0" lang="en-GB" sz="1400" b="0" i="0"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endParaRPr>
          </a:p>
          <a:p>
            <a:pPr marL="285750" marR="0" lvl="0" indent="-285750" algn="just" defTabSz="914400" rtl="0" eaLnBrk="1" fontAlgn="auto" latinLnBrk="0" hangingPunct="1">
              <a:lnSpc>
                <a:spcPct val="100000"/>
              </a:lnSpc>
              <a:spcBef>
                <a:spcPts val="600"/>
              </a:spcBef>
              <a:spcAft>
                <a:spcPts val="0"/>
              </a:spcAft>
              <a:buClr>
                <a:srgbClr val="2F3848"/>
              </a:buClr>
              <a:buSzPts val="1100"/>
              <a:buFontTx/>
              <a:buChar char="-"/>
              <a:tabLst/>
              <a:defRPr/>
            </a:pPr>
            <a:r>
              <a:rPr kumimoji="0" lang="en-GB" sz="1400" b="0" i="0"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rPr>
              <a:t>“Everything came down to 4th year, so because I knew that, I didn’t go back to Edinburgh to work or anything, </a:t>
            </a:r>
            <a:r>
              <a:rPr kumimoji="0" lang="en-GB" sz="1400" b="0" i="0" u="none" strike="noStrike" kern="0" cap="none" spc="0" normalizeH="0" baseline="0" noProof="0" dirty="0">
                <a:ln>
                  <a:noFill/>
                </a:ln>
                <a:solidFill>
                  <a:srgbClr val="F05768">
                    <a:lumMod val="75000"/>
                  </a:srgbClr>
                </a:solidFill>
                <a:effectLst/>
                <a:uLnTx/>
                <a:uFillTx/>
                <a:latin typeface="Source Sans Pro"/>
                <a:ea typeface="Source Sans Pro"/>
                <a:cs typeface="Source Sans Pro"/>
                <a:sym typeface="Source Sans Pro"/>
              </a:rPr>
              <a:t>I just saved up over the summer and had a very lean diet throughout the year so I could have a very miserable 9 months just working</a:t>
            </a:r>
            <a:r>
              <a:rPr kumimoji="0" lang="en-GB" sz="1400" b="0" i="0"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rPr>
              <a:t>. It paid off of course but it was a long year.”</a:t>
            </a:r>
            <a:r>
              <a:rPr kumimoji="0" lang="en-GB" sz="1100" b="0" i="1"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rPr>
              <a:t>– Chris, 31 year-old undergraduate student</a:t>
            </a:r>
            <a:endParaRPr kumimoji="0" lang="en-GB" sz="1100" b="0" i="0"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endParaRPr>
          </a:p>
          <a:p>
            <a:pPr marL="0" marR="0" lvl="0" indent="0" algn="just" defTabSz="914400" rtl="0" eaLnBrk="1" fontAlgn="auto" latinLnBrk="0" hangingPunct="1">
              <a:lnSpc>
                <a:spcPct val="100000"/>
              </a:lnSpc>
              <a:spcBef>
                <a:spcPts val="600"/>
              </a:spcBef>
              <a:spcAft>
                <a:spcPts val="0"/>
              </a:spcAft>
              <a:buClr>
                <a:srgbClr val="2F3848"/>
              </a:buClr>
              <a:buSzPts val="1100"/>
              <a:buFont typeface="Arial"/>
              <a:buNone/>
              <a:tabLst/>
              <a:defRPr/>
            </a:pPr>
            <a:endParaRPr kumimoji="0" lang="en-GB" sz="1400" b="0" i="0"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endParaRPr>
          </a:p>
          <a:p>
            <a:pPr marL="285750" marR="0" lvl="0" indent="-285750" algn="just" defTabSz="914400" rtl="0" eaLnBrk="1" fontAlgn="auto" latinLnBrk="0" hangingPunct="1">
              <a:lnSpc>
                <a:spcPct val="100000"/>
              </a:lnSpc>
              <a:spcBef>
                <a:spcPts val="600"/>
              </a:spcBef>
              <a:spcAft>
                <a:spcPts val="0"/>
              </a:spcAft>
              <a:buClr>
                <a:srgbClr val="2F3848"/>
              </a:buClr>
              <a:buSzPts val="1100"/>
              <a:buFontTx/>
              <a:buChar char="-"/>
              <a:tabLst/>
              <a:defRPr/>
            </a:pPr>
            <a:r>
              <a:rPr kumimoji="0" lang="en-GB" sz="1400" b="0" i="0"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rPr>
              <a:t>“A lot of those emails for international students is more about like “let’s take a tour” and sometimes I don’t want to take a tour! Sometimes I want to stay in Glasgow, like what am I going to do? And a lot of those things, like if you’re an international student or from Europe or whatever, </a:t>
            </a:r>
            <a:r>
              <a:rPr kumimoji="0" lang="en-GB" sz="1400" b="0" i="0" u="none" strike="noStrike" kern="0" cap="none" spc="0" normalizeH="0" baseline="0" noProof="0" dirty="0">
                <a:ln>
                  <a:noFill/>
                </a:ln>
                <a:solidFill>
                  <a:srgbClr val="F05768">
                    <a:lumMod val="75000"/>
                  </a:srgbClr>
                </a:solidFill>
                <a:effectLst/>
                <a:uLnTx/>
                <a:uFillTx/>
                <a:latin typeface="Source Sans Pro"/>
                <a:ea typeface="Source Sans Pro"/>
                <a:cs typeface="Source Sans Pro"/>
                <a:sym typeface="Source Sans Pro"/>
              </a:rPr>
              <a:t>you’re struggling financially already, so you don’t have money to just go on those million tours</a:t>
            </a:r>
            <a:r>
              <a:rPr kumimoji="0" lang="en-GB" sz="1400" b="0" i="0"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rPr>
              <a:t>.” </a:t>
            </a:r>
            <a:r>
              <a:rPr kumimoji="0" lang="en-GB" sz="1100" b="0" i="1"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rPr>
              <a:t>– Elena, 27 year-old PhD student</a:t>
            </a:r>
            <a:endParaRPr kumimoji="0" lang="en-GB" sz="1400" b="0" i="0"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endParaRPr>
          </a:p>
          <a:p>
            <a:pPr marL="0" marR="0" lvl="0" indent="0" algn="just" defTabSz="914400" rtl="0" eaLnBrk="1" fontAlgn="auto" latinLnBrk="0" hangingPunct="1">
              <a:lnSpc>
                <a:spcPct val="100000"/>
              </a:lnSpc>
              <a:spcBef>
                <a:spcPts val="600"/>
              </a:spcBef>
              <a:spcAft>
                <a:spcPts val="0"/>
              </a:spcAft>
              <a:buClr>
                <a:srgbClr val="000000"/>
              </a:buClr>
              <a:buSzTx/>
              <a:buFont typeface="Arial"/>
              <a:buNone/>
              <a:tabLst/>
              <a:defRPr/>
            </a:pPr>
            <a:endParaRPr kumimoji="0" sz="1400" b="0" i="0"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endParaRPr>
          </a:p>
        </p:txBody>
      </p:sp>
    </p:spTree>
    <p:extLst>
      <p:ext uri="{BB962C8B-B14F-4D97-AF65-F5344CB8AC3E}">
        <p14:creationId xmlns:p14="http://schemas.microsoft.com/office/powerpoint/2010/main" val="10494429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86"/>
        <p:cNvGrpSpPr/>
        <p:nvPr/>
      </p:nvGrpSpPr>
      <p:grpSpPr>
        <a:xfrm>
          <a:off x="0" y="0"/>
          <a:ext cx="0" cy="0"/>
          <a:chOff x="0" y="0"/>
          <a:chExt cx="0" cy="0"/>
        </a:xfrm>
      </p:grpSpPr>
      <p:sp>
        <p:nvSpPr>
          <p:cNvPr id="87" name="Google Shape;87;p15"/>
          <p:cNvSpPr txBox="1">
            <a:spLocks noGrp="1"/>
          </p:cNvSpPr>
          <p:nvPr>
            <p:ph type="ctrTitle"/>
          </p:nvPr>
        </p:nvSpPr>
        <p:spPr>
          <a:xfrm>
            <a:off x="729205" y="2449025"/>
            <a:ext cx="7592992" cy="1159800"/>
          </a:xfrm>
          <a:prstGeom prst="rect">
            <a:avLst/>
          </a:prstGeom>
        </p:spPr>
        <p:txBody>
          <a:bodyPr spcFirstLastPara="1" wrap="square" lIns="91425" tIns="91425" rIns="91425" bIns="91425" anchor="t" anchorCtr="0">
            <a:noAutofit/>
          </a:bodyPr>
          <a:lstStyle/>
          <a:p>
            <a:pPr lvl="0"/>
            <a:br>
              <a:rPr lang="en" sz="3200" dirty="0"/>
            </a:br>
            <a:r>
              <a:rPr lang="en" sz="3200" dirty="0"/>
              <a:t>MOVING FORWARD</a:t>
            </a:r>
            <a:endParaRPr sz="3200" dirty="0">
              <a:solidFill>
                <a:schemeClr val="accent1"/>
              </a:solidFill>
            </a:endParaRPr>
          </a:p>
        </p:txBody>
      </p:sp>
    </p:spTree>
    <p:extLst>
      <p:ext uri="{BB962C8B-B14F-4D97-AF65-F5344CB8AC3E}">
        <p14:creationId xmlns:p14="http://schemas.microsoft.com/office/powerpoint/2010/main" val="151538164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6"/>
          <p:cNvSpPr txBox="1">
            <a:spLocks noGrp="1"/>
          </p:cNvSpPr>
          <p:nvPr>
            <p:ph type="title"/>
          </p:nvPr>
        </p:nvSpPr>
        <p:spPr>
          <a:xfrm>
            <a:off x="832475" y="126338"/>
            <a:ext cx="7951800" cy="730200"/>
          </a:xfrm>
          <a:prstGeom prst="rect">
            <a:avLst/>
          </a:prstGeom>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dirty="0"/>
              <a:t>QUICK WINS</a:t>
            </a:r>
            <a:endParaRPr dirty="0"/>
          </a:p>
        </p:txBody>
      </p:sp>
      <p:sp>
        <p:nvSpPr>
          <p:cNvPr id="93" name="Google Shape;93;p16"/>
          <p:cNvSpPr txBox="1"/>
          <p:nvPr/>
        </p:nvSpPr>
        <p:spPr>
          <a:xfrm>
            <a:off x="457200" y="1289080"/>
            <a:ext cx="8248650" cy="3644869"/>
          </a:xfrm>
          <a:prstGeom prst="rect">
            <a:avLst/>
          </a:prstGeom>
          <a:noFill/>
          <a:ln>
            <a:noFill/>
          </a:ln>
        </p:spPr>
        <p:txBody>
          <a:bodyPr spcFirstLastPara="1" wrap="square" lIns="91425" tIns="91425" rIns="91425" bIns="91425" anchor="t" anchorCtr="0">
            <a:noAutofit/>
          </a:bodyPr>
          <a:lstStyle/>
          <a:p>
            <a:pPr marL="0" marR="0" lvl="0" indent="0" algn="just" defTabSz="914400" rtl="0" eaLnBrk="1" fontAlgn="auto" latinLnBrk="0" hangingPunct="1">
              <a:lnSpc>
                <a:spcPct val="100000"/>
              </a:lnSpc>
              <a:spcBef>
                <a:spcPts val="600"/>
              </a:spcBef>
              <a:spcAft>
                <a:spcPts val="0"/>
              </a:spcAft>
              <a:buClr>
                <a:srgbClr val="000000"/>
              </a:buClr>
              <a:buSzTx/>
              <a:buFont typeface="Arial"/>
              <a:buNone/>
              <a:tabLst/>
              <a:defRPr/>
            </a:pPr>
            <a:r>
              <a:rPr kumimoji="0" lang="en-GB" sz="1400" b="1" i="0" u="none" strike="noStrike" kern="0" cap="none" spc="0" normalizeH="0" baseline="0" noProof="0" dirty="0">
                <a:ln>
                  <a:noFill/>
                </a:ln>
                <a:solidFill>
                  <a:srgbClr val="F05768"/>
                </a:solidFill>
                <a:effectLst/>
                <a:uLnTx/>
                <a:uFillTx/>
                <a:latin typeface="Source Sans Pro"/>
                <a:ea typeface="Source Sans Pro"/>
                <a:cs typeface="Source Sans Pro"/>
                <a:sym typeface="Source Sans Pro"/>
              </a:rPr>
              <a:t>WHAT CAN UNIVERSITIES DO TO WIDEN ACCESS TO POSTGRADUATE STUDY?</a:t>
            </a:r>
          </a:p>
          <a:p>
            <a:pPr marL="0" marR="0" lvl="0" indent="0" algn="just" defTabSz="914400" rtl="0" eaLnBrk="1" fontAlgn="auto" latinLnBrk="0" hangingPunct="1">
              <a:lnSpc>
                <a:spcPct val="100000"/>
              </a:lnSpc>
              <a:spcBef>
                <a:spcPts val="600"/>
              </a:spcBef>
              <a:spcAft>
                <a:spcPts val="0"/>
              </a:spcAft>
              <a:buClr>
                <a:srgbClr val="000000"/>
              </a:buClr>
              <a:buSzTx/>
              <a:buFont typeface="Arial"/>
              <a:buNone/>
              <a:tabLst/>
              <a:defRPr/>
            </a:pPr>
            <a:endParaRPr kumimoji="0" lang="en-GB" sz="1400" b="0" i="0"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endParaRPr>
          </a:p>
          <a:p>
            <a:pPr marL="285750" marR="0" lvl="0" indent="-285750" algn="just" defTabSz="914400" rtl="0" eaLnBrk="1" fontAlgn="auto" latinLnBrk="0" hangingPunct="1">
              <a:lnSpc>
                <a:spcPct val="100000"/>
              </a:lnSpc>
              <a:spcBef>
                <a:spcPts val="600"/>
              </a:spcBef>
              <a:spcAft>
                <a:spcPts val="0"/>
              </a:spcAft>
              <a:buClr>
                <a:srgbClr val="2F3848"/>
              </a:buClr>
              <a:buSzPts val="1100"/>
              <a:buFontTx/>
              <a:buChar char="-"/>
              <a:tabLst/>
              <a:defRPr/>
            </a:pPr>
            <a:r>
              <a:rPr lang="en-GB" dirty="0">
                <a:solidFill>
                  <a:srgbClr val="2F3848"/>
                </a:solidFill>
                <a:latin typeface="Source Sans Pro"/>
                <a:ea typeface="Source Sans Pro"/>
                <a:cs typeface="Source Sans Pro"/>
                <a:sym typeface="Source Sans Pro"/>
              </a:rPr>
              <a:t>First Generation Society</a:t>
            </a:r>
          </a:p>
          <a:p>
            <a:pPr marL="285750" marR="0" lvl="0" indent="-285750" algn="just" defTabSz="914400" rtl="0" eaLnBrk="1" fontAlgn="auto" latinLnBrk="0" hangingPunct="1">
              <a:lnSpc>
                <a:spcPct val="100000"/>
              </a:lnSpc>
              <a:spcBef>
                <a:spcPts val="600"/>
              </a:spcBef>
              <a:spcAft>
                <a:spcPts val="0"/>
              </a:spcAft>
              <a:buClr>
                <a:srgbClr val="2F3848"/>
              </a:buClr>
              <a:buSzPts val="1100"/>
              <a:buFontTx/>
              <a:buChar char="-"/>
              <a:tabLst/>
              <a:defRPr/>
            </a:pPr>
            <a:endParaRPr lang="en-GB" dirty="0">
              <a:solidFill>
                <a:srgbClr val="2F3848"/>
              </a:solidFill>
              <a:latin typeface="Source Sans Pro"/>
              <a:ea typeface="Source Sans Pro"/>
              <a:cs typeface="Source Sans Pro"/>
              <a:sym typeface="Source Sans Pro"/>
            </a:endParaRPr>
          </a:p>
          <a:p>
            <a:pPr marL="285750" marR="0" lvl="0" indent="-285750" algn="just" defTabSz="914400" rtl="0" eaLnBrk="1" fontAlgn="auto" latinLnBrk="0" hangingPunct="1">
              <a:lnSpc>
                <a:spcPct val="100000"/>
              </a:lnSpc>
              <a:spcBef>
                <a:spcPts val="600"/>
              </a:spcBef>
              <a:spcAft>
                <a:spcPts val="0"/>
              </a:spcAft>
              <a:buClr>
                <a:srgbClr val="2F3848"/>
              </a:buClr>
              <a:buSzPts val="1100"/>
              <a:buFontTx/>
              <a:buChar char="-"/>
              <a:tabLst/>
              <a:defRPr/>
            </a:pPr>
            <a:r>
              <a:rPr kumimoji="0" lang="en-GB" sz="1400" b="0" i="0"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rPr>
              <a:t>Better information on ap</a:t>
            </a:r>
            <a:r>
              <a:rPr lang="en-GB" dirty="0">
                <a:solidFill>
                  <a:srgbClr val="2F3848"/>
                </a:solidFill>
                <a:latin typeface="Source Sans Pro"/>
                <a:ea typeface="Source Sans Pro"/>
                <a:cs typeface="Source Sans Pro"/>
                <a:sym typeface="Source Sans Pro"/>
              </a:rPr>
              <a:t>plying to postgrad</a:t>
            </a:r>
          </a:p>
          <a:p>
            <a:pPr marR="0" lvl="0" algn="just" defTabSz="914400" rtl="0" eaLnBrk="1" fontAlgn="auto" latinLnBrk="0" hangingPunct="1">
              <a:lnSpc>
                <a:spcPct val="100000"/>
              </a:lnSpc>
              <a:spcBef>
                <a:spcPts val="600"/>
              </a:spcBef>
              <a:spcAft>
                <a:spcPts val="0"/>
              </a:spcAft>
              <a:buClr>
                <a:srgbClr val="2F3848"/>
              </a:buClr>
              <a:buSzPts val="1100"/>
              <a:tabLst/>
              <a:defRPr/>
            </a:pPr>
            <a:r>
              <a:rPr lang="en-GB" sz="1200" dirty="0">
                <a:solidFill>
                  <a:srgbClr val="2F3848"/>
                </a:solidFill>
                <a:latin typeface="Source Sans Pro"/>
                <a:ea typeface="Source Sans Pro"/>
                <a:cs typeface="Source Sans Pro"/>
                <a:sym typeface="Source Sans Pro"/>
              </a:rPr>
              <a:t>	- Both online &amp; in person (e.g., sessions for UG students on applying for PG)</a:t>
            </a:r>
          </a:p>
          <a:p>
            <a:pPr marR="0" lvl="0" algn="just" defTabSz="914400" rtl="0" eaLnBrk="1" fontAlgn="auto" latinLnBrk="0" hangingPunct="1">
              <a:lnSpc>
                <a:spcPct val="100000"/>
              </a:lnSpc>
              <a:spcBef>
                <a:spcPts val="600"/>
              </a:spcBef>
              <a:spcAft>
                <a:spcPts val="0"/>
              </a:spcAft>
              <a:buClr>
                <a:srgbClr val="2F3848"/>
              </a:buClr>
              <a:buSzPts val="1100"/>
              <a:tabLst/>
              <a:defRPr/>
            </a:pPr>
            <a:endParaRPr lang="en-GB" sz="1200" dirty="0">
              <a:solidFill>
                <a:srgbClr val="2F3848"/>
              </a:solidFill>
              <a:latin typeface="Source Sans Pro"/>
              <a:ea typeface="Source Sans Pro"/>
              <a:cs typeface="Source Sans Pro"/>
              <a:sym typeface="Source Sans Pro"/>
            </a:endParaRPr>
          </a:p>
          <a:p>
            <a:pPr marL="285750" marR="0" lvl="0" indent="-285750" algn="just" defTabSz="914400" rtl="0" eaLnBrk="1" fontAlgn="auto" latinLnBrk="0" hangingPunct="1">
              <a:lnSpc>
                <a:spcPct val="100000"/>
              </a:lnSpc>
              <a:spcBef>
                <a:spcPts val="600"/>
              </a:spcBef>
              <a:spcAft>
                <a:spcPts val="0"/>
              </a:spcAft>
              <a:buClr>
                <a:srgbClr val="2F3848"/>
              </a:buClr>
              <a:buSzPts val="1100"/>
              <a:buFontTx/>
              <a:buChar char="-"/>
              <a:tabLst/>
              <a:defRPr/>
            </a:pPr>
            <a:r>
              <a:rPr kumimoji="0" lang="en-GB" sz="1400" b="0" i="0"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rPr>
              <a:t>Create a sense of community from early on, even for distance learners</a:t>
            </a:r>
          </a:p>
          <a:p>
            <a:pPr lvl="1" algn="just">
              <a:spcBef>
                <a:spcPts val="600"/>
              </a:spcBef>
              <a:buClr>
                <a:srgbClr val="2F3848"/>
              </a:buClr>
              <a:buSzPts val="1100"/>
              <a:defRPr/>
            </a:pPr>
            <a:r>
              <a:rPr lang="en-GB" sz="1200" dirty="0">
                <a:solidFill>
                  <a:srgbClr val="2F3848"/>
                </a:solidFill>
                <a:latin typeface="Source Sans Pro"/>
                <a:ea typeface="Source Sans Pro"/>
                <a:cs typeface="Source Sans Pro"/>
                <a:sym typeface="Source Sans Pro"/>
              </a:rPr>
              <a:t>	- e.g., branded merchandise</a:t>
            </a:r>
          </a:p>
          <a:p>
            <a:pPr marL="285750" lvl="1" indent="-285750" algn="just">
              <a:spcBef>
                <a:spcPts val="600"/>
              </a:spcBef>
              <a:buClr>
                <a:srgbClr val="2F3848"/>
              </a:buClr>
              <a:buSzPts val="1100"/>
              <a:buFontTx/>
              <a:buChar char="-"/>
              <a:defRPr/>
            </a:pPr>
            <a:endParaRPr lang="en-GB" dirty="0">
              <a:solidFill>
                <a:srgbClr val="2F3848"/>
              </a:solidFill>
              <a:latin typeface="Source Sans Pro"/>
              <a:ea typeface="Source Sans Pro"/>
              <a:cs typeface="Source Sans Pro"/>
              <a:sym typeface="Source Sans Pro"/>
            </a:endParaRPr>
          </a:p>
          <a:p>
            <a:pPr marL="285750" lvl="1" indent="-285750" algn="just">
              <a:spcBef>
                <a:spcPts val="600"/>
              </a:spcBef>
              <a:buClr>
                <a:srgbClr val="2F3848"/>
              </a:buClr>
              <a:buSzPts val="1100"/>
              <a:buFontTx/>
              <a:buChar char="-"/>
              <a:defRPr/>
            </a:pPr>
            <a:r>
              <a:rPr kumimoji="0" lang="en-GB" b="0" i="0"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rPr>
              <a:t>Honesty (e.g., from course leaders, from current/past students)</a:t>
            </a:r>
          </a:p>
        </p:txBody>
      </p:sp>
    </p:spTree>
    <p:extLst>
      <p:ext uri="{BB962C8B-B14F-4D97-AF65-F5344CB8AC3E}">
        <p14:creationId xmlns:p14="http://schemas.microsoft.com/office/powerpoint/2010/main" val="424405877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6"/>
          <p:cNvSpPr txBox="1">
            <a:spLocks noGrp="1"/>
          </p:cNvSpPr>
          <p:nvPr>
            <p:ph type="title"/>
          </p:nvPr>
        </p:nvSpPr>
        <p:spPr>
          <a:xfrm>
            <a:off x="832475" y="126338"/>
            <a:ext cx="7951800" cy="730200"/>
          </a:xfrm>
          <a:prstGeom prst="rect">
            <a:avLst/>
          </a:prstGeom>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dirty="0"/>
              <a:t>CONCLUSION</a:t>
            </a:r>
            <a:endParaRPr dirty="0"/>
          </a:p>
        </p:txBody>
      </p:sp>
      <p:sp>
        <p:nvSpPr>
          <p:cNvPr id="93" name="Google Shape;93;p16"/>
          <p:cNvSpPr txBox="1"/>
          <p:nvPr/>
        </p:nvSpPr>
        <p:spPr>
          <a:xfrm>
            <a:off x="447675" y="1096575"/>
            <a:ext cx="8248650" cy="3644869"/>
          </a:xfrm>
          <a:prstGeom prst="rect">
            <a:avLst/>
          </a:prstGeom>
          <a:noFill/>
          <a:ln>
            <a:noFill/>
          </a:ln>
        </p:spPr>
        <p:txBody>
          <a:bodyPr spcFirstLastPara="1" wrap="square" lIns="91425" tIns="91425" rIns="91425" bIns="91425" anchor="t" anchorCtr="0">
            <a:noAutofit/>
          </a:bodyPr>
          <a:lstStyle/>
          <a:p>
            <a:pPr marL="0" marR="0" lvl="0" indent="0" algn="just" defTabSz="914400" rtl="0" eaLnBrk="1" fontAlgn="auto" latinLnBrk="0" hangingPunct="1">
              <a:lnSpc>
                <a:spcPct val="100000"/>
              </a:lnSpc>
              <a:spcBef>
                <a:spcPts val="600"/>
              </a:spcBef>
              <a:spcAft>
                <a:spcPts val="0"/>
              </a:spcAft>
              <a:buClr>
                <a:srgbClr val="000000"/>
              </a:buClr>
              <a:buSzTx/>
              <a:buFont typeface="Arial"/>
              <a:buNone/>
              <a:tabLst/>
              <a:defRPr/>
            </a:pPr>
            <a:r>
              <a:rPr kumimoji="0" lang="en-GB" sz="1400" b="1" i="0" u="none" strike="noStrike" kern="0" cap="none" spc="0" normalizeH="0" baseline="0" noProof="0" dirty="0">
                <a:ln>
                  <a:noFill/>
                </a:ln>
                <a:solidFill>
                  <a:srgbClr val="F05768"/>
                </a:solidFill>
                <a:effectLst/>
                <a:uLnTx/>
                <a:uFillTx/>
                <a:latin typeface="Source Sans Pro"/>
                <a:ea typeface="Source Sans Pro"/>
                <a:cs typeface="Source Sans Pro"/>
                <a:sym typeface="Source Sans Pro"/>
              </a:rPr>
              <a:t>KEY TAKE</a:t>
            </a:r>
            <a:r>
              <a:rPr lang="en-GB" b="1" dirty="0">
                <a:solidFill>
                  <a:srgbClr val="F05768"/>
                </a:solidFill>
                <a:latin typeface="Source Sans Pro"/>
                <a:ea typeface="Source Sans Pro"/>
                <a:cs typeface="Source Sans Pro"/>
                <a:sym typeface="Source Sans Pro"/>
              </a:rPr>
              <a:t>AWAYS</a:t>
            </a:r>
            <a:endParaRPr kumimoji="0" lang="en-GB" sz="1400" b="1" i="0" u="none" strike="noStrike" kern="0" cap="none" spc="0" normalizeH="0" baseline="0" noProof="0" dirty="0">
              <a:ln>
                <a:noFill/>
              </a:ln>
              <a:solidFill>
                <a:srgbClr val="F05768"/>
              </a:solidFill>
              <a:effectLst/>
              <a:uLnTx/>
              <a:uFillTx/>
              <a:latin typeface="Source Sans Pro"/>
              <a:ea typeface="Source Sans Pro"/>
              <a:cs typeface="Source Sans Pro"/>
              <a:sym typeface="Source Sans Pro"/>
            </a:endParaRPr>
          </a:p>
          <a:p>
            <a:pPr marL="0" marR="0" lvl="0" indent="0" algn="just" defTabSz="914400" rtl="0" eaLnBrk="1" fontAlgn="auto" latinLnBrk="0" hangingPunct="1">
              <a:lnSpc>
                <a:spcPct val="100000"/>
              </a:lnSpc>
              <a:spcBef>
                <a:spcPts val="600"/>
              </a:spcBef>
              <a:spcAft>
                <a:spcPts val="0"/>
              </a:spcAft>
              <a:buClr>
                <a:srgbClr val="000000"/>
              </a:buClr>
              <a:buSzTx/>
              <a:buFont typeface="Arial"/>
              <a:buNone/>
              <a:tabLst/>
              <a:defRPr/>
            </a:pPr>
            <a:endParaRPr kumimoji="0" lang="en-GB" sz="1400" b="0" i="0"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endParaRPr>
          </a:p>
          <a:p>
            <a:pPr marL="285750" marR="0" lvl="0" indent="-285750" algn="just" defTabSz="914400" rtl="0" eaLnBrk="1" fontAlgn="auto" latinLnBrk="0" hangingPunct="1">
              <a:lnSpc>
                <a:spcPct val="150000"/>
              </a:lnSpc>
              <a:spcBef>
                <a:spcPts val="600"/>
              </a:spcBef>
              <a:spcAft>
                <a:spcPts val="0"/>
              </a:spcAft>
              <a:buClr>
                <a:srgbClr val="2F3848"/>
              </a:buClr>
              <a:buSzPts val="1100"/>
              <a:buFontTx/>
              <a:buChar char="-"/>
              <a:tabLst/>
              <a:defRPr/>
            </a:pPr>
            <a:r>
              <a:rPr lang="en-GB" dirty="0">
                <a:solidFill>
                  <a:srgbClr val="2F3848"/>
                </a:solidFill>
                <a:latin typeface="Source Sans Pro"/>
                <a:ea typeface="Source Sans Pro"/>
                <a:cs typeface="Source Sans Pro"/>
                <a:sym typeface="Source Sans Pro"/>
              </a:rPr>
              <a:t>Postgraduate cohorts are far more diverse than at undergraduate level, and face different barriers</a:t>
            </a:r>
          </a:p>
          <a:p>
            <a:pPr marL="285750" marR="0" lvl="0" indent="-285750" algn="just" defTabSz="914400" rtl="0" eaLnBrk="1" fontAlgn="auto" latinLnBrk="0" hangingPunct="1">
              <a:lnSpc>
                <a:spcPct val="150000"/>
              </a:lnSpc>
              <a:spcBef>
                <a:spcPts val="600"/>
              </a:spcBef>
              <a:spcAft>
                <a:spcPts val="0"/>
              </a:spcAft>
              <a:buClr>
                <a:srgbClr val="2F3848"/>
              </a:buClr>
              <a:buSzPts val="1100"/>
              <a:buFontTx/>
              <a:buChar char="-"/>
              <a:tabLst/>
              <a:defRPr/>
            </a:pPr>
            <a:r>
              <a:rPr lang="en-GB" dirty="0">
                <a:solidFill>
                  <a:srgbClr val="2F3848"/>
                </a:solidFill>
                <a:latin typeface="Source Sans Pro"/>
                <a:ea typeface="Source Sans Pro"/>
                <a:cs typeface="Source Sans Pro"/>
                <a:sym typeface="Source Sans Pro"/>
              </a:rPr>
              <a:t>Funding is important, but there are more than just financial barriers to postgraduate study</a:t>
            </a:r>
          </a:p>
          <a:p>
            <a:pPr marL="285750" marR="0" lvl="0" indent="-285750" algn="just" defTabSz="914400" rtl="0" eaLnBrk="1" fontAlgn="auto" latinLnBrk="0" hangingPunct="1">
              <a:lnSpc>
                <a:spcPct val="150000"/>
              </a:lnSpc>
              <a:spcBef>
                <a:spcPts val="600"/>
              </a:spcBef>
              <a:spcAft>
                <a:spcPts val="0"/>
              </a:spcAft>
              <a:buClr>
                <a:srgbClr val="2F3848"/>
              </a:buClr>
              <a:buSzPts val="1100"/>
              <a:buFontTx/>
              <a:buChar char="-"/>
              <a:tabLst/>
              <a:defRPr/>
            </a:pPr>
            <a:r>
              <a:rPr lang="en-GB" dirty="0">
                <a:solidFill>
                  <a:srgbClr val="2F3848"/>
                </a:solidFill>
                <a:latin typeface="Source Sans Pro"/>
                <a:ea typeface="Source Sans Pro"/>
                <a:cs typeface="Source Sans Pro"/>
                <a:sym typeface="Source Sans Pro"/>
              </a:rPr>
              <a:t>First generation students face similar barriers to other WA groups, and yet are often not included in widening access initiatives</a:t>
            </a:r>
          </a:p>
          <a:p>
            <a:pPr marL="285750" marR="0" lvl="0" indent="-285750" algn="just" defTabSz="914400" rtl="0" eaLnBrk="1" fontAlgn="auto" latinLnBrk="0" hangingPunct="1">
              <a:lnSpc>
                <a:spcPct val="150000"/>
              </a:lnSpc>
              <a:spcBef>
                <a:spcPts val="600"/>
              </a:spcBef>
              <a:spcAft>
                <a:spcPts val="0"/>
              </a:spcAft>
              <a:buClr>
                <a:srgbClr val="2F3848"/>
              </a:buClr>
              <a:buSzPts val="1100"/>
              <a:buFontTx/>
              <a:buChar char="-"/>
              <a:tabLst/>
              <a:defRPr/>
            </a:pPr>
            <a:r>
              <a:rPr lang="en-GB" dirty="0">
                <a:solidFill>
                  <a:srgbClr val="2F3848"/>
                </a:solidFill>
                <a:latin typeface="Source Sans Pro"/>
                <a:ea typeface="Source Sans Pro"/>
                <a:cs typeface="Source Sans Pro"/>
                <a:sym typeface="Source Sans Pro"/>
              </a:rPr>
              <a:t>Providing more avenues for information around postgraduate study (what to expect, how to apply, etc.) is critical for encouraging students to apply &amp; succeed in PG</a:t>
            </a:r>
          </a:p>
          <a:p>
            <a:pPr marL="285750" marR="0" lvl="0" indent="-285750" algn="just" defTabSz="914400" rtl="0" eaLnBrk="1" fontAlgn="auto" latinLnBrk="0" hangingPunct="1">
              <a:lnSpc>
                <a:spcPct val="150000"/>
              </a:lnSpc>
              <a:spcBef>
                <a:spcPts val="600"/>
              </a:spcBef>
              <a:spcAft>
                <a:spcPts val="0"/>
              </a:spcAft>
              <a:buClr>
                <a:srgbClr val="2F3848"/>
              </a:buClr>
              <a:buSzPts val="1100"/>
              <a:buFontTx/>
              <a:buChar char="-"/>
              <a:tabLst/>
              <a:defRPr/>
            </a:pPr>
            <a:r>
              <a:rPr kumimoji="0" lang="en-GB" sz="1400" b="0" i="0"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rPr>
              <a:t>Transition into PG is not to be treated as insignificant</a:t>
            </a:r>
          </a:p>
          <a:p>
            <a:pPr marL="285750" marR="0" lvl="0" indent="-285750" algn="just" defTabSz="914400" rtl="0" eaLnBrk="1" fontAlgn="auto" latinLnBrk="0" hangingPunct="1">
              <a:lnSpc>
                <a:spcPct val="150000"/>
              </a:lnSpc>
              <a:spcBef>
                <a:spcPts val="600"/>
              </a:spcBef>
              <a:spcAft>
                <a:spcPts val="0"/>
              </a:spcAft>
              <a:buClr>
                <a:srgbClr val="2F3848"/>
              </a:buClr>
              <a:buSzPts val="1100"/>
              <a:buFontTx/>
              <a:buChar char="-"/>
              <a:tabLst/>
              <a:defRPr/>
            </a:pPr>
            <a:r>
              <a:rPr lang="en-GB" dirty="0">
                <a:solidFill>
                  <a:srgbClr val="2F3848"/>
                </a:solidFill>
                <a:latin typeface="Source Sans Pro"/>
                <a:ea typeface="Source Sans Pro"/>
                <a:cs typeface="Source Sans Pro"/>
                <a:sym typeface="Source Sans Pro"/>
              </a:rPr>
              <a:t>Don’t just default to SIMD (or perhaps POLAR)</a:t>
            </a:r>
            <a:endParaRPr kumimoji="0" lang="en-GB" sz="1400" b="0" i="0" u="none" strike="noStrike" kern="0" cap="none" spc="0" normalizeH="0" baseline="0" noProof="0" dirty="0">
              <a:ln>
                <a:noFill/>
              </a:ln>
              <a:solidFill>
                <a:srgbClr val="2F3848"/>
              </a:solidFill>
              <a:effectLst/>
              <a:uLnTx/>
              <a:uFillTx/>
              <a:latin typeface="Source Sans Pro"/>
              <a:ea typeface="Source Sans Pro"/>
              <a:cs typeface="Source Sans Pro"/>
              <a:sym typeface="Source Sans Pro"/>
            </a:endParaRPr>
          </a:p>
        </p:txBody>
      </p:sp>
    </p:spTree>
    <p:extLst>
      <p:ext uri="{BB962C8B-B14F-4D97-AF65-F5344CB8AC3E}">
        <p14:creationId xmlns:p14="http://schemas.microsoft.com/office/powerpoint/2010/main" val="376519618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86"/>
        <p:cNvGrpSpPr/>
        <p:nvPr/>
      </p:nvGrpSpPr>
      <p:grpSpPr>
        <a:xfrm>
          <a:off x="0" y="0"/>
          <a:ext cx="0" cy="0"/>
          <a:chOff x="0" y="0"/>
          <a:chExt cx="0" cy="0"/>
        </a:xfrm>
      </p:grpSpPr>
      <p:sp>
        <p:nvSpPr>
          <p:cNvPr id="87" name="Google Shape;87;p15"/>
          <p:cNvSpPr txBox="1">
            <a:spLocks noGrp="1"/>
          </p:cNvSpPr>
          <p:nvPr>
            <p:ph type="ctrTitle"/>
          </p:nvPr>
        </p:nvSpPr>
        <p:spPr>
          <a:xfrm>
            <a:off x="729205" y="2449025"/>
            <a:ext cx="7592992" cy="1159800"/>
          </a:xfrm>
          <a:prstGeom prst="rect">
            <a:avLst/>
          </a:prstGeom>
        </p:spPr>
        <p:txBody>
          <a:bodyPr spcFirstLastPara="1" wrap="square" lIns="91425" tIns="91425" rIns="91425" bIns="91425" anchor="t" anchorCtr="0">
            <a:noAutofit/>
          </a:bodyPr>
          <a:lstStyle/>
          <a:p>
            <a:pPr lvl="0"/>
            <a:br>
              <a:rPr lang="en" sz="3200" dirty="0">
                <a:solidFill>
                  <a:schemeClr val="accent1"/>
                </a:solidFill>
              </a:rPr>
            </a:br>
            <a:r>
              <a:rPr lang="en" sz="3200" dirty="0">
                <a:solidFill>
                  <a:schemeClr val="accent1"/>
                </a:solidFill>
              </a:rPr>
              <a:t>Thank you for listening!</a:t>
            </a:r>
            <a:br>
              <a:rPr lang="en" sz="3200" dirty="0">
                <a:solidFill>
                  <a:schemeClr val="accent1"/>
                </a:solidFill>
              </a:rPr>
            </a:br>
            <a:r>
              <a:rPr lang="en" sz="3200" dirty="0"/>
              <a:t>Questions?</a:t>
            </a:r>
            <a:endParaRPr sz="3200" dirty="0">
              <a:solidFill>
                <a:schemeClr val="accent1"/>
              </a:solidFill>
            </a:endParaRPr>
          </a:p>
        </p:txBody>
      </p:sp>
    </p:spTree>
    <p:extLst>
      <p:ext uri="{BB962C8B-B14F-4D97-AF65-F5344CB8AC3E}">
        <p14:creationId xmlns:p14="http://schemas.microsoft.com/office/powerpoint/2010/main" val="10152178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86"/>
        <p:cNvGrpSpPr/>
        <p:nvPr/>
      </p:nvGrpSpPr>
      <p:grpSpPr>
        <a:xfrm>
          <a:off x="0" y="0"/>
          <a:ext cx="0" cy="0"/>
          <a:chOff x="0" y="0"/>
          <a:chExt cx="0" cy="0"/>
        </a:xfrm>
      </p:grpSpPr>
      <p:sp>
        <p:nvSpPr>
          <p:cNvPr id="87" name="Google Shape;87;p15"/>
          <p:cNvSpPr txBox="1">
            <a:spLocks noGrp="1"/>
          </p:cNvSpPr>
          <p:nvPr>
            <p:ph type="ctrTitle"/>
          </p:nvPr>
        </p:nvSpPr>
        <p:spPr>
          <a:xfrm>
            <a:off x="729205" y="2449025"/>
            <a:ext cx="7592992" cy="1159800"/>
          </a:xfrm>
          <a:prstGeom prst="rect">
            <a:avLst/>
          </a:prstGeom>
        </p:spPr>
        <p:txBody>
          <a:bodyPr spcFirstLastPara="1" wrap="square" lIns="91425" tIns="91425" rIns="91425" bIns="91425" anchor="t" anchorCtr="0">
            <a:noAutofit/>
          </a:bodyPr>
          <a:lstStyle/>
          <a:p>
            <a:pPr lvl="0"/>
            <a:br>
              <a:rPr lang="en" sz="3200" dirty="0"/>
            </a:br>
            <a:r>
              <a:rPr lang="en" sz="3200" dirty="0"/>
              <a:t>QUANTITATIVE FINDINGS</a:t>
            </a:r>
            <a:endParaRPr sz="3200" dirty="0">
              <a:solidFill>
                <a:schemeClr val="accent1"/>
              </a:solidFill>
            </a:endParaRPr>
          </a:p>
        </p:txBody>
      </p:sp>
    </p:spTree>
    <p:extLst>
      <p:ext uri="{BB962C8B-B14F-4D97-AF65-F5344CB8AC3E}">
        <p14:creationId xmlns:p14="http://schemas.microsoft.com/office/powerpoint/2010/main" val="19555614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MOTIVATION</a:t>
            </a:r>
          </a:p>
        </p:txBody>
      </p:sp>
      <p:graphicFrame>
        <p:nvGraphicFramePr>
          <p:cNvPr id="8" name="Chart 7"/>
          <p:cNvGraphicFramePr>
            <a:graphicFrameLocks/>
          </p:cNvGraphicFramePr>
          <p:nvPr/>
        </p:nvGraphicFramePr>
        <p:xfrm>
          <a:off x="832476" y="931864"/>
          <a:ext cx="7663825" cy="401478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2824162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6"/>
          <p:cNvSpPr txBox="1">
            <a:spLocks noGrp="1"/>
          </p:cNvSpPr>
          <p:nvPr>
            <p:ph type="title"/>
          </p:nvPr>
        </p:nvSpPr>
        <p:spPr>
          <a:xfrm>
            <a:off x="832475" y="126338"/>
            <a:ext cx="7951800" cy="730200"/>
          </a:xfrm>
          <a:prstGeom prst="rect">
            <a:avLst/>
          </a:prstGeom>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dirty="0"/>
              <a:t>MOTIVATION</a:t>
            </a:r>
            <a:endParaRPr dirty="0"/>
          </a:p>
        </p:txBody>
      </p:sp>
      <p:sp>
        <p:nvSpPr>
          <p:cNvPr id="93" name="Google Shape;93;p16"/>
          <p:cNvSpPr txBox="1"/>
          <p:nvPr/>
        </p:nvSpPr>
        <p:spPr>
          <a:xfrm>
            <a:off x="457200" y="1075764"/>
            <a:ext cx="8248650" cy="3827929"/>
          </a:xfrm>
          <a:prstGeom prst="rect">
            <a:avLst/>
          </a:prstGeom>
          <a:noFill/>
          <a:ln>
            <a:noFill/>
          </a:ln>
        </p:spPr>
        <p:txBody>
          <a:bodyPr spcFirstLastPara="1" wrap="square" lIns="91425" tIns="91425" rIns="91425" bIns="91425" anchor="t" anchorCtr="0">
            <a:noAutofit/>
          </a:bodyPr>
          <a:lstStyle/>
          <a:p>
            <a:pPr marL="0" lvl="0" indent="0" algn="just" rtl="0">
              <a:lnSpc>
                <a:spcPct val="150000"/>
              </a:lnSpc>
              <a:spcBef>
                <a:spcPts val="600"/>
              </a:spcBef>
              <a:spcAft>
                <a:spcPts val="0"/>
              </a:spcAft>
              <a:buNone/>
            </a:pPr>
            <a:r>
              <a:rPr lang="en-GB" sz="800" b="1" dirty="0">
                <a:solidFill>
                  <a:schemeClr val="accent3"/>
                </a:solidFill>
                <a:latin typeface="Source Sans Pro"/>
                <a:ea typeface="Source Sans Pro"/>
                <a:cs typeface="Source Sans Pro"/>
                <a:sym typeface="Source Sans Pro"/>
              </a:rPr>
              <a:t> </a:t>
            </a:r>
          </a:p>
          <a:p>
            <a:pPr marL="0" lvl="0" indent="0" algn="just" rtl="0">
              <a:lnSpc>
                <a:spcPct val="150000"/>
              </a:lnSpc>
              <a:spcBef>
                <a:spcPts val="600"/>
              </a:spcBef>
              <a:spcAft>
                <a:spcPts val="0"/>
              </a:spcAft>
              <a:buNone/>
            </a:pPr>
            <a:r>
              <a:rPr lang="en-GB" b="1" dirty="0">
                <a:solidFill>
                  <a:schemeClr val="accent3"/>
                </a:solidFill>
                <a:latin typeface="Source Sans Pro"/>
                <a:ea typeface="Source Sans Pro"/>
                <a:cs typeface="Source Sans Pro"/>
                <a:sym typeface="Source Sans Pro"/>
              </a:rPr>
              <a:t>DEGREE LEVEL</a:t>
            </a:r>
            <a:endParaRPr dirty="0">
              <a:solidFill>
                <a:schemeClr val="accent3"/>
              </a:solidFill>
              <a:latin typeface="Source Sans Pro"/>
              <a:ea typeface="Source Sans Pro"/>
              <a:cs typeface="Source Sans Pro"/>
              <a:sym typeface="Source Sans Pro"/>
            </a:endParaRPr>
          </a:p>
          <a:p>
            <a:pPr algn="just">
              <a:lnSpc>
                <a:spcPct val="150000"/>
              </a:lnSpc>
              <a:spcBef>
                <a:spcPts val="600"/>
              </a:spcBef>
              <a:buClr>
                <a:schemeClr val="dk1"/>
              </a:buClr>
              <a:buSzPts val="1100"/>
            </a:pPr>
            <a:endParaRPr lang="en-GB" dirty="0">
              <a:solidFill>
                <a:schemeClr val="dk1"/>
              </a:solidFill>
              <a:latin typeface="Source Sans Pro"/>
              <a:ea typeface="Source Sans Pro"/>
              <a:cs typeface="Source Sans Pro"/>
              <a:sym typeface="Source Sans Pro"/>
            </a:endParaRPr>
          </a:p>
          <a:p>
            <a:pPr marL="285750" lvl="0" indent="-285750" algn="just">
              <a:lnSpc>
                <a:spcPct val="150000"/>
              </a:lnSpc>
              <a:spcBef>
                <a:spcPts val="600"/>
              </a:spcBef>
              <a:buClr>
                <a:schemeClr val="dk1"/>
              </a:buClr>
              <a:buSzPts val="1100"/>
              <a:buFontTx/>
              <a:buChar char="-"/>
            </a:pPr>
            <a:r>
              <a:rPr lang="en-GB" dirty="0">
                <a:solidFill>
                  <a:schemeClr val="dk1"/>
                </a:solidFill>
                <a:latin typeface="Source Sans Pro"/>
                <a:ea typeface="Source Sans Pro"/>
                <a:cs typeface="Source Sans Pro"/>
                <a:sym typeface="Source Sans Pro"/>
              </a:rPr>
              <a:t>Taught postgraduate students are </a:t>
            </a:r>
            <a:r>
              <a:rPr lang="en-GB" dirty="0">
                <a:solidFill>
                  <a:schemeClr val="accent3"/>
                </a:solidFill>
                <a:latin typeface="Source Sans Pro"/>
                <a:ea typeface="Source Sans Pro"/>
                <a:cs typeface="Source Sans Pro"/>
                <a:sym typeface="Source Sans Pro"/>
              </a:rPr>
              <a:t>significantly </a:t>
            </a:r>
            <a:r>
              <a:rPr lang="en-GB" b="1" dirty="0">
                <a:solidFill>
                  <a:schemeClr val="accent3"/>
                </a:solidFill>
                <a:latin typeface="Source Sans Pro"/>
                <a:ea typeface="Source Sans Pro"/>
                <a:cs typeface="Source Sans Pro"/>
                <a:sym typeface="Source Sans Pro"/>
              </a:rPr>
              <a:t>more likely </a:t>
            </a:r>
            <a:r>
              <a:rPr lang="en-GB" dirty="0">
                <a:solidFill>
                  <a:schemeClr val="accent3"/>
                </a:solidFill>
                <a:latin typeface="Source Sans Pro"/>
                <a:ea typeface="Source Sans Pro"/>
                <a:cs typeface="Source Sans Pro"/>
                <a:sym typeface="Source Sans Pro"/>
              </a:rPr>
              <a:t>to be motivated by the belief that their previous degree (e.g., bachelors) would not be enough to set them apart in the current job market (p = 0.018) </a:t>
            </a:r>
            <a:r>
              <a:rPr lang="en-GB" dirty="0">
                <a:solidFill>
                  <a:schemeClr val="dk1"/>
                </a:solidFill>
                <a:latin typeface="Source Sans Pro"/>
                <a:ea typeface="Source Sans Pro"/>
                <a:cs typeface="Source Sans Pro"/>
                <a:sym typeface="Source Sans Pro"/>
              </a:rPr>
              <a:t>compared to PhD students, who did not particularly consider this to be a motivating factor.</a:t>
            </a:r>
          </a:p>
          <a:p>
            <a:pPr marL="285750" lvl="0" indent="-285750" algn="just">
              <a:lnSpc>
                <a:spcPct val="150000"/>
              </a:lnSpc>
              <a:spcBef>
                <a:spcPts val="600"/>
              </a:spcBef>
              <a:buClr>
                <a:schemeClr val="dk1"/>
              </a:buClr>
              <a:buSzPts val="1100"/>
              <a:buFontTx/>
              <a:buChar char="-"/>
            </a:pPr>
            <a:endParaRPr lang="en-GB" dirty="0">
              <a:solidFill>
                <a:schemeClr val="dk1"/>
              </a:solidFill>
              <a:latin typeface="Source Sans Pro"/>
              <a:ea typeface="Source Sans Pro"/>
              <a:cs typeface="Source Sans Pro"/>
              <a:sym typeface="Source Sans Pro"/>
            </a:endParaRPr>
          </a:p>
          <a:p>
            <a:pPr marL="285750" indent="-285750" algn="just">
              <a:lnSpc>
                <a:spcPct val="150000"/>
              </a:lnSpc>
              <a:spcBef>
                <a:spcPts val="600"/>
              </a:spcBef>
              <a:buClr>
                <a:schemeClr val="dk1"/>
              </a:buClr>
              <a:buSzPts val="1100"/>
              <a:buFontTx/>
              <a:buChar char="-"/>
            </a:pPr>
            <a:r>
              <a:rPr lang="en-GB" dirty="0">
                <a:solidFill>
                  <a:schemeClr val="dk1"/>
                </a:solidFill>
                <a:latin typeface="Source Sans Pro"/>
                <a:ea typeface="Source Sans Pro"/>
                <a:cs typeface="Source Sans Pro"/>
                <a:sym typeface="Source Sans Pro"/>
              </a:rPr>
              <a:t>Postgraduate research students (PhD) are </a:t>
            </a:r>
            <a:r>
              <a:rPr lang="en-GB" dirty="0">
                <a:solidFill>
                  <a:schemeClr val="accent3"/>
                </a:solidFill>
                <a:latin typeface="Source Sans Pro"/>
                <a:ea typeface="Source Sans Pro"/>
                <a:cs typeface="Source Sans Pro"/>
                <a:sym typeface="Source Sans Pro"/>
              </a:rPr>
              <a:t>significantly </a:t>
            </a:r>
            <a:r>
              <a:rPr lang="en-GB" b="1" dirty="0">
                <a:solidFill>
                  <a:schemeClr val="accent3"/>
                </a:solidFill>
                <a:latin typeface="Source Sans Pro"/>
                <a:ea typeface="Source Sans Pro"/>
                <a:cs typeface="Source Sans Pro"/>
                <a:sym typeface="Source Sans Pro"/>
              </a:rPr>
              <a:t>more likely</a:t>
            </a:r>
            <a:r>
              <a:rPr lang="en-GB" dirty="0">
                <a:solidFill>
                  <a:schemeClr val="accent3"/>
                </a:solidFill>
                <a:latin typeface="Source Sans Pro"/>
                <a:ea typeface="Source Sans Pro"/>
                <a:cs typeface="Source Sans Pro"/>
                <a:sym typeface="Source Sans Pro"/>
              </a:rPr>
              <a:t> to be motivated to by the pursuit of an academic career (p &lt; 0.001)</a:t>
            </a:r>
            <a:r>
              <a:rPr lang="en-GB" dirty="0">
                <a:solidFill>
                  <a:schemeClr val="dk1"/>
                </a:solidFill>
                <a:latin typeface="Source Sans Pro"/>
                <a:ea typeface="Source Sans Pro"/>
                <a:cs typeface="Source Sans Pro"/>
                <a:sym typeface="Source Sans Pro"/>
              </a:rPr>
              <a:t> compared to taught postgraduate students. </a:t>
            </a:r>
          </a:p>
          <a:p>
            <a:pPr marL="285750" lvl="0" indent="-285750" algn="just">
              <a:lnSpc>
                <a:spcPct val="150000"/>
              </a:lnSpc>
              <a:spcBef>
                <a:spcPts val="600"/>
              </a:spcBef>
              <a:buClr>
                <a:schemeClr val="dk1"/>
              </a:buClr>
              <a:buSzPts val="1100"/>
              <a:buFontTx/>
              <a:buChar char="-"/>
            </a:pPr>
            <a:endParaRPr dirty="0">
              <a:solidFill>
                <a:schemeClr val="dk1"/>
              </a:solidFill>
              <a:latin typeface="Source Sans Pro"/>
              <a:ea typeface="Source Sans Pro"/>
              <a:cs typeface="Source Sans Pro"/>
              <a:sym typeface="Source Sans Pro"/>
            </a:endParaRPr>
          </a:p>
        </p:txBody>
      </p:sp>
    </p:spTree>
    <p:extLst>
      <p:ext uri="{BB962C8B-B14F-4D97-AF65-F5344CB8AC3E}">
        <p14:creationId xmlns:p14="http://schemas.microsoft.com/office/powerpoint/2010/main" val="26504880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FUNDING</a:t>
            </a:r>
          </a:p>
        </p:txBody>
      </p:sp>
      <p:graphicFrame>
        <p:nvGraphicFramePr>
          <p:cNvPr id="4" name="Chart 3"/>
          <p:cNvGraphicFramePr>
            <a:graphicFrameLocks/>
          </p:cNvGraphicFramePr>
          <p:nvPr/>
        </p:nvGraphicFramePr>
        <p:xfrm>
          <a:off x="832475" y="1133475"/>
          <a:ext cx="7187575" cy="379095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7472293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CONCERNS</a:t>
            </a:r>
          </a:p>
        </p:txBody>
      </p:sp>
      <p:graphicFrame>
        <p:nvGraphicFramePr>
          <p:cNvPr id="4" name="Chart 3"/>
          <p:cNvGraphicFramePr>
            <a:graphicFrameLocks/>
          </p:cNvGraphicFramePr>
          <p:nvPr/>
        </p:nvGraphicFramePr>
        <p:xfrm>
          <a:off x="832476" y="1094185"/>
          <a:ext cx="7720974" cy="385048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639480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STRESSORS</a:t>
            </a:r>
          </a:p>
        </p:txBody>
      </p:sp>
      <p:sp>
        <p:nvSpPr>
          <p:cNvPr id="4" name="Text Placeholder 3"/>
          <p:cNvSpPr>
            <a:spLocks noGrp="1"/>
          </p:cNvSpPr>
          <p:nvPr>
            <p:ph type="body" idx="2"/>
          </p:nvPr>
        </p:nvSpPr>
        <p:spPr>
          <a:xfrm>
            <a:off x="304801" y="4610100"/>
            <a:ext cx="8479475" cy="425394"/>
          </a:xfrm>
        </p:spPr>
        <p:txBody>
          <a:bodyPr/>
          <a:lstStyle/>
          <a:p>
            <a:pPr marL="101598" indent="0">
              <a:buNone/>
            </a:pPr>
            <a:r>
              <a:rPr lang="en-GB" sz="1050" dirty="0">
                <a:solidFill>
                  <a:schemeClr val="accent3"/>
                </a:solidFill>
              </a:rPr>
              <a:t>Note: We did not provide the option for students to select “Supervisor” or “Staff/faculty” which may be particularly relevant for PhD students</a:t>
            </a:r>
          </a:p>
        </p:txBody>
      </p:sp>
      <p:graphicFrame>
        <p:nvGraphicFramePr>
          <p:cNvPr id="6" name="Chart 5"/>
          <p:cNvGraphicFramePr>
            <a:graphicFrameLocks/>
          </p:cNvGraphicFramePr>
          <p:nvPr/>
        </p:nvGraphicFramePr>
        <p:xfrm>
          <a:off x="832476" y="1221581"/>
          <a:ext cx="7339975" cy="338851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90564121"/>
      </p:ext>
    </p:extLst>
  </p:cSld>
  <p:clrMapOvr>
    <a:masterClrMapping/>
  </p:clrMapOvr>
</p:sld>
</file>

<file path=ppt/theme/theme1.xml><?xml version="1.0" encoding="utf-8"?>
<a:theme xmlns:a="http://schemas.openxmlformats.org/drawingml/2006/main" name="Benedick template">
  <a:themeElements>
    <a:clrScheme name="Custom 347">
      <a:dk1>
        <a:srgbClr val="2F3848"/>
      </a:dk1>
      <a:lt1>
        <a:srgbClr val="FFFFFF"/>
      </a:lt1>
      <a:dk2>
        <a:srgbClr val="6A717C"/>
      </a:dk2>
      <a:lt2>
        <a:srgbClr val="EFEFEF"/>
      </a:lt2>
      <a:accent1>
        <a:srgbClr val="00C5B9"/>
      </a:accent1>
      <a:accent2>
        <a:srgbClr val="6CF3CE"/>
      </a:accent2>
      <a:accent3>
        <a:srgbClr val="F05768"/>
      </a:accent3>
      <a:accent4>
        <a:srgbClr val="FD8E80"/>
      </a:accent4>
      <a:accent5>
        <a:srgbClr val="2F3848"/>
      </a:accent5>
      <a:accent6>
        <a:srgbClr val="6A717C"/>
      </a:accent6>
      <a:hlink>
        <a:srgbClr val="00C5B9"/>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989</TotalTime>
  <Words>3650</Words>
  <Application>Microsoft Office PowerPoint</Application>
  <PresentationFormat>On-screen Show (16:9)</PresentationFormat>
  <Paragraphs>207</Paragraphs>
  <Slides>39</Slides>
  <Notes>39</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39</vt:i4>
      </vt:variant>
    </vt:vector>
  </HeadingPairs>
  <TitlesOfParts>
    <vt:vector size="42" baseType="lpstr">
      <vt:lpstr>Arial</vt:lpstr>
      <vt:lpstr>Source Sans Pro</vt:lpstr>
      <vt:lpstr>Benedick template</vt:lpstr>
      <vt:lpstr>WIDENING ACCESS TO POSTGRADUATE STUDY   Al Blackshaw   &amp;   Rowena Piers University of Strathclyde  University of Edinburgh a.blackshaw@strath.ac.uk  r.m.piers@sms.ed.ac.uk </vt:lpstr>
      <vt:lpstr>A BRIEF INTRODUCTION</vt:lpstr>
      <vt:lpstr>BRAINSTORMING GROUP TASK  What are the existing barriers to postgraduate study from a widening access perspective?</vt:lpstr>
      <vt:lpstr> QUANTITATIVE FINDINGS</vt:lpstr>
      <vt:lpstr>MOTIVATION</vt:lpstr>
      <vt:lpstr>MOTIVATION</vt:lpstr>
      <vt:lpstr>FUNDING</vt:lpstr>
      <vt:lpstr>CONCERNS</vt:lpstr>
      <vt:lpstr>STRESSORS</vt:lpstr>
      <vt:lpstr>WITHDRAWAL</vt:lpstr>
      <vt:lpstr>FIRST GENERATION STUDENTS</vt:lpstr>
      <vt:lpstr>DISTANCE TO UNIVERSITY</vt:lpstr>
      <vt:lpstr>DEMOGRAPHICS</vt:lpstr>
      <vt:lpstr>PRE-UNIVERSITY DEMOGRAPHICS</vt:lpstr>
      <vt:lpstr>BRAINSTORMING GROUP TASK  What can universities do to widen access to postgraduate study?   What good practice already exists?</vt:lpstr>
      <vt:lpstr> QUALITATIVE INTERVIEW FINDINGS   Note: All names have been changed and personally-identifying information has been redacted</vt:lpstr>
      <vt:lpstr>PowerPoint Presentation</vt:lpstr>
      <vt:lpstr>SUPPORT SYSTEM AS A LEAKY PIPELINE</vt:lpstr>
      <vt:lpstr>PowerPoint Presentation</vt:lpstr>
      <vt:lpstr>SENSE OF BELONGING</vt:lpstr>
      <vt:lpstr>PowerPoint Presentation</vt:lpstr>
      <vt:lpstr>PHYSICAL AND METAPHORICAL SPACES</vt:lpstr>
      <vt:lpstr>PHYSICAL AND METAPHORICAL SPACES</vt:lpstr>
      <vt:lpstr>PowerPoint Presentation</vt:lpstr>
      <vt:lpstr>PERCEPTIONS OF ACADEMIA</vt:lpstr>
      <vt:lpstr>PowerPoint Presentation</vt:lpstr>
      <vt:lpstr>IMPORTANCE OF PERSONAL CONNECTIONS (BEFORE)</vt:lpstr>
      <vt:lpstr>IMPORTANCE OF PERSONAL CONNECTIONS (DURING)</vt:lpstr>
      <vt:lpstr>IMPORTANCE OF PERSONAL CONNECTIONS (BEYOND)</vt:lpstr>
      <vt:lpstr>PowerPoint Presentation</vt:lpstr>
      <vt:lpstr>UNIVERSITY AS A PLACE FOR GROWTH</vt:lpstr>
      <vt:lpstr>UNIVERSITY AS A PLACE FOR GROWTH</vt:lpstr>
      <vt:lpstr>PowerPoint Presentation</vt:lpstr>
      <vt:lpstr>FINANCIAL BARRIERS</vt:lpstr>
      <vt:lpstr>FINANCIAL BARRIERS</vt:lpstr>
      <vt:lpstr> MOVING FORWARD</vt:lpstr>
      <vt:lpstr>QUICK WINS</vt:lpstr>
      <vt:lpstr>CONCLUSION</vt:lpstr>
      <vt:lpstr> Thank you for listening!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POSTGRADUATE TRANSITIONS PROJECT – INTERIM REPORT</dc:title>
  <dc:creator>Rowena Piers</dc:creator>
  <cp:lastModifiedBy>Christopher.Nock</cp:lastModifiedBy>
  <cp:revision>122</cp:revision>
  <cp:lastPrinted>2019-09-23T10:13:54Z</cp:lastPrinted>
  <dcterms:modified xsi:type="dcterms:W3CDTF">2020-02-13T12:33:36Z</dcterms:modified>
</cp:coreProperties>
</file>