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88" r:id="rId10"/>
    <p:sldMasterId id="2147483678" r:id="rId11"/>
    <p:sldMasterId id="2147483680" r:id="rId12"/>
    <p:sldMasterId id="2147483682" r:id="rId13"/>
    <p:sldMasterId id="2147483684" r:id="rId14"/>
    <p:sldMasterId id="2147483686" r:id="rId15"/>
    <p:sldMasterId id="2147483698" r:id="rId16"/>
    <p:sldMasterId id="2147483701" r:id="rId17"/>
    <p:sldMasterId id="2147483703" r:id="rId18"/>
    <p:sldMasterId id="2147483705" r:id="rId19"/>
  </p:sldMasterIdLst>
  <p:notesMasterIdLst>
    <p:notesMasterId r:id="rId73"/>
  </p:notesMasterIdLst>
  <p:sldIdLst>
    <p:sldId id="332" r:id="rId20"/>
    <p:sldId id="333" r:id="rId21"/>
    <p:sldId id="334" r:id="rId22"/>
    <p:sldId id="335" r:id="rId23"/>
    <p:sldId id="336" r:id="rId24"/>
    <p:sldId id="337" r:id="rId25"/>
    <p:sldId id="338" r:id="rId26"/>
    <p:sldId id="258" r:id="rId27"/>
    <p:sldId id="273" r:id="rId28"/>
    <p:sldId id="275" r:id="rId29"/>
    <p:sldId id="276" r:id="rId30"/>
    <p:sldId id="277" r:id="rId31"/>
    <p:sldId id="279" r:id="rId32"/>
    <p:sldId id="340" r:id="rId33"/>
    <p:sldId id="339" r:id="rId34"/>
    <p:sldId id="341" r:id="rId35"/>
    <p:sldId id="342" r:id="rId36"/>
    <p:sldId id="343" r:id="rId37"/>
    <p:sldId id="344" r:id="rId38"/>
    <p:sldId id="345" r:id="rId39"/>
    <p:sldId id="283" r:id="rId40"/>
    <p:sldId id="346" r:id="rId41"/>
    <p:sldId id="347" r:id="rId42"/>
    <p:sldId id="348" r:id="rId43"/>
    <p:sldId id="349" r:id="rId44"/>
    <p:sldId id="350" r:id="rId45"/>
    <p:sldId id="351" r:id="rId46"/>
    <p:sldId id="352" r:id="rId47"/>
    <p:sldId id="353" r:id="rId48"/>
    <p:sldId id="354" r:id="rId49"/>
    <p:sldId id="259" r:id="rId50"/>
    <p:sldId id="306" r:id="rId51"/>
    <p:sldId id="288" r:id="rId52"/>
    <p:sldId id="289" r:id="rId53"/>
    <p:sldId id="355" r:id="rId54"/>
    <p:sldId id="356" r:id="rId55"/>
    <p:sldId id="323" r:id="rId56"/>
    <p:sldId id="326" r:id="rId57"/>
    <p:sldId id="331" r:id="rId58"/>
    <p:sldId id="322" r:id="rId59"/>
    <p:sldId id="260" r:id="rId60"/>
    <p:sldId id="293" r:id="rId61"/>
    <p:sldId id="294" r:id="rId62"/>
    <p:sldId id="307" r:id="rId63"/>
    <p:sldId id="357" r:id="rId64"/>
    <p:sldId id="358" r:id="rId65"/>
    <p:sldId id="261" r:id="rId66"/>
    <p:sldId id="304" r:id="rId67"/>
    <p:sldId id="297" r:id="rId68"/>
    <p:sldId id="359" r:id="rId69"/>
    <p:sldId id="360" r:id="rId70"/>
    <p:sldId id="327" r:id="rId71"/>
    <p:sldId id="302" r:id="rId72"/>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2BB29E59-ECC8-144E-B941-1F38A3CB3CBA}">
          <p14:sldIdLst>
            <p14:sldId id="332"/>
            <p14:sldId id="333"/>
            <p14:sldId id="334"/>
            <p14:sldId id="335"/>
            <p14:sldId id="336"/>
            <p14:sldId id="337"/>
            <p14:sldId id="338"/>
            <p14:sldId id="258"/>
            <p14:sldId id="273"/>
            <p14:sldId id="275"/>
            <p14:sldId id="276"/>
            <p14:sldId id="277"/>
            <p14:sldId id="279"/>
            <p14:sldId id="340"/>
            <p14:sldId id="339"/>
            <p14:sldId id="341"/>
            <p14:sldId id="342"/>
            <p14:sldId id="343"/>
            <p14:sldId id="344"/>
            <p14:sldId id="345"/>
            <p14:sldId id="283"/>
            <p14:sldId id="346"/>
            <p14:sldId id="347"/>
            <p14:sldId id="348"/>
            <p14:sldId id="349"/>
            <p14:sldId id="350"/>
            <p14:sldId id="351"/>
            <p14:sldId id="352"/>
            <p14:sldId id="353"/>
            <p14:sldId id="354"/>
            <p14:sldId id="259"/>
            <p14:sldId id="306"/>
            <p14:sldId id="288"/>
            <p14:sldId id="289"/>
            <p14:sldId id="355"/>
            <p14:sldId id="356"/>
            <p14:sldId id="323"/>
            <p14:sldId id="326"/>
            <p14:sldId id="331"/>
            <p14:sldId id="322"/>
            <p14:sldId id="260"/>
            <p14:sldId id="293"/>
            <p14:sldId id="294"/>
            <p14:sldId id="307"/>
            <p14:sldId id="357"/>
            <p14:sldId id="358"/>
            <p14:sldId id="261"/>
            <p14:sldId id="304"/>
            <p14:sldId id="297"/>
            <p14:sldId id="359"/>
            <p14:sldId id="360"/>
            <p14:sldId id="327"/>
            <p14:sldId id="30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un McLaren" initials="" lastIdx="1" clrIdx="0"/>
  <p:cmAuthor id="7" name="blakemh" initials="b" lastIdx="2" clrIdx="7"/>
  <p:cmAuthor id="1" name="Ben Clayton" initials="BMC" lastIdx="0" clrIdx="1"/>
  <p:cmAuthor id="2" name="Beech" initials="SA" lastIdx="3" clrIdx="2"/>
  <p:cmAuthor id="3" name="beechs" initials="SA" lastIdx="1" clrIdx="3"/>
  <p:cmAuthor id="4" name="beechs" initials="b" lastIdx="12" clrIdx="4"/>
  <p:cmAuthor id="5" name="mcneilk" initials="m" lastIdx="1" clrIdx="5"/>
  <p:cmAuthor id="6" name="richardm" initials="r"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83AE"/>
    <a:srgbClr val="CC0066"/>
    <a:srgbClr val="6699FF"/>
    <a:srgbClr val="0099FF"/>
    <a:srgbClr val="19C3FF"/>
    <a:srgbClr val="53D2FF"/>
    <a:srgbClr val="3333FF"/>
    <a:srgbClr val="0099CC"/>
    <a:srgbClr val="66CCFF"/>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4" autoAdjust="0"/>
    <p:restoredTop sz="80108" autoAdjust="0"/>
  </p:normalViewPr>
  <p:slideViewPr>
    <p:cSldViewPr snapToGrid="0">
      <p:cViewPr varScale="1">
        <p:scale>
          <a:sx n="54" d="100"/>
          <a:sy n="54" d="100"/>
        </p:scale>
        <p:origin x="-13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29F3F92B-347D-4760-9D8A-E59A7BE29C3D}" type="datetimeFigureOut">
              <a:rPr lang="en-US" smtClean="0"/>
              <a:pPr/>
              <a:t>5/25/2018</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68F06BC3-6117-4E1D-B9D9-E7699CC24DBE}" type="slidenum">
              <a:rPr lang="en-GB" smtClean="0"/>
              <a:pPr/>
              <a:t>‹#›</a:t>
            </a:fld>
            <a:endParaRPr lang="en-GB"/>
          </a:p>
        </p:txBody>
      </p:sp>
    </p:spTree>
    <p:extLst>
      <p:ext uri="{BB962C8B-B14F-4D97-AF65-F5344CB8AC3E}">
        <p14:creationId xmlns:p14="http://schemas.microsoft.com/office/powerpoint/2010/main" xmlns="" val="208096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hewhocarestrust.org.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p-slc.kb.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0000" indent="-358775"/>
            <a:r>
              <a:rPr lang="en-GB" dirty="0" smtClean="0">
                <a:latin typeface="Arial" pitchFamily="34" charset="0"/>
                <a:cs typeface="Arial" pitchFamily="34" charset="0"/>
              </a:rPr>
              <a:t>The following slides cover the fundamental details of undergraduate student finance</a:t>
            </a:r>
            <a:r>
              <a:rPr lang="en-GB" baseline="0" dirty="0" smtClean="0">
                <a:latin typeface="Arial" pitchFamily="34" charset="0"/>
                <a:cs typeface="Arial" pitchFamily="34" charset="0"/>
              </a:rPr>
              <a:t> </a:t>
            </a:r>
            <a:r>
              <a:rPr lang="en-GB" dirty="0" smtClean="0">
                <a:latin typeface="Arial" pitchFamily="34" charset="0"/>
                <a:cs typeface="Arial" pitchFamily="34" charset="0"/>
              </a:rPr>
              <a:t>for academic year 2018/19, including the</a:t>
            </a:r>
          </a:p>
          <a:p>
            <a:pPr marL="360000" indent="-358775"/>
            <a:r>
              <a:rPr lang="en-GB" dirty="0" smtClean="0">
                <a:latin typeface="Arial" pitchFamily="34" charset="0"/>
                <a:cs typeface="Arial" pitchFamily="34" charset="0"/>
              </a:rPr>
              <a:t>financial support available to students and</a:t>
            </a:r>
            <a:r>
              <a:rPr lang="en-GB" baseline="0" dirty="0" smtClean="0">
                <a:latin typeface="Arial" pitchFamily="34" charset="0"/>
                <a:cs typeface="Arial" pitchFamily="34" charset="0"/>
              </a:rPr>
              <a:t> </a:t>
            </a:r>
            <a:r>
              <a:rPr lang="en-GB" dirty="0" smtClean="0">
                <a:latin typeface="Arial" pitchFamily="34" charset="0"/>
                <a:cs typeface="Arial" pitchFamily="34" charset="0"/>
              </a:rPr>
              <a:t>key messages on applications and repayments</a:t>
            </a:r>
            <a:r>
              <a:rPr lang="en-GB" b="1" dirty="0" smtClean="0">
                <a:latin typeface="Arial" pitchFamily="34" charset="0"/>
                <a:cs typeface="Arial" pitchFamily="34" charset="0"/>
              </a:rPr>
              <a:t>:</a:t>
            </a:r>
            <a:endParaRPr lang="en-GB"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xmlns="" val="370005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31800" indent="-358775"/>
            <a:r>
              <a:rPr lang="en-US" sz="1200" b="1" dirty="0" smtClean="0"/>
              <a:t>A student is considered independent if:</a:t>
            </a:r>
            <a:endParaRPr lang="en-US" sz="1200" dirty="0" smtClean="0"/>
          </a:p>
          <a:p>
            <a:pPr marL="431800" indent="-358775">
              <a:buFont typeface="Arial" pitchFamily="34" charset="0"/>
              <a:buChar char="•"/>
            </a:pPr>
            <a:r>
              <a:rPr lang="en-US" sz="1200" dirty="0" smtClean="0"/>
              <a:t>They’ve been married or formed a civil partnership before the start of the academic year even if that marriage or civil partnership has ended</a:t>
            </a:r>
          </a:p>
          <a:p>
            <a:pPr marL="431800" indent="-358775">
              <a:buFont typeface="Arial" pitchFamily="34" charset="0"/>
              <a:buChar char="•"/>
            </a:pPr>
            <a:endParaRPr lang="en-US" sz="1200" dirty="0" smtClean="0"/>
          </a:p>
          <a:p>
            <a:pPr marL="431800" indent="-358775"/>
            <a:r>
              <a:rPr lang="en-US" sz="1200" dirty="0" smtClean="0"/>
              <a:t>• 	They have no living parents</a:t>
            </a:r>
          </a:p>
          <a:p>
            <a:pPr marL="431800" indent="-358775"/>
            <a:endParaRPr lang="en-US" sz="1200" dirty="0" smtClean="0"/>
          </a:p>
          <a:p>
            <a:pPr marL="431800" indent="-358775"/>
            <a:r>
              <a:rPr lang="en-US" sz="1200" dirty="0" smtClean="0"/>
              <a:t>• 	They’ve supported themselves for at least three years before the start of their course</a:t>
            </a:r>
          </a:p>
          <a:p>
            <a:pPr marL="431800" indent="-358775"/>
            <a:endParaRPr lang="en-US" sz="1200" dirty="0" smtClean="0"/>
          </a:p>
          <a:p>
            <a:pPr marL="431800" indent="-358775">
              <a:buFont typeface="Arial" pitchFamily="34" charset="0"/>
              <a:buChar char="•"/>
            </a:pPr>
            <a:r>
              <a:rPr lang="en-US" sz="1200" dirty="0" smtClean="0"/>
              <a:t>They’ve not communicated with their parents for one year before the beginning of the academic year for which they are applying for support, or can demonstrate a permanent estrangement from their parents</a:t>
            </a:r>
          </a:p>
          <a:p>
            <a:endParaRPr lang="en-GB" dirty="0" smtClean="0"/>
          </a:p>
          <a:p>
            <a:pPr marL="431800" indent="-358775">
              <a:buFont typeface="Arial" pitchFamily="34" charset="0"/>
              <a:buChar char="•"/>
            </a:pPr>
            <a:r>
              <a:rPr lang="en-US" sz="1200" dirty="0" smtClean="0"/>
              <a:t>Their parents cannot be traced or it is not practical or possible to contact them</a:t>
            </a:r>
          </a:p>
          <a:p>
            <a:pPr marL="431800" indent="-358775"/>
            <a:endParaRPr lang="en-US" sz="1200" dirty="0" smtClean="0"/>
          </a:p>
          <a:p>
            <a:pPr marL="431800" indent="-358775">
              <a:buFont typeface="Arial" pitchFamily="34" charset="0"/>
              <a:buChar char="•"/>
            </a:pPr>
            <a:r>
              <a:rPr lang="en-US" sz="1200" dirty="0" smtClean="0"/>
              <a:t>Their parents live outside of the EC and an income assessment would put them in jeopardy, or if not reasonably practicable for them to send funds to the UK if a contribution were assessed</a:t>
            </a:r>
          </a:p>
          <a:p>
            <a:pPr marL="431800" indent="-358775">
              <a:buFont typeface="Arial" pitchFamily="34" charset="0"/>
              <a:buChar char="•"/>
            </a:pPr>
            <a:endParaRPr lang="en-US" sz="1200" dirty="0" smtClean="0"/>
          </a:p>
          <a:p>
            <a:pPr marL="431800" indent="-358775"/>
            <a:r>
              <a:rPr lang="en-US" sz="1200" dirty="0" smtClean="0"/>
              <a:t>• 	Subject to certain exceptions, they were looked after by a local authority throughout any three month period ending on or after the date on which they turned 16 and before the first day of the first academic year of their course</a:t>
            </a:r>
          </a:p>
          <a:p>
            <a:endParaRPr lang="en-GB" dirty="0" smtClean="0"/>
          </a:p>
          <a:p>
            <a:pPr marL="431800" indent="-358775"/>
            <a:r>
              <a:rPr lang="en-GB" sz="1200" b="1" i="0" kern="1200" dirty="0" smtClean="0">
                <a:solidFill>
                  <a:schemeClr val="tx1"/>
                </a:solidFill>
                <a:latin typeface="+mn-lt"/>
                <a:ea typeface="+mn-ea"/>
                <a:cs typeface="+mn-cs"/>
              </a:rPr>
              <a:t>NNECL </a:t>
            </a:r>
            <a:r>
              <a:rPr lang="en-GB" sz="1200" b="0" i="0" kern="1200" dirty="0" smtClean="0">
                <a:solidFill>
                  <a:schemeClr val="tx1"/>
                </a:solidFill>
                <a:latin typeface="+mn-lt"/>
                <a:ea typeface="+mn-ea"/>
                <a:cs typeface="+mn-cs"/>
              </a:rPr>
              <a:t>- The National Network for the Education of Care Leavers (NNECL) was established in June 2013 by higher education institutions and national</a:t>
            </a:r>
          </a:p>
          <a:p>
            <a:pPr marL="431800" indent="-358775"/>
            <a:r>
              <a:rPr lang="en-GB" sz="1200" b="0" i="0" kern="1200" dirty="0" smtClean="0">
                <a:solidFill>
                  <a:schemeClr val="tx1"/>
                </a:solidFill>
                <a:latin typeface="+mn-lt"/>
                <a:ea typeface="+mn-ea"/>
                <a:cs typeface="+mn-cs"/>
              </a:rPr>
              <a:t>organisations committed to the progression and support of Care Leavers in higher education.</a:t>
            </a:r>
          </a:p>
          <a:p>
            <a:pPr marL="431800" indent="-358775"/>
            <a:endParaRPr lang="en-GB" sz="1200" b="0" i="0" kern="1200" dirty="0" smtClean="0">
              <a:solidFill>
                <a:schemeClr val="tx1"/>
              </a:solidFill>
              <a:latin typeface="+mn-lt"/>
              <a:ea typeface="+mn-ea"/>
              <a:cs typeface="+mn-cs"/>
            </a:endParaRPr>
          </a:p>
          <a:p>
            <a:pPr marL="431800" indent="-358775"/>
            <a:r>
              <a:rPr lang="en-GB" sz="1200" b="1" i="0" kern="1200" dirty="0" smtClean="0">
                <a:solidFill>
                  <a:schemeClr val="tx1"/>
                </a:solidFill>
                <a:latin typeface="+mn-lt"/>
                <a:ea typeface="+mn-ea"/>
                <a:cs typeface="+mn-cs"/>
              </a:rPr>
              <a:t>Propel</a:t>
            </a:r>
            <a:r>
              <a:rPr lang="en-GB" sz="1200" b="0" i="0" kern="1200" dirty="0" smtClean="0">
                <a:solidFill>
                  <a:schemeClr val="tx1"/>
                </a:solidFill>
                <a:latin typeface="+mn-lt"/>
                <a:ea typeface="+mn-ea"/>
                <a:cs typeface="+mn-cs"/>
              </a:rPr>
              <a:t> is brought to you by </a:t>
            </a:r>
            <a:r>
              <a:rPr lang="en-GB" sz="1200" b="0" i="0" u="none" strike="noStrike" kern="1200" dirty="0" smtClean="0">
                <a:solidFill>
                  <a:schemeClr val="tx1"/>
                </a:solidFill>
                <a:latin typeface="+mn-lt"/>
                <a:ea typeface="+mn-ea"/>
                <a:cs typeface="+mn-cs"/>
                <a:hlinkClick r:id="rId3"/>
              </a:rPr>
              <a:t>The Who Cares? Trust</a:t>
            </a:r>
            <a:r>
              <a:rPr lang="en-GB" sz="1200" b="0" i="0" kern="1200" dirty="0" smtClean="0">
                <a:solidFill>
                  <a:schemeClr val="tx1"/>
                </a:solidFill>
                <a:latin typeface="+mn-lt"/>
                <a:ea typeface="+mn-ea"/>
                <a:cs typeface="+mn-cs"/>
              </a:rPr>
              <a:t>, a voice for children in care. Everything we do is designed to improve the day-to-day experience of</a:t>
            </a:r>
          </a:p>
          <a:p>
            <a:pPr marL="431800" indent="-358775"/>
            <a:r>
              <a:rPr lang="en-GB" sz="1200" b="0" i="0" kern="1200" dirty="0" smtClean="0">
                <a:solidFill>
                  <a:schemeClr val="tx1"/>
                </a:solidFill>
                <a:latin typeface="+mn-lt"/>
                <a:ea typeface="+mn-ea"/>
                <a:cs typeface="+mn-cs"/>
              </a:rPr>
              <a:t>children and young people in care - and their future lives.</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16</a:t>
            </a:fld>
            <a:endParaRPr lang="en-GB" dirty="0"/>
          </a:p>
        </p:txBody>
      </p:sp>
    </p:spTree>
    <p:extLst>
      <p:ext uri="{BB962C8B-B14F-4D97-AF65-F5344CB8AC3E}">
        <p14:creationId xmlns:p14="http://schemas.microsoft.com/office/powerpoint/2010/main" xmlns="" val="297873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GB" sz="1200" i="1" u="sng" kern="1200" dirty="0" smtClean="0">
                <a:solidFill>
                  <a:schemeClr val="tx1"/>
                </a:solidFill>
                <a:latin typeface="+mn-lt"/>
                <a:ea typeface="+mn-ea"/>
                <a:cs typeface="+mn-cs"/>
              </a:rPr>
              <a:t>Household Income Assessment</a:t>
            </a:r>
            <a:endParaRPr lang="en-GB" sz="1200" kern="1200" dirty="0" smtClean="0">
              <a:solidFill>
                <a:schemeClr val="tx1"/>
              </a:solidFill>
              <a:latin typeface="+mn-lt"/>
              <a:ea typeface="+mn-ea"/>
              <a:cs typeface="+mn-cs"/>
            </a:endParaRPr>
          </a:p>
          <a:p>
            <a:pPr hangingPunct="0"/>
            <a:r>
              <a:rPr lang="en-GB" sz="1200"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The income assessment for full year and final year rates of loans for living costs is calculated as follows:</a:t>
            </a:r>
          </a:p>
          <a:p>
            <a:pPr hangingPunct="0"/>
            <a:r>
              <a:rPr lang="en-GB" sz="1200" kern="1200" dirty="0" smtClean="0">
                <a:solidFill>
                  <a:schemeClr val="tx1"/>
                </a:solidFill>
                <a:latin typeface="+mn-lt"/>
                <a:ea typeface="+mn-ea"/>
                <a:cs typeface="+mn-cs"/>
              </a:rPr>
              <a:t> </a:t>
            </a:r>
          </a:p>
          <a:p>
            <a:pPr fontAlgn="auto" hangingPunct="1"/>
            <a:r>
              <a:rPr lang="en-GB" sz="1200" kern="1200" dirty="0" smtClean="0">
                <a:solidFill>
                  <a:schemeClr val="tx1"/>
                </a:solidFill>
                <a:latin typeface="+mn-lt"/>
                <a:ea typeface="+mn-ea"/>
                <a:cs typeface="+mn-cs"/>
              </a:rPr>
              <a:t>Parental Home Rate: £1 reduction in loan for every complete £8.10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London Rate: £1 reduction in loan for every complete £7.87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Elsewhere Rate: £1 reduction in loan for every complete £8.01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Overseas Rate: £1 reduction in loan for every complete £7.93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 for the minimum non-income assessed </a:t>
            </a:r>
            <a:r>
              <a:rPr lang="en-GB" sz="1200" u="sng" kern="1200" dirty="0" smtClean="0">
                <a:solidFill>
                  <a:schemeClr val="tx1"/>
                </a:solidFill>
                <a:latin typeface="+mn-lt"/>
                <a:ea typeface="+mn-ea"/>
                <a:cs typeface="+mn-cs"/>
              </a:rPr>
              <a:t>full rate</a:t>
            </a:r>
            <a:r>
              <a:rPr lang="en-GB" sz="1200" kern="1200" dirty="0" smtClean="0">
                <a:solidFill>
                  <a:schemeClr val="tx1"/>
                </a:solidFill>
                <a:latin typeface="+mn-lt"/>
                <a:ea typeface="+mn-ea"/>
                <a:cs typeface="+mn-cs"/>
              </a:rPr>
              <a:t> of overseas loan is: £65,816.</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thresholds for the minimum non-income assessed </a:t>
            </a:r>
            <a:r>
              <a:rPr lang="en-GB" sz="1200" u="sng" kern="1200" dirty="0" smtClean="0">
                <a:solidFill>
                  <a:schemeClr val="tx1"/>
                </a:solidFill>
                <a:latin typeface="+mn-lt"/>
                <a:ea typeface="+mn-ea"/>
                <a:cs typeface="+mn-cs"/>
              </a:rPr>
              <a:t>final year rates</a:t>
            </a:r>
            <a:r>
              <a:rPr lang="en-GB" sz="1200" kern="1200" dirty="0" smtClean="0">
                <a:solidFill>
                  <a:schemeClr val="tx1"/>
                </a:solidFill>
                <a:latin typeface="+mn-lt"/>
                <a:ea typeface="+mn-ea"/>
                <a:cs typeface="+mn-cs"/>
              </a:rPr>
              <a:t> of loans are: £56,833 (Home), £67,239 (London), £60,717 (Elsewhere), and £62,533(Overseas).</a:t>
            </a:r>
          </a:p>
        </p:txBody>
      </p:sp>
      <p:sp>
        <p:nvSpPr>
          <p:cNvPr id="4" name="Slide Number Placeholder 3"/>
          <p:cNvSpPr>
            <a:spLocks noGrp="1"/>
          </p:cNvSpPr>
          <p:nvPr>
            <p:ph type="sldNum" sz="quarter" idx="10"/>
          </p:nvPr>
        </p:nvSpPr>
        <p:spPr/>
        <p:txBody>
          <a:bodyPr/>
          <a:lstStyle/>
          <a:p>
            <a:fld id="{8D647F42-F17D-483E-A283-E9B9C65CEE40}" type="slidenum">
              <a:rPr lang="en-GB" smtClean="0"/>
              <a:pPr/>
              <a:t>17</a:t>
            </a:fld>
            <a:endParaRPr lang="en-GB" dirty="0"/>
          </a:p>
        </p:txBody>
      </p:sp>
    </p:spTree>
    <p:extLst>
      <p:ext uri="{BB962C8B-B14F-4D97-AF65-F5344CB8AC3E}">
        <p14:creationId xmlns:p14="http://schemas.microsoft.com/office/powerpoint/2010/main" xmlns="" val="14628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GB" sz="1200" i="1" u="sng" kern="1200" dirty="0" smtClean="0">
                <a:solidFill>
                  <a:schemeClr val="tx1"/>
                </a:solidFill>
                <a:latin typeface="+mn-lt"/>
                <a:ea typeface="+mn-ea"/>
                <a:cs typeface="+mn-cs"/>
              </a:rPr>
              <a:t>Household Income Assessment</a:t>
            </a:r>
            <a:endParaRPr lang="en-GB" sz="1200" kern="1200" dirty="0" smtClean="0">
              <a:solidFill>
                <a:schemeClr val="tx1"/>
              </a:solidFill>
              <a:latin typeface="+mn-lt"/>
              <a:ea typeface="+mn-ea"/>
              <a:cs typeface="+mn-cs"/>
            </a:endParaRPr>
          </a:p>
          <a:p>
            <a:pPr hangingPunct="0"/>
            <a:r>
              <a:rPr lang="en-GB" sz="1200"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The income assessment for full year and final year rates of loans for living costs is calculated as follows:</a:t>
            </a:r>
          </a:p>
          <a:p>
            <a:pPr hangingPunct="0"/>
            <a:r>
              <a:rPr lang="en-GB" sz="1200" kern="1200" dirty="0" smtClean="0">
                <a:solidFill>
                  <a:schemeClr val="tx1"/>
                </a:solidFill>
                <a:latin typeface="+mn-lt"/>
                <a:ea typeface="+mn-ea"/>
                <a:cs typeface="+mn-cs"/>
              </a:rPr>
              <a:t> </a:t>
            </a:r>
          </a:p>
          <a:p>
            <a:pPr fontAlgn="auto" hangingPunct="1"/>
            <a:r>
              <a:rPr lang="en-GB" sz="1200" kern="1200" dirty="0" smtClean="0">
                <a:solidFill>
                  <a:schemeClr val="tx1"/>
                </a:solidFill>
                <a:latin typeface="+mn-lt"/>
                <a:ea typeface="+mn-ea"/>
                <a:cs typeface="+mn-cs"/>
              </a:rPr>
              <a:t>Parental Home Rate: £1 reduction in loan for every complete £8.10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London Rate: £1 reduction in loan for every complete £7.87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Elsewhere Rate: £1 reduction in loan for every complete £8.01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Overseas Rate: £1 reduction in loan for every complete £7.93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 for the minimum non-income assessed </a:t>
            </a:r>
            <a:r>
              <a:rPr lang="en-GB" sz="1200" u="sng" kern="1200" dirty="0" smtClean="0">
                <a:solidFill>
                  <a:schemeClr val="tx1"/>
                </a:solidFill>
                <a:latin typeface="+mn-lt"/>
                <a:ea typeface="+mn-ea"/>
                <a:cs typeface="+mn-cs"/>
              </a:rPr>
              <a:t>full rate</a:t>
            </a:r>
            <a:r>
              <a:rPr lang="en-GB" sz="1200" kern="1200" dirty="0" smtClean="0">
                <a:solidFill>
                  <a:schemeClr val="tx1"/>
                </a:solidFill>
                <a:latin typeface="+mn-lt"/>
                <a:ea typeface="+mn-ea"/>
                <a:cs typeface="+mn-cs"/>
              </a:rPr>
              <a:t> of overseas loan is: £65,816.</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thresholds for the minimum non-income assessed </a:t>
            </a:r>
            <a:r>
              <a:rPr lang="en-GB" sz="1200" u="sng" kern="1200" dirty="0" smtClean="0">
                <a:solidFill>
                  <a:schemeClr val="tx1"/>
                </a:solidFill>
                <a:latin typeface="+mn-lt"/>
                <a:ea typeface="+mn-ea"/>
                <a:cs typeface="+mn-cs"/>
              </a:rPr>
              <a:t>final year rates</a:t>
            </a:r>
            <a:r>
              <a:rPr lang="en-GB" sz="1200" kern="1200" dirty="0" smtClean="0">
                <a:solidFill>
                  <a:schemeClr val="tx1"/>
                </a:solidFill>
                <a:latin typeface="+mn-lt"/>
                <a:ea typeface="+mn-ea"/>
                <a:cs typeface="+mn-cs"/>
              </a:rPr>
              <a:t> of loans are: £56,833 (Home), £67,239 (London), £60,717 (Elsewhere), and £62,533(Overseas).</a:t>
            </a:r>
          </a:p>
          <a:p>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pPr/>
              <a:t>18</a:t>
            </a:fld>
            <a:endParaRPr lang="en-GB" dirty="0"/>
          </a:p>
        </p:txBody>
      </p:sp>
    </p:spTree>
    <p:extLst>
      <p:ext uri="{BB962C8B-B14F-4D97-AF65-F5344CB8AC3E}">
        <p14:creationId xmlns:p14="http://schemas.microsoft.com/office/powerpoint/2010/main" xmlns="" val="357328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GB" sz="1200" i="1" u="sng" kern="1200" dirty="0" smtClean="0">
                <a:solidFill>
                  <a:schemeClr val="tx1"/>
                </a:solidFill>
                <a:latin typeface="+mn-lt"/>
                <a:ea typeface="+mn-ea"/>
                <a:cs typeface="+mn-cs"/>
              </a:rPr>
              <a:t>Household Income Assessment</a:t>
            </a:r>
            <a:endParaRPr lang="en-GB" sz="1200" kern="1200" dirty="0" smtClean="0">
              <a:solidFill>
                <a:schemeClr val="tx1"/>
              </a:solidFill>
              <a:latin typeface="+mn-lt"/>
              <a:ea typeface="+mn-ea"/>
              <a:cs typeface="+mn-cs"/>
            </a:endParaRPr>
          </a:p>
          <a:p>
            <a:pPr hangingPunct="0"/>
            <a:r>
              <a:rPr lang="en-GB" sz="1200"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The income assessment for full year and final year rates of loans for living costs is calculated as follows:</a:t>
            </a:r>
          </a:p>
          <a:p>
            <a:pPr hangingPunct="0"/>
            <a:r>
              <a:rPr lang="en-GB" sz="1200" kern="1200" dirty="0" smtClean="0">
                <a:solidFill>
                  <a:schemeClr val="tx1"/>
                </a:solidFill>
                <a:latin typeface="+mn-lt"/>
                <a:ea typeface="+mn-ea"/>
                <a:cs typeface="+mn-cs"/>
              </a:rPr>
              <a:t> </a:t>
            </a:r>
          </a:p>
          <a:p>
            <a:pPr fontAlgn="auto" hangingPunct="1"/>
            <a:r>
              <a:rPr lang="en-GB" sz="1200" kern="1200" dirty="0" smtClean="0">
                <a:solidFill>
                  <a:schemeClr val="tx1"/>
                </a:solidFill>
                <a:latin typeface="+mn-lt"/>
                <a:ea typeface="+mn-ea"/>
                <a:cs typeface="+mn-cs"/>
              </a:rPr>
              <a:t>Parental Home Rate: £1 reduction in loan for every complete £8.10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London Rate: £1 reduction in loan for every complete £7.87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Elsewhere Rate: £1 reduction in loan for every complete £8.01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Overseas Rate: £1 reduction in loan for every complete £7.93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 for the minimum non-income assessed </a:t>
            </a:r>
            <a:r>
              <a:rPr lang="en-GB" sz="1200" u="sng" kern="1200" dirty="0" smtClean="0">
                <a:solidFill>
                  <a:schemeClr val="tx1"/>
                </a:solidFill>
                <a:latin typeface="+mn-lt"/>
                <a:ea typeface="+mn-ea"/>
                <a:cs typeface="+mn-cs"/>
              </a:rPr>
              <a:t>full rate</a:t>
            </a:r>
            <a:r>
              <a:rPr lang="en-GB" sz="1200" kern="1200" dirty="0" smtClean="0">
                <a:solidFill>
                  <a:schemeClr val="tx1"/>
                </a:solidFill>
                <a:latin typeface="+mn-lt"/>
                <a:ea typeface="+mn-ea"/>
                <a:cs typeface="+mn-cs"/>
              </a:rPr>
              <a:t> of overseas loan is: £65,816.</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thresholds for the minimum non-income assessed </a:t>
            </a:r>
            <a:r>
              <a:rPr lang="en-GB" sz="1200" u="sng" kern="1200" dirty="0" smtClean="0">
                <a:solidFill>
                  <a:schemeClr val="tx1"/>
                </a:solidFill>
                <a:latin typeface="+mn-lt"/>
                <a:ea typeface="+mn-ea"/>
                <a:cs typeface="+mn-cs"/>
              </a:rPr>
              <a:t>final year rates</a:t>
            </a:r>
            <a:r>
              <a:rPr lang="en-GB" sz="1200" kern="1200" dirty="0" smtClean="0">
                <a:solidFill>
                  <a:schemeClr val="tx1"/>
                </a:solidFill>
                <a:latin typeface="+mn-lt"/>
                <a:ea typeface="+mn-ea"/>
                <a:cs typeface="+mn-cs"/>
              </a:rPr>
              <a:t> of loans are: £56,833 (Home), £67,239 (London), £60,717 (Elsewhere), and £62,533(Overseas).</a:t>
            </a:r>
          </a:p>
          <a:p>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pPr/>
              <a:t>19</a:t>
            </a:fld>
            <a:endParaRPr lang="en-GB" dirty="0"/>
          </a:p>
        </p:txBody>
      </p:sp>
    </p:spTree>
    <p:extLst>
      <p:ext uri="{BB962C8B-B14F-4D97-AF65-F5344CB8AC3E}">
        <p14:creationId xmlns:p14="http://schemas.microsoft.com/office/powerpoint/2010/main" xmlns="" val="153630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GB" sz="1200" i="1" u="sng" kern="1200" dirty="0" smtClean="0">
                <a:solidFill>
                  <a:schemeClr val="tx1"/>
                </a:solidFill>
                <a:latin typeface="+mn-lt"/>
                <a:ea typeface="+mn-ea"/>
                <a:cs typeface="+mn-cs"/>
              </a:rPr>
              <a:t>Household Income Assessment</a:t>
            </a:r>
            <a:endParaRPr lang="en-GB" sz="1200" kern="1200" dirty="0" smtClean="0">
              <a:solidFill>
                <a:schemeClr val="tx1"/>
              </a:solidFill>
              <a:latin typeface="+mn-lt"/>
              <a:ea typeface="+mn-ea"/>
              <a:cs typeface="+mn-cs"/>
            </a:endParaRPr>
          </a:p>
          <a:p>
            <a:pPr hangingPunct="0"/>
            <a:r>
              <a:rPr lang="en-GB" sz="1200"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The income assessment for full year and final year rates of loans for living costs is calculated as follows:</a:t>
            </a:r>
          </a:p>
          <a:p>
            <a:pPr hangingPunct="0"/>
            <a:r>
              <a:rPr lang="en-GB" sz="1200" kern="1200" dirty="0" smtClean="0">
                <a:solidFill>
                  <a:schemeClr val="tx1"/>
                </a:solidFill>
                <a:latin typeface="+mn-lt"/>
                <a:ea typeface="+mn-ea"/>
                <a:cs typeface="+mn-cs"/>
              </a:rPr>
              <a:t> </a:t>
            </a:r>
          </a:p>
          <a:p>
            <a:pPr fontAlgn="auto" hangingPunct="1"/>
            <a:r>
              <a:rPr lang="en-GB" sz="1200" kern="1200" dirty="0" smtClean="0">
                <a:solidFill>
                  <a:schemeClr val="tx1"/>
                </a:solidFill>
                <a:latin typeface="+mn-lt"/>
                <a:ea typeface="+mn-ea"/>
                <a:cs typeface="+mn-cs"/>
              </a:rPr>
              <a:t>Parental Home Rate: £1 reduction in loan for every complete £8.10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London Rate: £1 reduction in loan for every complete £7.87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Elsewhere Rate: £1 reduction in loan for every complete £8.01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Overseas Rate: £1 reduction in loan for every complete £7.93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 for the minimum non-income assessed </a:t>
            </a:r>
            <a:r>
              <a:rPr lang="en-GB" sz="1200" u="sng" kern="1200" dirty="0" smtClean="0">
                <a:solidFill>
                  <a:schemeClr val="tx1"/>
                </a:solidFill>
                <a:latin typeface="+mn-lt"/>
                <a:ea typeface="+mn-ea"/>
                <a:cs typeface="+mn-cs"/>
              </a:rPr>
              <a:t>full rate</a:t>
            </a:r>
            <a:r>
              <a:rPr lang="en-GB" sz="1200" kern="1200" dirty="0" smtClean="0">
                <a:solidFill>
                  <a:schemeClr val="tx1"/>
                </a:solidFill>
                <a:latin typeface="+mn-lt"/>
                <a:ea typeface="+mn-ea"/>
                <a:cs typeface="+mn-cs"/>
              </a:rPr>
              <a:t> of overseas loan is: £65,816.</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thresholds for the minimum non-income assessed </a:t>
            </a:r>
            <a:r>
              <a:rPr lang="en-GB" sz="1200" u="sng" kern="1200" dirty="0" smtClean="0">
                <a:solidFill>
                  <a:schemeClr val="tx1"/>
                </a:solidFill>
                <a:latin typeface="+mn-lt"/>
                <a:ea typeface="+mn-ea"/>
                <a:cs typeface="+mn-cs"/>
              </a:rPr>
              <a:t>final year rates</a:t>
            </a:r>
            <a:r>
              <a:rPr lang="en-GB" sz="1200" kern="1200" dirty="0" smtClean="0">
                <a:solidFill>
                  <a:schemeClr val="tx1"/>
                </a:solidFill>
                <a:latin typeface="+mn-lt"/>
                <a:ea typeface="+mn-ea"/>
                <a:cs typeface="+mn-cs"/>
              </a:rPr>
              <a:t> of loans are: £56,833 (Home), £67,239 (London), £60,717 (Elsewhere), and £62,533(Overseas).</a:t>
            </a:r>
          </a:p>
          <a:p>
            <a:pPr hangingPunct="0"/>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pPr/>
              <a:t>20</a:t>
            </a:fld>
            <a:endParaRPr lang="en-GB" dirty="0"/>
          </a:p>
        </p:txBody>
      </p:sp>
    </p:spTree>
    <p:extLst>
      <p:ext uri="{BB962C8B-B14F-4D97-AF65-F5344CB8AC3E}">
        <p14:creationId xmlns:p14="http://schemas.microsoft.com/office/powerpoint/2010/main" xmlns="" val="46315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GB" b="1" dirty="0" smtClean="0">
                <a:ea typeface="ＭＳ Ｐゴシック" pitchFamily="34" charset="-128"/>
              </a:rPr>
              <a:t>Childcare Grant</a:t>
            </a:r>
          </a:p>
          <a:p>
            <a:r>
              <a:rPr lang="en-GB" b="0" dirty="0" smtClean="0">
                <a:ea typeface="ＭＳ Ｐゴシック" pitchFamily="34" charset="-128"/>
              </a:rPr>
              <a:t>Helps with childcare costs for dependent children aged under 15 at the beginning of the academic year (or under</a:t>
            </a:r>
            <a:r>
              <a:rPr lang="en-GB" b="0" baseline="0" dirty="0" smtClean="0">
                <a:ea typeface="ＭＳ Ｐゴシック" pitchFamily="34" charset="-128"/>
              </a:rPr>
              <a:t> </a:t>
            </a:r>
            <a:r>
              <a:rPr lang="en-GB" b="0" dirty="0" smtClean="0">
                <a:ea typeface="ＭＳ Ｐゴシック" pitchFamily="34" charset="-128"/>
              </a:rPr>
              <a:t>17 if they have special educational needs) in registered or approved childcare. For more details on what childcare</a:t>
            </a:r>
            <a:r>
              <a:rPr lang="en-GB" b="0" baseline="0" dirty="0" smtClean="0">
                <a:ea typeface="ＭＳ Ｐゴシック" pitchFamily="34" charset="-128"/>
              </a:rPr>
              <a:t> </a:t>
            </a:r>
            <a:r>
              <a:rPr lang="en-GB" b="0" dirty="0" smtClean="0">
                <a:ea typeface="ＭＳ Ｐゴシック" pitchFamily="34" charset="-128"/>
              </a:rPr>
              <a:t>qualifies, visit www.gov.uk/studentfinance</a:t>
            </a:r>
          </a:p>
          <a:p>
            <a:endParaRPr lang="en-GB" b="0" dirty="0" smtClean="0">
              <a:ea typeface="ＭＳ Ｐゴシック" pitchFamily="34" charset="-128"/>
            </a:endParaRPr>
          </a:p>
          <a:p>
            <a:r>
              <a:rPr lang="en-GB" b="0" dirty="0" smtClean="0">
                <a:ea typeface="ＭＳ Ｐゴシック" pitchFamily="34" charset="-128"/>
              </a:rPr>
              <a:t>Depending on their household income, the student can apply for 85% of their actual childcare costs up to £164.70 a week for one child or £282.36 a week for two or more children. They can get this money for term times and holidays. Students won’t qualify for this grant if they, or their husband, wife or partner get the childcare part of the Working Tax Credit or childcare element of Universal Credit from HM Revenue &amp; Customs.</a:t>
            </a:r>
          </a:p>
          <a:p>
            <a:endParaRPr lang="en-GB" b="1" dirty="0" smtClean="0">
              <a:ea typeface="ＭＳ Ｐゴシック" pitchFamily="34" charset="-128"/>
            </a:endParaRPr>
          </a:p>
          <a:p>
            <a:r>
              <a:rPr lang="en-GB" b="1" dirty="0" smtClean="0">
                <a:ea typeface="ＭＳ Ｐゴシック" pitchFamily="34" charset="-128"/>
              </a:rPr>
              <a:t>Parents’ Learning Allowance</a:t>
            </a:r>
          </a:p>
          <a:p>
            <a:r>
              <a:rPr lang="en-GB" b="0" dirty="0" smtClean="0">
                <a:ea typeface="ＭＳ Ｐゴシック" pitchFamily="34" charset="-128"/>
              </a:rPr>
              <a:t>This allowance can help with course-related costs for students with dependent children.</a:t>
            </a:r>
          </a:p>
          <a:p>
            <a:r>
              <a:rPr lang="en-GB" b="0" dirty="0" smtClean="0">
                <a:ea typeface="ＭＳ Ｐゴシック" pitchFamily="34" charset="-128"/>
              </a:rPr>
              <a:t>If they qualify, students can get up to £1,669 a year. The amount they can get depends on their household income; that is the income of the student’s husband, wife or partner (if they have one) and that of any dependants. </a:t>
            </a:r>
          </a:p>
          <a:p>
            <a:endParaRPr lang="en-GB" b="0" dirty="0" smtClean="0">
              <a:ea typeface="ＭＳ Ｐゴシック" pitchFamily="34" charset="-128"/>
            </a:endParaRPr>
          </a:p>
          <a:p>
            <a:r>
              <a:rPr lang="en-GB" b="0" dirty="0" smtClean="0">
                <a:ea typeface="ＭＳ Ｐゴシック" pitchFamily="34" charset="-128"/>
              </a:rPr>
              <a:t>In the case of a couple who are both eligible students, they can each get up to £1,669 a year.</a:t>
            </a:r>
          </a:p>
          <a:p>
            <a:endParaRPr lang="en-GB" b="1" dirty="0" smtClean="0">
              <a:ea typeface="ＭＳ Ｐゴシック" pitchFamily="34" charset="-128"/>
            </a:endParaRPr>
          </a:p>
          <a:p>
            <a:r>
              <a:rPr lang="en-GB" b="1" dirty="0" smtClean="0">
                <a:ea typeface="ＭＳ Ｐゴシック" pitchFamily="34" charset="-128"/>
              </a:rPr>
              <a:t>Adult Dependants’ Grant</a:t>
            </a:r>
          </a:p>
          <a:p>
            <a:r>
              <a:rPr lang="en-GB" b="0" dirty="0" smtClean="0">
                <a:ea typeface="ＭＳ Ｐゴシック" pitchFamily="34" charset="-128"/>
              </a:rPr>
              <a:t>The grant can help if a student has an adult who depends on them financially. This can’t be the student’s grown-up child or other adult who gets student finance. </a:t>
            </a:r>
          </a:p>
          <a:p>
            <a:r>
              <a:rPr lang="en-GB" b="0" dirty="0" smtClean="0">
                <a:ea typeface="ＭＳ Ｐゴシック" pitchFamily="34" charset="-128"/>
              </a:rPr>
              <a:t>There are some exceptions to eligible ‘other adult dependants’; students can’t claim for a spouse, civil partner or co-habiting partner who is also a student receiving a statutory award.</a:t>
            </a:r>
          </a:p>
          <a:p>
            <a:r>
              <a:rPr lang="en-GB" b="0" dirty="0" smtClean="0">
                <a:ea typeface="ＭＳ Ｐゴシック" pitchFamily="34" charset="-128"/>
              </a:rPr>
              <a:t>The Adult Dependants’ Grant can be up to £2,925 a year. The amount the student can get depends on the income </a:t>
            </a:r>
          </a:p>
          <a:p>
            <a:r>
              <a:rPr lang="en-GB" b="0" dirty="0" smtClean="0">
                <a:ea typeface="ＭＳ Ｐゴシック" pitchFamily="34" charset="-128"/>
              </a:rPr>
              <a:t>of their husband, wife or partner (if they have one) and that of any dependants.</a:t>
            </a:r>
          </a:p>
          <a:p>
            <a:endParaRPr lang="en-GB" b="0" dirty="0" smtClean="0">
              <a:ea typeface="ＭＳ Ｐゴシック" pitchFamily="34" charset="-128"/>
            </a:endParaRPr>
          </a:p>
          <a:p>
            <a:r>
              <a:rPr lang="en-GB" b="1" dirty="0" smtClean="0">
                <a:ea typeface="ＭＳ Ｐゴシック" pitchFamily="34" charset="-128"/>
              </a:rPr>
              <a:t>Disabled Students’ Allowances (DSAs) </a:t>
            </a:r>
            <a:r>
              <a:rPr lang="en-GB" b="0" dirty="0" smtClean="0">
                <a:ea typeface="ＭＳ Ｐゴシック" pitchFamily="34" charset="-128"/>
              </a:rPr>
              <a:t>help pay for extra costs a student might have as a direct result of their disability, long-term health condition, mental-health condition or specific learning difficulty such as dyslexia or dyspraxia. DSAs are additional support available to students who</a:t>
            </a:r>
            <a:r>
              <a:rPr lang="en-GB" b="0" baseline="0" dirty="0" smtClean="0">
                <a:ea typeface="ＭＳ Ｐゴシック" pitchFamily="34" charset="-128"/>
              </a:rPr>
              <a:t> </a:t>
            </a:r>
            <a:r>
              <a:rPr lang="en-GB" b="0" dirty="0" smtClean="0">
                <a:ea typeface="ＭＳ Ｐゴシック" pitchFamily="34" charset="-128"/>
              </a:rPr>
              <a:t>may otherwise be prevented from attending a higher-education course because of a disability.</a:t>
            </a:r>
          </a:p>
          <a:p>
            <a:endParaRPr lang="en-GB" b="1" dirty="0" smtClean="0">
              <a:ea typeface="ＭＳ Ｐゴシック" pitchFamily="34" charset="-128"/>
            </a:endParaRPr>
          </a:p>
          <a:p>
            <a:r>
              <a:rPr lang="en-GB" b="1" dirty="0" smtClean="0">
                <a:ea typeface="ＭＳ Ｐゴシック" pitchFamily="34" charset="-128"/>
              </a:rPr>
              <a:t>Key facts about DSAs: </a:t>
            </a:r>
          </a:p>
          <a:p>
            <a:r>
              <a:rPr lang="en-GB" b="0" dirty="0" smtClean="0">
                <a:ea typeface="ＭＳ Ｐゴシック" pitchFamily="34" charset="-128"/>
              </a:rPr>
              <a:t>• Available to undergraduates and postgraduates studying full-time or part-time (their part-time course must be at least 25% intensity of the full-time equivalent course) </a:t>
            </a:r>
          </a:p>
          <a:p>
            <a:r>
              <a:rPr lang="en-GB" b="0" dirty="0" smtClean="0">
                <a:ea typeface="ＭＳ Ｐゴシック" pitchFamily="34" charset="-128"/>
              </a:rPr>
              <a:t>• Doesn’t have to be repaid</a:t>
            </a:r>
          </a:p>
          <a:p>
            <a:r>
              <a:rPr lang="en-GB" b="0" dirty="0" smtClean="0">
                <a:ea typeface="ＭＳ Ｐゴシック" pitchFamily="34" charset="-128"/>
              </a:rPr>
              <a:t>•</a:t>
            </a:r>
            <a:r>
              <a:rPr lang="en-GB" b="0" baseline="0" dirty="0" smtClean="0">
                <a:ea typeface="ＭＳ Ｐゴシック" pitchFamily="34" charset="-128"/>
              </a:rPr>
              <a:t> </a:t>
            </a:r>
            <a:r>
              <a:rPr lang="en-GB" b="0" dirty="0" smtClean="0">
                <a:ea typeface="ＭＳ Ｐゴシック" pitchFamily="34" charset="-128"/>
              </a:rPr>
              <a:t>Doesn’t depend on household income: the amount students can get relates to their needs up to specified maximum amounts </a:t>
            </a:r>
          </a:p>
          <a:p>
            <a:r>
              <a:rPr lang="en-GB" b="0" dirty="0" smtClean="0">
                <a:ea typeface="ＭＳ Ｐゴシック" pitchFamily="34" charset="-128"/>
              </a:rPr>
              <a:t>•</a:t>
            </a:r>
            <a:r>
              <a:rPr lang="en-GB" b="0" baseline="0" dirty="0" smtClean="0">
                <a:ea typeface="ＭＳ Ｐゴシック" pitchFamily="34" charset="-128"/>
              </a:rPr>
              <a:t> </a:t>
            </a:r>
            <a:r>
              <a:rPr lang="en-GB" b="0" dirty="0" smtClean="0">
                <a:ea typeface="ＭＳ Ｐゴシック" pitchFamily="34" charset="-128"/>
              </a:rPr>
              <a:t>Doesn’t affect benefit entitlement. For example, other help students might get, like Disability Living Allowance, won’t be affected by    DSAs </a:t>
            </a:r>
          </a:p>
          <a:p>
            <a:r>
              <a:rPr lang="en-GB" b="0" dirty="0" smtClean="0">
                <a:ea typeface="ＭＳ Ｐゴシック" pitchFamily="34" charset="-128"/>
              </a:rPr>
              <a:t>•</a:t>
            </a:r>
            <a:r>
              <a:rPr lang="en-GB" b="0" baseline="0" dirty="0" smtClean="0">
                <a:ea typeface="ＭＳ Ｐゴシック" pitchFamily="34" charset="-128"/>
              </a:rPr>
              <a:t> </a:t>
            </a:r>
            <a:r>
              <a:rPr lang="en-GB" b="0" dirty="0" smtClean="0">
                <a:ea typeface="ＭＳ Ｐゴシック" pitchFamily="34" charset="-128"/>
              </a:rPr>
              <a:t>Isn’t affected by a student’s age</a:t>
            </a:r>
          </a:p>
          <a:p>
            <a:r>
              <a:rPr lang="en-GB" b="0" dirty="0" smtClean="0">
                <a:ea typeface="ＭＳ Ｐゴシック" pitchFamily="34" charset="-128"/>
              </a:rPr>
              <a:t>•</a:t>
            </a:r>
            <a:r>
              <a:rPr lang="en-GB" b="0" baseline="0" dirty="0" smtClean="0">
                <a:ea typeface="ＭＳ Ｐゴシック" pitchFamily="34" charset="-128"/>
              </a:rPr>
              <a:t> </a:t>
            </a:r>
            <a:r>
              <a:rPr lang="en-GB" b="0" dirty="0" smtClean="0">
                <a:ea typeface="ＭＳ Ｐゴシック" pitchFamily="34" charset="-128"/>
              </a:rPr>
              <a:t>Isn’t affected by previous study</a:t>
            </a:r>
          </a:p>
          <a:p>
            <a:r>
              <a:rPr lang="en-GB" b="0" dirty="0" smtClean="0">
                <a:ea typeface="ＭＳ Ｐゴシック" pitchFamily="34" charset="-128"/>
              </a:rPr>
              <a:t>•</a:t>
            </a:r>
            <a:r>
              <a:rPr lang="en-GB" b="0" baseline="0" dirty="0" smtClean="0">
                <a:ea typeface="ＭＳ Ｐゴシック" pitchFamily="34" charset="-128"/>
              </a:rPr>
              <a:t> </a:t>
            </a:r>
            <a:r>
              <a:rPr lang="en-GB" b="0" dirty="0" smtClean="0">
                <a:ea typeface="ＭＳ Ｐゴシック" pitchFamily="34" charset="-128"/>
              </a:rPr>
              <a:t>Is paid directly to the supplier of the service or (in some circumstances) into the student’s bank account</a:t>
            </a:r>
          </a:p>
          <a:p>
            <a:endParaRPr lang="en-GB" b="0" dirty="0" smtClean="0">
              <a:ea typeface="ＭＳ Ｐゴシック" pitchFamily="34" charset="-128"/>
            </a:endParaRPr>
          </a:p>
          <a:p>
            <a:r>
              <a:rPr lang="en-GB" b="1" dirty="0" smtClean="0">
                <a:ea typeface="ＭＳ Ｐゴシック" pitchFamily="34" charset="-128"/>
              </a:rPr>
              <a:t>Who can get DSAs? </a:t>
            </a:r>
          </a:p>
          <a:p>
            <a:r>
              <a:rPr lang="en-GB" b="0" dirty="0" smtClean="0">
                <a:ea typeface="ＭＳ Ｐゴシック" pitchFamily="34" charset="-128"/>
              </a:rPr>
              <a:t>DSAs are available to those who have:</a:t>
            </a:r>
          </a:p>
          <a:p>
            <a:r>
              <a:rPr lang="en-GB" b="0" dirty="0" smtClean="0">
                <a:ea typeface="ＭＳ Ｐゴシック" pitchFamily="34" charset="-128"/>
              </a:rPr>
              <a:t>• a mental-health condition, such as anxiety or depression; </a:t>
            </a:r>
          </a:p>
          <a:p>
            <a:r>
              <a:rPr lang="en-GB" b="0" dirty="0" smtClean="0">
                <a:ea typeface="ＭＳ Ｐゴシック" pitchFamily="34" charset="-128"/>
              </a:rPr>
              <a:t>• a specific learning difficulty, such as dyslexia or dyspraxia; </a:t>
            </a:r>
          </a:p>
          <a:p>
            <a:r>
              <a:rPr lang="en-GB" b="0" dirty="0" smtClean="0">
                <a:ea typeface="ＭＳ Ｐゴシック" pitchFamily="34" charset="-128"/>
              </a:rPr>
              <a:t>• a developmental disorder, such as autism or ADHD/ADD; </a:t>
            </a:r>
          </a:p>
          <a:p>
            <a:r>
              <a:rPr lang="en-GB" b="0" dirty="0" smtClean="0">
                <a:ea typeface="ＭＳ Ｐゴシック" pitchFamily="34" charset="-128"/>
              </a:rPr>
              <a:t>• a progressive medical condition such as Multiple Sclerosis, cancer or HIV; </a:t>
            </a:r>
          </a:p>
          <a:p>
            <a:r>
              <a:rPr lang="en-GB" b="0" dirty="0" smtClean="0">
                <a:ea typeface="ＭＳ Ｐゴシック" pitchFamily="34" charset="-128"/>
              </a:rPr>
              <a:t>• a sensory impairment which could affect the ability to see or hear;</a:t>
            </a:r>
          </a:p>
          <a:p>
            <a:r>
              <a:rPr lang="en-GB" b="0" dirty="0" smtClean="0">
                <a:ea typeface="ＭＳ Ｐゴシック" pitchFamily="34" charset="-128"/>
              </a:rPr>
              <a:t>• another physical or medical condition; or </a:t>
            </a:r>
          </a:p>
          <a:p>
            <a:r>
              <a:rPr lang="en-GB" b="0" dirty="0" smtClean="0">
                <a:ea typeface="ＭＳ Ｐゴシック" pitchFamily="34" charset="-128"/>
              </a:rPr>
              <a:t>• a long-term health condition.</a:t>
            </a:r>
          </a:p>
          <a:p>
            <a:endParaRPr lang="en-GB" b="0" dirty="0" smtClean="0">
              <a:ea typeface="ＭＳ Ｐゴシック" pitchFamily="34" charset="-128"/>
            </a:endParaRPr>
          </a:p>
          <a:p>
            <a:r>
              <a:rPr lang="en-GB" b="0" dirty="0" smtClean="0">
                <a:ea typeface="ＭＳ Ｐゴシック" pitchFamily="34" charset="-128"/>
              </a:rPr>
              <a:t>Other conditions not mentioned on this list may be covered by DSAs</a:t>
            </a:r>
          </a:p>
          <a:p>
            <a:endParaRPr lang="en-GB" b="0" dirty="0" smtClean="0">
              <a:ea typeface="ＭＳ Ｐゴシック" pitchFamily="34" charset="-128"/>
            </a:endParaRPr>
          </a:p>
          <a:p>
            <a:r>
              <a:rPr lang="en-GB" b="0" dirty="0" smtClean="0">
                <a:ea typeface="ＭＳ Ｐゴシック" pitchFamily="34" charset="-128"/>
              </a:rPr>
              <a:t>The applications for dependants grants and DSA can be triggered through the</a:t>
            </a:r>
            <a:r>
              <a:rPr lang="en-GB" b="0" baseline="0" dirty="0" smtClean="0">
                <a:ea typeface="ＭＳ Ｐゴシック" pitchFamily="34" charset="-128"/>
              </a:rPr>
              <a:t> main student finance application process!!</a:t>
            </a:r>
            <a:endParaRPr lang="en-GB" b="0" dirty="0" smtClean="0">
              <a:ea typeface="ＭＳ Ｐゴシック" pitchFamily="34" charset="-128"/>
            </a:endParaRPr>
          </a:p>
          <a:p>
            <a:endParaRPr lang="en-GB" b="1" dirty="0" smtClean="0">
              <a:ea typeface="ＭＳ Ｐゴシック" pitchFamily="34" charset="-128"/>
            </a:endParaRPr>
          </a:p>
          <a:p>
            <a:endParaRPr lang="en-GB" b="1" dirty="0" smtClean="0">
              <a:ea typeface="ＭＳ Ｐゴシック" pitchFamily="34" charset="-128"/>
            </a:endParaRPr>
          </a:p>
          <a:p>
            <a:endParaRPr lang="en-GB" b="1"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B5F20A0-AF2A-49E3-983D-DC6B52FC3923}" type="slidenum">
              <a:rPr lang="en-US" smtClean="0">
                <a:solidFill>
                  <a:prstClr val="black"/>
                </a:solidFill>
              </a:rPr>
              <a:pPr/>
              <a:t>22</a:t>
            </a:fld>
            <a:endParaRPr lang="en-US" dirty="0" smtClean="0">
              <a:solidFill>
                <a:prstClr val="black"/>
              </a:solidFill>
            </a:endParaRPr>
          </a:p>
        </p:txBody>
      </p:sp>
    </p:spTree>
    <p:extLst>
      <p:ext uri="{BB962C8B-B14F-4D97-AF65-F5344CB8AC3E}">
        <p14:creationId xmlns:p14="http://schemas.microsoft.com/office/powerpoint/2010/main" xmlns="" val="838930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xmlns="" val="364927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GB" sz="1200" kern="1200" dirty="0" smtClean="0">
                <a:solidFill>
                  <a:schemeClr val="tx1"/>
                </a:solidFill>
                <a:latin typeface="+mn-lt"/>
                <a:ea typeface="+mn-ea"/>
                <a:cs typeface="+mn-cs"/>
              </a:rPr>
              <a:t>The equipment allowance is for the duration of the course. The other two allowances are annual amounts.</a:t>
            </a:r>
          </a:p>
          <a:p>
            <a:pPr hangingPunct="0"/>
            <a:r>
              <a:rPr lang="en-GB" sz="1200" kern="1200" dirty="0" smtClean="0">
                <a:solidFill>
                  <a:schemeClr val="tx1"/>
                </a:solidFill>
                <a:latin typeface="+mn-lt"/>
                <a:ea typeface="+mn-ea"/>
                <a:cs typeface="+mn-cs"/>
              </a:rPr>
              <a:t> </a:t>
            </a:r>
          </a:p>
          <a:p>
            <a:pPr hangingPunct="0"/>
            <a:r>
              <a:rPr lang="en-GB" sz="1200" kern="1200" dirty="0" smtClean="0">
                <a:solidFill>
                  <a:schemeClr val="tx1"/>
                </a:solidFill>
                <a:latin typeface="+mn-lt"/>
                <a:ea typeface="+mn-ea"/>
                <a:cs typeface="+mn-cs"/>
              </a:rPr>
              <a:t>The maximum DSAs for </a:t>
            </a:r>
            <a:r>
              <a:rPr lang="en-GB" sz="1200" b="1" kern="1200" dirty="0" smtClean="0">
                <a:solidFill>
                  <a:schemeClr val="tx1"/>
                </a:solidFill>
                <a:latin typeface="+mn-lt"/>
                <a:ea typeface="+mn-ea"/>
                <a:cs typeface="+mn-cs"/>
              </a:rPr>
              <a:t>part-time students</a:t>
            </a:r>
            <a:r>
              <a:rPr lang="en-GB" sz="1200" kern="1200" dirty="0" smtClean="0">
                <a:solidFill>
                  <a:schemeClr val="tx1"/>
                </a:solidFill>
                <a:latin typeface="+mn-lt"/>
                <a:ea typeface="+mn-ea"/>
                <a:cs typeface="+mn-cs"/>
              </a:rPr>
              <a:t>. The specialist equipment allowance is for the duration of the course and is not pro-rated.  The remaining allowances are allowances per academic year and are pro-rated according to the intensity of study. </a:t>
            </a:r>
          </a:p>
          <a:p>
            <a:pPr hangingPunct="0"/>
            <a:r>
              <a:rPr lang="en-GB" sz="1200" kern="1200" dirty="0" smtClean="0">
                <a:solidFill>
                  <a:schemeClr val="tx1"/>
                </a:solidFill>
                <a:latin typeface="+mn-lt"/>
                <a:ea typeface="+mn-ea"/>
                <a:cs typeface="+mn-cs"/>
              </a:rPr>
              <a:t> </a:t>
            </a:r>
          </a:p>
          <a:p>
            <a:pPr hangingPunct="0"/>
            <a:r>
              <a:rPr lang="en-GB" sz="1200" kern="1200" dirty="0" smtClean="0">
                <a:solidFill>
                  <a:schemeClr val="tx1"/>
                </a:solidFill>
                <a:latin typeface="+mn-lt"/>
                <a:ea typeface="+mn-ea"/>
                <a:cs typeface="+mn-cs"/>
              </a:rPr>
              <a:t>The maximum grant for </a:t>
            </a:r>
            <a:r>
              <a:rPr lang="en-GB" sz="1200" b="1" kern="1200" dirty="0" smtClean="0">
                <a:solidFill>
                  <a:schemeClr val="tx1"/>
                </a:solidFill>
                <a:latin typeface="+mn-lt"/>
                <a:ea typeface="+mn-ea"/>
                <a:cs typeface="+mn-cs"/>
              </a:rPr>
              <a:t>disabled postgraduate students</a:t>
            </a:r>
            <a:r>
              <a:rPr lang="en-GB" sz="1200" kern="1200" dirty="0" smtClean="0">
                <a:solidFill>
                  <a:schemeClr val="tx1"/>
                </a:solidFill>
                <a:latin typeface="+mn-lt"/>
                <a:ea typeface="+mn-ea"/>
                <a:cs typeface="+mn-cs"/>
              </a:rPr>
              <a:t> in 2018/19 is </a:t>
            </a:r>
            <a:r>
              <a:rPr lang="en-GB" sz="1200" b="1" kern="1200" dirty="0" smtClean="0">
                <a:solidFill>
                  <a:schemeClr val="tx1"/>
                </a:solidFill>
                <a:latin typeface="+mn-lt"/>
                <a:ea typeface="+mn-ea"/>
                <a:cs typeface="+mn-cs"/>
              </a:rPr>
              <a:t>£10,993 per academic year</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xmlns="" val="221355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endParaRPr lang="en-GB" dirty="0" smtClean="0">
              <a:ea typeface="ＭＳ Ｐゴシック" pitchFamily="34" charset="-128"/>
            </a:endParaRPr>
          </a:p>
          <a:p>
            <a:r>
              <a:rPr lang="en-GB" b="1" dirty="0" smtClean="0">
                <a:ea typeface="ＭＳ Ｐゴシック" pitchFamily="34" charset="-128"/>
              </a:rPr>
              <a:t>Childcare Grant</a:t>
            </a:r>
          </a:p>
          <a:p>
            <a:r>
              <a:rPr lang="en-GB" dirty="0" smtClean="0">
                <a:ea typeface="ＭＳ Ｐゴシック" pitchFamily="34" charset="-128"/>
              </a:rPr>
              <a:t>Students can apply for a Childcare Grant if they’re a full-time undergraduate student and at the beginning of the academic year they:</a:t>
            </a:r>
          </a:p>
          <a:p>
            <a:r>
              <a:rPr lang="en-GB" dirty="0" smtClean="0">
                <a:ea typeface="ＭＳ Ｐゴシック" pitchFamily="34" charset="-128"/>
              </a:rPr>
              <a:t>• have at least one dependent child who is under 15 and in registered or approved childcare; or</a:t>
            </a:r>
          </a:p>
          <a:p>
            <a:r>
              <a:rPr lang="en-GB" dirty="0" smtClean="0">
                <a:ea typeface="ＭＳ Ｐゴシック" pitchFamily="34" charset="-128"/>
              </a:rPr>
              <a:t>• have at least one dependent child who is under 17, is registered as having special educational needs and is in registered or approved childcare.</a:t>
            </a:r>
          </a:p>
          <a:p>
            <a:endParaRPr lang="en-GB" dirty="0" smtClean="0">
              <a:ea typeface="ＭＳ Ｐゴシック" pitchFamily="34" charset="-128"/>
            </a:endParaRPr>
          </a:p>
          <a:p>
            <a:r>
              <a:rPr lang="en-GB" dirty="0" smtClean="0">
                <a:ea typeface="ＭＳ Ｐゴシック" pitchFamily="34" charset="-128"/>
              </a:rPr>
              <a:t>Students may also be able to get a Childcare Grant if they:</a:t>
            </a:r>
          </a:p>
          <a:p>
            <a:r>
              <a:rPr lang="en-GB" dirty="0" smtClean="0">
                <a:ea typeface="ＭＳ Ｐゴシック" pitchFamily="34" charset="-128"/>
              </a:rPr>
              <a:t>• normally live in England and are studying abroad as part of your UK course; and</a:t>
            </a:r>
          </a:p>
          <a:p>
            <a:r>
              <a:rPr lang="en-GB" dirty="0" smtClean="0">
                <a:ea typeface="ＭＳ Ｐゴシック" pitchFamily="34" charset="-128"/>
              </a:rPr>
              <a:t>• can use childcare provided under a Ministry of Defence accreditation scheme while you’re abroad.</a:t>
            </a:r>
          </a:p>
          <a:p>
            <a:r>
              <a:rPr lang="en-GB" b="1" dirty="0" smtClean="0">
                <a:ea typeface="ＭＳ Ｐゴシック" pitchFamily="34" charset="-128"/>
              </a:rPr>
              <a:t>If the student or their husband, wife or partner gets the childcare part of Working Tax Credit, they won’t be able to get a Childcare Grant as well. But can choose to get Childcare Grant instead of the childcare part of Working Tax Credit. </a:t>
            </a:r>
          </a:p>
          <a:p>
            <a:endParaRPr lang="en-GB" b="1" dirty="0" smtClean="0">
              <a:ea typeface="ＭＳ Ｐゴシック" pitchFamily="34" charset="-128"/>
            </a:endParaRPr>
          </a:p>
          <a:p>
            <a:r>
              <a:rPr lang="en-GB" b="1" dirty="0" smtClean="0">
                <a:ea typeface="ＭＳ Ｐゴシック" pitchFamily="34" charset="-128"/>
              </a:rPr>
              <a:t>Types of childcare that qualify</a:t>
            </a:r>
          </a:p>
          <a:p>
            <a:r>
              <a:rPr lang="en-GB" dirty="0" smtClean="0">
                <a:ea typeface="ＭＳ Ｐゴシック" pitchFamily="34" charset="-128"/>
              </a:rPr>
              <a:t>Students can only apply for the Childcare Grant if their childcare provider is registered or approved by Ofsted or the Commission for Social Care Inspection.</a:t>
            </a:r>
          </a:p>
          <a:p>
            <a:r>
              <a:rPr lang="en-GB" dirty="0" smtClean="0">
                <a:ea typeface="ＭＳ Ｐゴシック" pitchFamily="34" charset="-128"/>
              </a:rPr>
              <a:t>Students </a:t>
            </a:r>
            <a:r>
              <a:rPr lang="en-GB" b="1" dirty="0" smtClean="0">
                <a:ea typeface="ＭＳ Ｐゴシック" pitchFamily="34" charset="-128"/>
              </a:rPr>
              <a:t>won’t be able to get the Childcare Grant if the childcare provider they use is:</a:t>
            </a:r>
          </a:p>
          <a:p>
            <a:r>
              <a:rPr lang="en-GB" dirty="0" smtClean="0">
                <a:ea typeface="ＭＳ Ｐゴシック" pitchFamily="34" charset="-128"/>
              </a:rPr>
              <a:t>• their partner;</a:t>
            </a:r>
          </a:p>
          <a:p>
            <a:r>
              <a:rPr lang="en-GB" dirty="0" smtClean="0">
                <a:ea typeface="ＭＳ Ｐゴシック" pitchFamily="34" charset="-128"/>
              </a:rPr>
              <a:t>• a relative of their child and providing care in their child’s home;</a:t>
            </a:r>
          </a:p>
          <a:p>
            <a:r>
              <a:rPr lang="en-GB" dirty="0" smtClean="0">
                <a:ea typeface="ＭＳ Ｐゴシック" pitchFamily="34" charset="-128"/>
              </a:rPr>
              <a:t>• a relative of their child and is:</a:t>
            </a:r>
          </a:p>
          <a:p>
            <a:r>
              <a:rPr lang="en-GB" dirty="0" smtClean="0">
                <a:ea typeface="ＭＳ Ｐゴシック" pitchFamily="34" charset="-128"/>
              </a:rPr>
              <a:t>- approved under the Approval of Child Care Providers Scheme in Wales, or the Approval of Home Child Care Providers Scheme in Northern Ireland;</a:t>
            </a:r>
          </a:p>
          <a:p>
            <a:r>
              <a:rPr lang="en-GB" dirty="0" smtClean="0">
                <a:ea typeface="ＭＳ Ｐゴシック" pitchFamily="34" charset="-128"/>
              </a:rPr>
              <a:t>- providing care away from your child’s home; and</a:t>
            </a:r>
          </a:p>
          <a:p>
            <a:r>
              <a:rPr lang="en-GB" dirty="0" smtClean="0">
                <a:ea typeface="ＭＳ Ｐゴシック" pitchFamily="34" charset="-128"/>
              </a:rPr>
              <a:t>- only caring for children he or she is related to.</a:t>
            </a:r>
          </a:p>
          <a:p>
            <a:r>
              <a:rPr lang="en-GB" dirty="0" smtClean="0">
                <a:ea typeface="ＭＳ Ｐゴシック" pitchFamily="34" charset="-128"/>
              </a:rPr>
              <a:t>A relative of the child means a parent, grandparent, aunt, uncle, brother, sister, related by blood or marriage, or a person with a strong relationship to the child (for example, someone acting as a parent to their partner’s children </a:t>
            </a:r>
          </a:p>
          <a:p>
            <a:endParaRPr lang="en-GB" dirty="0" smtClean="0">
              <a:ea typeface="ＭＳ Ｐゴシック" pitchFamily="34" charset="-128"/>
            </a:endParaRPr>
          </a:p>
          <a:p>
            <a:r>
              <a:rPr lang="en-GB" dirty="0" smtClean="0">
                <a:ea typeface="ＭＳ Ｐゴシック" pitchFamily="34" charset="-128"/>
              </a:rPr>
              <a:t>At the end of each term, SFE ask students to fill in a Childcare Costs Confirmation Form (CCG2). This will help us make sure they have been paid the correct amount of Childcare Grant.</a:t>
            </a:r>
          </a:p>
          <a:p>
            <a:endParaRPr lang="en-GB" dirty="0" smtClean="0">
              <a:ea typeface="ＭＳ Ｐゴシック" pitchFamily="34" charset="-128"/>
            </a:endParaRPr>
          </a:p>
          <a:p>
            <a:r>
              <a:rPr lang="en-GB" dirty="0" smtClean="0">
                <a:ea typeface="ＭＳ Ｐゴシック" pitchFamily="34" charset="-128"/>
              </a:rPr>
              <a:t>HM Revenue &amp; Customs </a:t>
            </a:r>
            <a:r>
              <a:rPr lang="en-GB" b="1" dirty="0" smtClean="0">
                <a:ea typeface="ＭＳ Ｐゴシック" pitchFamily="34" charset="-128"/>
              </a:rPr>
              <a:t>won’t count any Childcare Grant or Parents’ Learning Allowance students get when working out their entitlement to tax credits and other state benefits, but they will take any Adults Dependants’ Grant into account.</a:t>
            </a:r>
          </a:p>
          <a:p>
            <a:endParaRPr lang="en-GB" b="1" dirty="0" smtClean="0">
              <a:ea typeface="ＭＳ Ｐゴシック" pitchFamily="34" charset="-128"/>
            </a:endParaRPr>
          </a:p>
          <a:p>
            <a:pPr hangingPunct="0"/>
            <a:r>
              <a:rPr lang="en-GB" sz="1200" kern="1200" dirty="0" smtClean="0">
                <a:solidFill>
                  <a:schemeClr val="tx1"/>
                </a:solidFill>
                <a:latin typeface="+mn-lt"/>
                <a:ea typeface="+mn-ea"/>
                <a:cs typeface="+mn-cs"/>
              </a:rPr>
              <a:t>The amount of childcare grant payable in 2018/19 will be based on 85% of actual childcare costs, subject to a </a:t>
            </a:r>
            <a:r>
              <a:rPr lang="en-GB" sz="1200" u="sng" kern="1200" dirty="0" smtClean="0">
                <a:solidFill>
                  <a:schemeClr val="tx1"/>
                </a:solidFill>
                <a:latin typeface="+mn-lt"/>
                <a:ea typeface="+mn-ea"/>
                <a:cs typeface="+mn-cs"/>
              </a:rPr>
              <a:t>maximum grant</a:t>
            </a:r>
            <a:r>
              <a:rPr lang="en-GB" sz="1200" kern="1200" dirty="0" smtClean="0">
                <a:solidFill>
                  <a:schemeClr val="tx1"/>
                </a:solidFill>
                <a:latin typeface="+mn-lt"/>
                <a:ea typeface="+mn-ea"/>
                <a:cs typeface="+mn-cs"/>
              </a:rPr>
              <a:t> of </a:t>
            </a:r>
            <a:r>
              <a:rPr lang="en-GB" sz="1200" b="1" kern="1200" dirty="0" smtClean="0">
                <a:solidFill>
                  <a:schemeClr val="tx1"/>
                </a:solidFill>
                <a:latin typeface="+mn-lt"/>
                <a:ea typeface="+mn-ea"/>
                <a:cs typeface="+mn-cs"/>
              </a:rPr>
              <a:t>£164.70</a:t>
            </a:r>
            <a:r>
              <a:rPr lang="en-GB" sz="1200" kern="1200" dirty="0" smtClean="0">
                <a:solidFill>
                  <a:schemeClr val="tx1"/>
                </a:solidFill>
                <a:latin typeface="+mn-lt"/>
                <a:ea typeface="+mn-ea"/>
                <a:cs typeface="+mn-cs"/>
              </a:rPr>
              <a:t> per week for one child only or </a:t>
            </a:r>
            <a:r>
              <a:rPr lang="en-GB" sz="1200" b="1" kern="1200" dirty="0" smtClean="0">
                <a:solidFill>
                  <a:schemeClr val="tx1"/>
                </a:solidFill>
                <a:latin typeface="+mn-lt"/>
                <a:ea typeface="+mn-ea"/>
                <a:cs typeface="+mn-cs"/>
              </a:rPr>
              <a:t>£282.36</a:t>
            </a:r>
            <a:r>
              <a:rPr lang="en-GB" sz="1200" kern="1200" dirty="0" smtClean="0">
                <a:solidFill>
                  <a:schemeClr val="tx1"/>
                </a:solidFill>
                <a:latin typeface="+mn-lt"/>
                <a:ea typeface="+mn-ea"/>
                <a:cs typeface="+mn-cs"/>
              </a:rPr>
              <a:t> per week for two or more children.</a:t>
            </a:r>
          </a:p>
          <a:p>
            <a:pPr hangingPunct="0"/>
            <a:r>
              <a:rPr lang="en-GB" sz="1200" kern="1200" dirty="0" smtClean="0">
                <a:solidFill>
                  <a:schemeClr val="tx1"/>
                </a:solidFill>
                <a:latin typeface="+mn-lt"/>
                <a:ea typeface="+mn-ea"/>
                <a:cs typeface="+mn-cs"/>
              </a:rPr>
              <a:t> </a:t>
            </a:r>
          </a:p>
          <a:p>
            <a:pPr hangingPunct="0"/>
            <a:r>
              <a:rPr lang="en-GB" sz="1200" kern="1200" dirty="0" smtClean="0">
                <a:solidFill>
                  <a:schemeClr val="tx1"/>
                </a:solidFill>
                <a:latin typeface="+mn-lt"/>
                <a:ea typeface="+mn-ea"/>
                <a:cs typeface="+mn-cs"/>
              </a:rPr>
              <a:t>Where a childcare provider has not been identified, the amount of childcare grant payable in 2017/18 will be based on 85% of actual childcare costs, subject to a maximum grant of </a:t>
            </a:r>
            <a:r>
              <a:rPr lang="en-GB" sz="1200" dirty="0" smtClean="0">
                <a:latin typeface="Arial" pitchFamily="34" charset="0"/>
                <a:cs typeface="Arial" pitchFamily="34" charset="0"/>
              </a:rPr>
              <a:t> </a:t>
            </a:r>
            <a:r>
              <a:rPr lang="en-GB" sz="1200" b="1" dirty="0" smtClean="0">
                <a:latin typeface="Arial" pitchFamily="34" charset="0"/>
                <a:cs typeface="Arial" pitchFamily="34" charset="0"/>
              </a:rPr>
              <a:t>£127.33 </a:t>
            </a:r>
            <a:r>
              <a:rPr lang="en-GB" sz="1200" kern="1200" dirty="0" smtClean="0">
                <a:solidFill>
                  <a:schemeClr val="tx1"/>
                </a:solidFill>
                <a:latin typeface="+mn-lt"/>
                <a:ea typeface="+mn-ea"/>
                <a:cs typeface="+mn-cs"/>
              </a:rPr>
              <a:t>per week. This lower rate payment will be made until details of the childcare provider have been submitted but subject to a maximum of one academic quarter (usually a term)</a:t>
            </a:r>
          </a:p>
          <a:p>
            <a:endParaRPr lang="en-GB" b="1" dirty="0" smtClean="0">
              <a:ea typeface="ＭＳ Ｐゴシック" pitchFamily="34" charset="-128"/>
            </a:endParaRPr>
          </a:p>
          <a:p>
            <a:pPr hangingPunct="0"/>
            <a:r>
              <a:rPr lang="en-GB" sz="1200" b="1" i="0" kern="1200" dirty="0" smtClean="0">
                <a:solidFill>
                  <a:schemeClr val="tx1"/>
                </a:solidFill>
                <a:latin typeface="+mn-lt"/>
                <a:ea typeface="+mn-ea"/>
                <a:cs typeface="+mn-cs"/>
              </a:rPr>
              <a:t>GRANT IN RESPECT OF AN ADULT DEPENDANT.</a:t>
            </a:r>
            <a:endParaRPr lang="en-GB" sz="1200" i="0" kern="1200" dirty="0" smtClean="0">
              <a:solidFill>
                <a:schemeClr val="tx1"/>
              </a:solidFill>
              <a:latin typeface="+mn-lt"/>
              <a:ea typeface="+mn-ea"/>
              <a:cs typeface="+mn-cs"/>
            </a:endParaRPr>
          </a:p>
          <a:p>
            <a:pPr hangingPunct="0"/>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Where applicable, the maximum grant in 2018/19 in respect of one dependant of the student who is either the student’s partner or an adult dependant will be </a:t>
            </a:r>
            <a:r>
              <a:rPr lang="en-GB" sz="1200" b="1" kern="1200" dirty="0" smtClean="0">
                <a:solidFill>
                  <a:schemeClr val="tx1"/>
                </a:solidFill>
                <a:latin typeface="+mn-lt"/>
                <a:ea typeface="+mn-ea"/>
                <a:cs typeface="+mn-cs"/>
              </a:rPr>
              <a:t>£2,925</a:t>
            </a:r>
            <a:r>
              <a:rPr lang="en-GB" sz="1200" kern="1200" dirty="0" smtClean="0">
                <a:solidFill>
                  <a:schemeClr val="tx1"/>
                </a:solidFill>
                <a:latin typeface="+mn-lt"/>
                <a:ea typeface="+mn-ea"/>
                <a:cs typeface="+mn-cs"/>
              </a:rPr>
              <a:t>.</a:t>
            </a:r>
          </a:p>
          <a:p>
            <a:pPr hangingPunct="0"/>
            <a:r>
              <a:rPr lang="en-GB" sz="1200" kern="1200" dirty="0" smtClean="0">
                <a:solidFill>
                  <a:schemeClr val="tx1"/>
                </a:solidFill>
                <a:latin typeface="+mn-lt"/>
                <a:ea typeface="+mn-ea"/>
                <a:cs typeface="+mn-cs"/>
              </a:rPr>
              <a:t> </a:t>
            </a:r>
          </a:p>
          <a:p>
            <a:pPr hangingPunct="0"/>
            <a:r>
              <a:rPr lang="en-GB" sz="1200" kern="1200" dirty="0" smtClean="0">
                <a:solidFill>
                  <a:schemeClr val="tx1"/>
                </a:solidFill>
                <a:latin typeface="+mn-lt"/>
                <a:ea typeface="+mn-ea"/>
                <a:cs typeface="+mn-cs"/>
              </a:rPr>
              <a:t>“Partner” is currently defined in the Student Support Regulations.  A student’s spouse or civil partner would fall within the definition.  In certain cases, a person living with the student as if he were the student’s spouse or civil partner will also be covered.  </a:t>
            </a:r>
          </a:p>
          <a:p>
            <a:pPr hangingPunct="0"/>
            <a:r>
              <a:rPr lang="en-GB" sz="1200" kern="1200" dirty="0" smtClean="0">
                <a:solidFill>
                  <a:schemeClr val="tx1"/>
                </a:solidFill>
                <a:latin typeface="+mn-lt"/>
                <a:ea typeface="+mn-ea"/>
                <a:cs typeface="+mn-cs"/>
              </a:rPr>
              <a:t> </a:t>
            </a:r>
          </a:p>
          <a:p>
            <a:pPr hangingPunct="0"/>
            <a:r>
              <a:rPr lang="en-GB" sz="1200" kern="1200" dirty="0" smtClean="0">
                <a:solidFill>
                  <a:schemeClr val="tx1"/>
                </a:solidFill>
                <a:latin typeface="+mn-lt"/>
                <a:ea typeface="+mn-ea"/>
                <a:cs typeface="+mn-cs"/>
              </a:rPr>
              <a:t>Where the student does not have a partner within the meaning of the Regulations, a student may be eligible for this grant in respect of one adult dependant whose net income does not exceed </a:t>
            </a:r>
            <a:r>
              <a:rPr lang="en-GB" sz="1200" b="1" kern="1200" dirty="0" smtClean="0">
                <a:solidFill>
                  <a:schemeClr val="tx1"/>
                </a:solidFill>
                <a:latin typeface="+mn-lt"/>
                <a:ea typeface="+mn-ea"/>
                <a:cs typeface="+mn-cs"/>
              </a:rPr>
              <a:t>£3,796</a:t>
            </a:r>
            <a:r>
              <a:rPr lang="en-GB" sz="1200" kern="1200" dirty="0" smtClean="0">
                <a:solidFill>
                  <a:schemeClr val="tx1"/>
                </a:solidFill>
                <a:latin typeface="+mn-lt"/>
                <a:ea typeface="+mn-ea"/>
                <a:cs typeface="+mn-cs"/>
              </a:rPr>
              <a:t>. </a:t>
            </a:r>
          </a:p>
          <a:p>
            <a:endParaRPr lang="en-US" dirty="0" smtClean="0">
              <a:ea typeface="ＭＳ Ｐゴシック" pitchFamily="34"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fld id="{6E3F9BE8-B868-48A5-B709-CE0965256095}" type="slidenum">
              <a:rPr lang="en-US" smtClean="0"/>
              <a:pPr/>
              <a:t>25</a:t>
            </a:fld>
            <a:endParaRPr lang="en-US" dirty="0" smtClean="0"/>
          </a:p>
        </p:txBody>
      </p:sp>
    </p:spTree>
    <p:extLst>
      <p:ext uri="{BB962C8B-B14F-4D97-AF65-F5344CB8AC3E}">
        <p14:creationId xmlns:p14="http://schemas.microsoft.com/office/powerpoint/2010/main" xmlns="" val="752787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r>
              <a:rPr lang="en-GB" b="1" dirty="0" smtClean="0">
                <a:ea typeface="ＭＳ Ｐゴシック" pitchFamily="34" charset="-128"/>
              </a:rPr>
              <a:t>Study Abroad Info</a:t>
            </a:r>
          </a:p>
          <a:p>
            <a:r>
              <a:rPr lang="en-GB" dirty="0" smtClean="0"/>
              <a:t>Eligible students studying on a course at a UK university or college, who study outside the UK as part of their course, can apply for full student</a:t>
            </a:r>
            <a:r>
              <a:rPr lang="en-GB" baseline="0" dirty="0" smtClean="0"/>
              <a:t> fi</a:t>
            </a:r>
            <a:r>
              <a:rPr lang="en-GB" dirty="0" smtClean="0"/>
              <a:t>nance. </a:t>
            </a:r>
          </a:p>
          <a:p>
            <a:endParaRPr lang="en-GB" dirty="0" smtClean="0"/>
          </a:p>
          <a:p>
            <a:r>
              <a:rPr lang="en-GB" dirty="0" smtClean="0"/>
              <a:t>In addition, there are some special provisions for them if they’re studying for at least the majority of a term abroad. </a:t>
            </a:r>
          </a:p>
          <a:p>
            <a:endParaRPr lang="en-GB" dirty="0" smtClean="0"/>
          </a:p>
          <a:p>
            <a:r>
              <a:rPr lang="en-GB" dirty="0" smtClean="0"/>
              <a:t>If a student is studying abroad for the majority of a term they could get: </a:t>
            </a:r>
          </a:p>
          <a:p>
            <a:endParaRPr lang="en-GB" dirty="0" smtClean="0"/>
          </a:p>
          <a:p>
            <a:r>
              <a:rPr lang="en-GB" dirty="0" smtClean="0"/>
              <a:t>• the study abroad rate of Maintenance Loan </a:t>
            </a:r>
          </a:p>
          <a:p>
            <a:r>
              <a:rPr lang="en-GB" dirty="0" smtClean="0"/>
              <a:t>• a Travel Grant</a:t>
            </a:r>
          </a:p>
          <a:p>
            <a:endParaRPr lang="en-GB" b="1" dirty="0" smtClean="0">
              <a:ea typeface="ＭＳ Ｐゴシック" pitchFamily="34" charset="-128"/>
            </a:endParaRPr>
          </a:p>
          <a:p>
            <a:r>
              <a:rPr lang="en-GB" dirty="0" smtClean="0"/>
              <a:t>Students who are abroad at the start of an academic year won’t have their support delayed by not enrolling at their UK university or college. Students studying in China, Japan or Russia as part of their UK course for the whole of the academic year, are able to get their loan payments in a single instalment.</a:t>
            </a:r>
          </a:p>
          <a:p>
            <a:endParaRPr lang="en-GB" b="1" dirty="0" smtClean="0">
              <a:ea typeface="ＭＳ Ｐゴシック" pitchFamily="34" charset="-128"/>
            </a:endParaRPr>
          </a:p>
          <a:p>
            <a:r>
              <a:rPr lang="en-GB" dirty="0" smtClean="0"/>
              <a:t>The Travel Grant covers the cost of all necessary qualifying travel, less a disregard of £303. The student must fund the first £303 of their travel themselves. The grant also covers other incidental costs such as visas, vaccinations and medical insurance. </a:t>
            </a:r>
          </a:p>
          <a:p>
            <a:endParaRPr lang="en-GB" dirty="0" smtClean="0"/>
          </a:p>
          <a:p>
            <a:r>
              <a:rPr lang="en-GB" sz="1200" b="0" i="0" kern="1200" dirty="0" smtClean="0">
                <a:solidFill>
                  <a:schemeClr val="tx1"/>
                </a:solidFill>
                <a:latin typeface="+mn-lt"/>
                <a:ea typeface="+mn-ea"/>
                <a:cs typeface="+mn-cs"/>
              </a:rPr>
              <a:t>Acceptable claims may include the following:</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For a full year placement up to 3 return journeys between the United Kingdom and an overseas institution. Providing attendance overseas is for at least half of each academic term. The class and method of travel should be deemed reasonable (</a:t>
            </a:r>
            <a:r>
              <a:rPr lang="en-GB" sz="1200" b="0" i="0" kern="1200" dirty="0" err="1" smtClean="0">
                <a:solidFill>
                  <a:schemeClr val="tx1"/>
                </a:solidFill>
                <a:latin typeface="+mn-lt"/>
                <a:ea typeface="+mn-ea"/>
                <a:cs typeface="+mn-cs"/>
              </a:rPr>
              <a:t>ie</a:t>
            </a:r>
            <a:r>
              <a:rPr lang="en-GB" sz="1200" b="0" i="0" kern="1200" dirty="0" smtClean="0">
                <a:solidFill>
                  <a:schemeClr val="tx1"/>
                </a:solidFill>
                <a:latin typeface="+mn-lt"/>
                <a:ea typeface="+mn-ea"/>
                <a:cs typeface="+mn-cs"/>
              </a:rPr>
              <a:t> no business class flights)</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Any necessary daily travel costs while abroad for the for the purposes of attending the institution</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Travel costs for the dependent children of a single student, where the students has to take children abroad with them</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Childcare abroad: Will only be paid if the childcare provider is approved by the Ministry of Defence’s accreditation scheme</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Travel costs associated with clinical training, where student is required to attend a hospital or other premises outside of their institution in the United Kingdom</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Mileage claims</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 cost of medical insurance purchased for the purpose of studying abroad (we would pay for full medical or health insurance provided by the host University as this can be a condition of acceptance for the student to attend)</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40% of the cost of travel insurance premium, this must include medical coverage (we would pay this as the cost of medical cover), however we would not pay this in addition to mandatory medical insurance provided by the overseas University</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 cost of visas and medical tests where these are a mandatory condition of entry to the host country</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 cost of any vaccinations required</a:t>
            </a:r>
          </a:p>
          <a:p>
            <a:endParaRPr lang="en-GB" b="1" dirty="0" smtClean="0">
              <a:ea typeface="ＭＳ Ｐゴシック" pitchFamily="34" charset="-128"/>
            </a:endParaRPr>
          </a:p>
          <a:p>
            <a:r>
              <a:rPr lang="en-GB" dirty="0" smtClean="0"/>
              <a:t>Under the Erasmus+ scheme – part of the European Union’s Lifelong Learning Programme – students can study for part of their degree in one of 32 countries across Europe. </a:t>
            </a:r>
          </a:p>
          <a:p>
            <a:endParaRPr lang="en-GB" dirty="0" smtClean="0"/>
          </a:p>
          <a:p>
            <a:r>
              <a:rPr lang="en-GB" dirty="0" smtClean="0"/>
              <a:t>UK Erasmus+ students normally get an Erasmus+ grant, provided by the European Commission which contributes towards the extra costs in addition to the standard grants. Students should not depend on this to cover all their living costs when budgeting. </a:t>
            </a:r>
          </a:p>
          <a:p>
            <a:endParaRPr lang="en-GB" dirty="0" smtClean="0"/>
          </a:p>
          <a:p>
            <a:r>
              <a:rPr lang="en-GB" dirty="0" smtClean="0"/>
              <a:t>Erasmus+ and overseas study fees The tuition fee rates for studying overseas, on placement or on Erasmus+ can be complex. The following tuition fee rates are based on the student: </a:t>
            </a:r>
          </a:p>
          <a:p>
            <a:r>
              <a:rPr lang="en-GB" dirty="0" smtClean="0"/>
              <a:t>• studying at a publicly-funded university in England or Wales; </a:t>
            </a:r>
          </a:p>
          <a:p>
            <a:r>
              <a:rPr lang="en-GB" dirty="0" smtClean="0"/>
              <a:t>• having started their course on or after 1 September 2012; and </a:t>
            </a:r>
          </a:p>
          <a:p>
            <a:r>
              <a:rPr lang="en-GB" dirty="0" smtClean="0"/>
              <a:t>• applying through Student Finance England</a:t>
            </a:r>
          </a:p>
          <a:p>
            <a:endParaRPr lang="en-GB" dirty="0" smtClean="0"/>
          </a:p>
          <a:p>
            <a:r>
              <a:rPr lang="en-GB" dirty="0" smtClean="0"/>
              <a:t>Maximum tuition fee charged </a:t>
            </a:r>
          </a:p>
          <a:p>
            <a:r>
              <a:rPr lang="en-GB" dirty="0" smtClean="0"/>
              <a:t>Maximum Tuition Fee Loan available On ERASMUS+ and: </a:t>
            </a:r>
          </a:p>
          <a:p>
            <a:r>
              <a:rPr lang="en-GB" dirty="0" smtClean="0"/>
              <a:t>• studying abroad*</a:t>
            </a:r>
          </a:p>
          <a:p>
            <a:r>
              <a:rPr lang="en-GB" dirty="0" smtClean="0"/>
              <a:t>• on a work placement abroad</a:t>
            </a:r>
            <a:r>
              <a:rPr lang="en-GB" baseline="0" dirty="0" smtClean="0"/>
              <a:t> = </a:t>
            </a:r>
            <a:r>
              <a:rPr lang="en-GB" dirty="0" smtClean="0"/>
              <a:t>£1,385</a:t>
            </a:r>
          </a:p>
          <a:p>
            <a:endParaRPr lang="en-GB" dirty="0" smtClean="0"/>
          </a:p>
          <a:p>
            <a:r>
              <a:rPr lang="en-GB" dirty="0" smtClean="0"/>
              <a:t>On a placement year of a sandwich course* £1,850</a:t>
            </a:r>
          </a:p>
          <a:p>
            <a:endParaRPr lang="en-GB" dirty="0" smtClean="0"/>
          </a:p>
          <a:p>
            <a:r>
              <a:rPr lang="en-GB" dirty="0" smtClean="0"/>
              <a:t>*with less than 10 weeks at the student’s English or Welsh university </a:t>
            </a:r>
          </a:p>
          <a:p>
            <a:endParaRPr lang="en-GB" dirty="0" smtClean="0"/>
          </a:p>
          <a:p>
            <a:r>
              <a:rPr lang="en-GB" dirty="0" smtClean="0"/>
              <a:t>The student should speak to their university or college about the tuition fees charged if they’re unsure or if their course: </a:t>
            </a:r>
          </a:p>
          <a:p>
            <a:r>
              <a:rPr lang="en-GB" dirty="0" smtClean="0"/>
              <a:t>• is at a university or college in Scotland or Northern Ireland; or </a:t>
            </a:r>
          </a:p>
          <a:p>
            <a:r>
              <a:rPr lang="en-GB" dirty="0" smtClean="0"/>
              <a:t>• started before 1 September 2012 </a:t>
            </a:r>
          </a:p>
          <a:p>
            <a:endParaRPr lang="en-GB" dirty="0" smtClean="0"/>
          </a:p>
          <a:p>
            <a:r>
              <a:rPr lang="en-GB" dirty="0" smtClean="0"/>
              <a:t>For more information students can contact the Erasmus+ coordinator at their university or college or visit</a:t>
            </a:r>
            <a:r>
              <a:rPr lang="en-GB" baseline="0" dirty="0" smtClean="0"/>
              <a:t> https://www.erasmusplus.org.uk/study-abroad</a:t>
            </a:r>
          </a:p>
          <a:p>
            <a:endParaRPr lang="en-GB" b="1" baseline="0" dirty="0" smtClean="0">
              <a:ea typeface="ＭＳ Ｐゴシック" pitchFamily="34" charset="-128"/>
            </a:endParaRPr>
          </a:p>
          <a:p>
            <a:r>
              <a:rPr lang="en-GB" dirty="0" smtClean="0"/>
              <a:t>If the student studies a complete degree at a university outside the UK they won’t be able to get any support from Student Finance England. Funding arrangements for studying a complete degree abroad will be different depending on which country the student is planning to go to.</a:t>
            </a:r>
            <a:endParaRPr lang="en-GB" b="1" dirty="0" smtClean="0">
              <a:ea typeface="ＭＳ Ｐゴシック" pitchFamily="34" charset="-128"/>
            </a:endParaRPr>
          </a:p>
          <a:p>
            <a:endParaRPr lang="en-GB" b="1"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B5F20A0-AF2A-49E3-983D-DC6B52FC3923}" type="slidenum">
              <a:rPr lang="en-US" smtClean="0">
                <a:solidFill>
                  <a:prstClr val="black"/>
                </a:solidFill>
              </a:rPr>
              <a:pPr/>
              <a:t>26</a:t>
            </a:fld>
            <a:endParaRPr lang="en-US" dirty="0" smtClean="0">
              <a:solidFill>
                <a:prstClr val="black"/>
              </a:solidFill>
            </a:endParaRPr>
          </a:p>
        </p:txBody>
      </p:sp>
    </p:spTree>
    <p:extLst>
      <p:ext uri="{BB962C8B-B14F-4D97-AF65-F5344CB8AC3E}">
        <p14:creationId xmlns:p14="http://schemas.microsoft.com/office/powerpoint/2010/main" xmlns="" val="206013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n-GB" dirty="0" smtClean="0"/>
              <a:t>Exceptions</a:t>
            </a:r>
          </a:p>
          <a:p>
            <a:pPr>
              <a:defRPr/>
            </a:pPr>
            <a:endParaRPr lang="en-GB" dirty="0" smtClean="0"/>
          </a:p>
          <a:p>
            <a:pPr marL="412750" indent="-341313">
              <a:spcBef>
                <a:spcPts val="600"/>
              </a:spcBef>
              <a:buFontTx/>
              <a:buChar char="•"/>
              <a:defRPr/>
            </a:pPr>
            <a:r>
              <a:rPr lang="en-US" dirty="0" smtClean="0"/>
              <a:t>If the student, their spouse, civil partner, parent/stepparent are recognised by the Government as a refugee and lived in this country since this status was awarded.</a:t>
            </a:r>
          </a:p>
          <a:p>
            <a:pPr marL="412750" indent="-341313">
              <a:spcBef>
                <a:spcPts val="600"/>
              </a:spcBef>
              <a:defRPr/>
            </a:pPr>
            <a:endParaRPr lang="en-US" dirty="0" smtClean="0"/>
          </a:p>
          <a:p>
            <a:pPr marL="412750" indent="-341313">
              <a:spcBef>
                <a:spcPts val="600"/>
              </a:spcBef>
              <a:buFontTx/>
              <a:buChar char="•"/>
              <a:defRPr/>
            </a:pPr>
            <a:r>
              <a:rPr lang="en-US" dirty="0" smtClean="0"/>
              <a:t> If the student, their spouse, civil partner, parent/stepparent, have been granted Humanitarian Protection to stay in the   UK  by the Home Office, resulting from a failed asylum application. </a:t>
            </a:r>
          </a:p>
          <a:p>
            <a:pPr marL="412750" indent="-341313">
              <a:spcBef>
                <a:spcPts val="600"/>
              </a:spcBef>
              <a:buFontTx/>
              <a:buChar char="•"/>
              <a:defRPr/>
            </a:pPr>
            <a:endParaRPr lang="en-US" dirty="0" smtClean="0"/>
          </a:p>
          <a:p>
            <a:pPr marL="412750" indent="-341313">
              <a:spcBef>
                <a:spcPts val="600"/>
              </a:spcBef>
              <a:buFontTx/>
              <a:buChar char="•"/>
              <a:defRPr/>
            </a:pPr>
            <a:r>
              <a:rPr lang="en-US" dirty="0" smtClean="0"/>
              <a:t> If student is the child of a Swiss national or Turkish worker, and been ordinarily resident in the EEA and Switzerland/Turkey for the three year period immediately before the first day of the first academic year of their course</a:t>
            </a:r>
          </a:p>
          <a:p>
            <a:pPr marL="412750" indent="-341313">
              <a:spcBef>
                <a:spcPts val="600"/>
              </a:spcBef>
              <a:buFontTx/>
              <a:buNone/>
              <a:defRPr/>
            </a:pPr>
            <a:endParaRPr lang="en-US" dirty="0" smtClean="0"/>
          </a:p>
          <a:p>
            <a:pPr marL="412750" indent="-341313">
              <a:spcBef>
                <a:spcPts val="600"/>
              </a:spcBef>
              <a:buFontTx/>
              <a:buNone/>
              <a:defRPr/>
            </a:pPr>
            <a:r>
              <a:rPr lang="en-US" dirty="0" smtClean="0"/>
              <a:t>Long</a:t>
            </a:r>
            <a:r>
              <a:rPr lang="en-US" baseline="0" dirty="0" smtClean="0"/>
              <a:t> Residency Rule</a:t>
            </a:r>
          </a:p>
          <a:p>
            <a:pPr marL="412750" indent="-341313">
              <a:spcBef>
                <a:spcPts val="600"/>
              </a:spcBef>
              <a:buFontTx/>
              <a:buNone/>
              <a:defRPr/>
            </a:pPr>
            <a:endParaRPr lang="en-US" baseline="0" dirty="0" smtClean="0"/>
          </a:p>
          <a:p>
            <a:pPr marL="360000" indent="-360000" eaLnBrk="0" hangingPunct="0">
              <a:spcBef>
                <a:spcPts val="0"/>
              </a:spcBef>
              <a:defRPr/>
            </a:pPr>
            <a:r>
              <a:rPr lang="en-GB" sz="1200" dirty="0" smtClean="0">
                <a:latin typeface="Arial" pitchFamily="34" charset="0"/>
                <a:cs typeface="Arial" pitchFamily="34" charset="0"/>
              </a:rPr>
              <a:t>The long residency regulation extends eligibility for student finance out to</a:t>
            </a:r>
            <a:r>
              <a:rPr lang="en-GB" sz="1200" baseline="0" dirty="0" smtClean="0">
                <a:latin typeface="Arial" pitchFamily="34" charset="0"/>
                <a:cs typeface="Arial" pitchFamily="34" charset="0"/>
              </a:rPr>
              <a:t> </a:t>
            </a:r>
            <a:r>
              <a:rPr lang="en-GB" sz="1200" dirty="0" smtClean="0">
                <a:latin typeface="Arial" pitchFamily="34" charset="0"/>
                <a:cs typeface="Arial" pitchFamily="34" charset="0"/>
              </a:rPr>
              <a:t>students who qualify under and can evidence one of the following criteria: </a:t>
            </a:r>
          </a:p>
          <a:p>
            <a:pPr marL="360000" indent="-360000" eaLnBrk="0" hangingPunct="0">
              <a:spcBef>
                <a:spcPts val="0"/>
              </a:spcBef>
              <a:defRPr/>
            </a:pPr>
            <a:endParaRPr lang="en-GB" sz="1200" dirty="0" smtClean="0">
              <a:latin typeface="Arial" pitchFamily="34" charset="0"/>
              <a:cs typeface="Arial" pitchFamily="34" charset="0"/>
            </a:endParaRPr>
          </a:p>
          <a:p>
            <a:pPr marL="360000" indent="-360000">
              <a:buFont typeface="Arial" pitchFamily="34" charset="0"/>
              <a:buChar char="•"/>
            </a:pPr>
            <a:r>
              <a:rPr lang="en-GB" sz="1200" dirty="0" smtClean="0">
                <a:latin typeface="Arial" pitchFamily="34" charset="0"/>
                <a:cs typeface="Arial" pitchFamily="34" charset="0"/>
              </a:rPr>
              <a:t>Applicants aged under 18 years of age are required to have lived in the UK for at least 7 years</a:t>
            </a:r>
          </a:p>
          <a:p>
            <a:pPr marL="360000" indent="-360000">
              <a:buFont typeface="Arial" pitchFamily="34" charset="0"/>
              <a:buChar char="•"/>
            </a:pPr>
            <a:endParaRPr lang="en-GB" sz="1200" dirty="0" smtClean="0">
              <a:latin typeface="Arial" pitchFamily="34" charset="0"/>
              <a:cs typeface="Arial" pitchFamily="34" charset="0"/>
            </a:endParaRPr>
          </a:p>
          <a:p>
            <a:pPr marL="360000" indent="-360000">
              <a:buFont typeface="Arial" pitchFamily="34" charset="0"/>
              <a:buChar char="•"/>
            </a:pPr>
            <a:r>
              <a:rPr lang="en-GB" sz="1200" dirty="0" smtClean="0">
                <a:latin typeface="Arial" pitchFamily="34" charset="0"/>
                <a:cs typeface="Arial" pitchFamily="34" charset="0"/>
              </a:rPr>
              <a:t>Applicants aged 18 years and above are required to have either spent at</a:t>
            </a:r>
            <a:r>
              <a:rPr lang="en-GB" sz="1200" baseline="0" dirty="0" smtClean="0">
                <a:latin typeface="Arial" pitchFamily="34" charset="0"/>
                <a:cs typeface="Arial" pitchFamily="34" charset="0"/>
              </a:rPr>
              <a:t> </a:t>
            </a:r>
            <a:r>
              <a:rPr lang="en-GB" sz="1200" dirty="0" smtClean="0">
                <a:latin typeface="Arial" pitchFamily="34" charset="0"/>
                <a:cs typeface="Arial" pitchFamily="34" charset="0"/>
              </a:rPr>
              <a:t>least half their life in the UK or at least 20 years in the UK </a:t>
            </a:r>
          </a:p>
          <a:p>
            <a:pPr marL="360000" indent="-360000"/>
            <a:endParaRPr lang="en-GB" sz="1200" dirty="0" smtClean="0">
              <a:latin typeface="Arial" pitchFamily="34" charset="0"/>
              <a:cs typeface="Arial" pitchFamily="34" charset="0"/>
            </a:endParaRPr>
          </a:p>
          <a:p>
            <a:pPr marL="360000" indent="-360000">
              <a:buFont typeface="Arial" pitchFamily="34" charset="0"/>
              <a:buChar char="•"/>
            </a:pPr>
            <a:r>
              <a:rPr lang="en-GB" sz="1200" dirty="0" smtClean="0">
                <a:latin typeface="Arial" pitchFamily="34" charset="0"/>
                <a:cs typeface="Arial" pitchFamily="34" charset="0"/>
              </a:rPr>
              <a:t>This needs to include three years’ lawful ordinary residence before the first day of the first academic year of the course for all such applicants</a:t>
            </a:r>
          </a:p>
          <a:p>
            <a:pPr marL="412750" indent="-341313">
              <a:spcBef>
                <a:spcPts val="600"/>
              </a:spcBef>
              <a:buFontTx/>
              <a:buNone/>
              <a:defRPr/>
            </a:pPr>
            <a:endParaRPr lang="en-US" dirty="0" smtClean="0"/>
          </a:p>
        </p:txBody>
      </p:sp>
      <p:sp>
        <p:nvSpPr>
          <p:cNvPr id="105476" name="Slide Number Placeholder 3"/>
          <p:cNvSpPr>
            <a:spLocks noGrp="1"/>
          </p:cNvSpPr>
          <p:nvPr>
            <p:ph type="sldNum" sz="quarter" idx="5"/>
          </p:nvPr>
        </p:nvSpPr>
        <p:spPr bwMode="auto">
          <a:noFill/>
          <a:ln>
            <a:miter lim="800000"/>
            <a:headEnd/>
            <a:tailEnd/>
          </a:ln>
        </p:spPr>
        <p:txBody>
          <a:bodyPr/>
          <a:lstStyle/>
          <a:p>
            <a:fld id="{9C4736F6-ECB2-440F-AD25-CBBB857FA069}" type="slidenum">
              <a:rPr lang="en-US" smtClean="0"/>
              <a:pPr/>
              <a:t>6</a:t>
            </a:fld>
            <a:endParaRPr lang="en-US" dirty="0" smtClean="0"/>
          </a:p>
        </p:txBody>
      </p:sp>
    </p:spTree>
    <p:extLst>
      <p:ext uri="{BB962C8B-B14F-4D97-AF65-F5344CB8AC3E}">
        <p14:creationId xmlns:p14="http://schemas.microsoft.com/office/powerpoint/2010/main" xmlns="" val="78705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GB" dirty="0" smtClean="0"/>
              <a:t>Students studying on a work placement as part of their course can get financial help, whether they’re studying in the UK or abroad.</a:t>
            </a:r>
          </a:p>
          <a:p>
            <a:endParaRPr lang="en-GB" dirty="0" smtClean="0"/>
          </a:p>
          <a:p>
            <a:r>
              <a:rPr lang="en-GB" dirty="0" smtClean="0"/>
              <a:t>Students on a full year work placement in the UK It’s essential for the student to fill in their application with full details of their work placement and to highlight the type of placement they will be completing in order to be assessed correctly. To be able to get full support the work placement must be defined as: </a:t>
            </a:r>
          </a:p>
          <a:p>
            <a:r>
              <a:rPr lang="en-GB" dirty="0" smtClean="0"/>
              <a:t>• unpaid service in a hospital or in a public health service laboratory or with a clinical commissioning group in the UK; </a:t>
            </a:r>
          </a:p>
          <a:p>
            <a:r>
              <a:rPr lang="en-GB" dirty="0" smtClean="0"/>
              <a:t>• unpaid service with a local authority in the UK in work that relates to the care of children and young persons, health or welfare, or with a voluntary organisation providing facilities or carrying out similar activity in the UK; </a:t>
            </a:r>
          </a:p>
          <a:p>
            <a:r>
              <a:rPr lang="en-GB" dirty="0" smtClean="0"/>
              <a:t>• unpaid service with a local authority in work that relates to public health functions in the UK; </a:t>
            </a:r>
          </a:p>
          <a:p>
            <a:r>
              <a:rPr lang="en-GB" dirty="0" smtClean="0"/>
              <a:t>• unpaid service in the prison or probation and aftercare service in the UK; </a:t>
            </a:r>
          </a:p>
          <a:p>
            <a:r>
              <a:rPr lang="en-GB" dirty="0" smtClean="0"/>
              <a:t>• unpaid research in a UK institution or, in the case of a student attending an overseas institution, as a part of their UK course; </a:t>
            </a:r>
          </a:p>
          <a:p>
            <a:r>
              <a:rPr lang="en-GB" dirty="0" smtClean="0"/>
              <a:t>• unpaid service with a Special Health Authority, the NHS Commissioning Board, the National Institute for Care and Excellence, the Health and Social Care       Information Centre, a Local Health Board; a Health Board or a Special Health Board in Scotland, or a Health and Social Services Board in Northern Ireland; or • unpaid service in the UK Parliament. </a:t>
            </a:r>
          </a:p>
          <a:p>
            <a:endParaRPr lang="en-GB" dirty="0" smtClean="0"/>
          </a:p>
          <a:p>
            <a:r>
              <a:rPr lang="en-GB" dirty="0" smtClean="0"/>
              <a:t>Maintenance Loan rates for students on an unpaid placement in the UK as specified above These students can apply for either: </a:t>
            </a:r>
          </a:p>
          <a:p>
            <a:r>
              <a:rPr lang="en-GB" dirty="0" smtClean="0"/>
              <a:t>• a non-means tested Maintenance Loan; or </a:t>
            </a:r>
          </a:p>
          <a:p>
            <a:r>
              <a:rPr lang="en-GB" dirty="0" smtClean="0"/>
              <a:t>• the full Maintenance Loan, if they apply for finance which includes their household income,</a:t>
            </a:r>
            <a:r>
              <a:rPr lang="en-GB" baseline="0" dirty="0" smtClean="0"/>
              <a:t> </a:t>
            </a:r>
            <a:r>
              <a:rPr lang="en-GB" dirty="0" smtClean="0"/>
              <a:t>students who are on a paid work placement will get reduced funding. </a:t>
            </a:r>
          </a:p>
          <a:p>
            <a:endParaRPr lang="en-GB" b="1" dirty="0" smtClean="0">
              <a:ea typeface="ＭＳ Ｐゴシック" pitchFamily="34" charset="-128"/>
            </a:endParaRPr>
          </a:p>
          <a:p>
            <a:r>
              <a:rPr lang="en-GB" dirty="0" smtClean="0"/>
              <a:t>Tuition Fee Loan Students at university or college in England or Wales on any type of work placement can apply for a reduced Tuition Fee Loan of £1,850.</a:t>
            </a:r>
          </a:p>
          <a:p>
            <a:endParaRPr lang="en-GB" dirty="0" smtClean="0"/>
          </a:p>
          <a:p>
            <a:r>
              <a:rPr lang="en-GB" dirty="0" smtClean="0"/>
              <a:t>This will be paid directly to the student’s university or college. Students studying on a full year work placement abroad Funding for students taking a work placement abroad will be assessed depending on their circumstances. </a:t>
            </a:r>
          </a:p>
          <a:p>
            <a:endParaRPr lang="en-GB" dirty="0" smtClean="0"/>
          </a:p>
          <a:p>
            <a:r>
              <a:rPr lang="en-GB" dirty="0" smtClean="0"/>
              <a:t>It’s important that students find out if their placement is part of the Erasmus+ work programme before applying. They should talk to advisors at their university or college to find out more. </a:t>
            </a:r>
          </a:p>
          <a:p>
            <a:endParaRPr lang="en-GB" dirty="0" smtClean="0"/>
          </a:p>
          <a:p>
            <a:r>
              <a:rPr lang="en-GB" dirty="0" smtClean="0"/>
              <a:t>Maintenance Loan for students on an Erasmus+ work placement abroad Students can apply for either:</a:t>
            </a:r>
          </a:p>
          <a:p>
            <a:endParaRPr lang="en-GB" dirty="0" smtClean="0"/>
          </a:p>
          <a:p>
            <a:r>
              <a:rPr lang="en-GB" dirty="0" smtClean="0"/>
              <a:t> • a non-income assessed Maintenance Loan; or </a:t>
            </a:r>
          </a:p>
          <a:p>
            <a:r>
              <a:rPr lang="en-GB" dirty="0" smtClean="0"/>
              <a:t>• the full Maintenance Loan, if they apply for finance which includes their household income. </a:t>
            </a:r>
          </a:p>
          <a:p>
            <a:endParaRPr lang="en-GB" dirty="0" smtClean="0"/>
          </a:p>
          <a:p>
            <a:r>
              <a:rPr lang="en-GB" dirty="0" smtClean="0"/>
              <a:t>Part-year placement If a student is at their university or college for 10 weeks or more, they’ll usually be entitled to full-time support. If a student is at their university or college for less than 10 weeks, they’ll usually be charged lower/half fees and receive a reduced rate Maintenance Loan.</a:t>
            </a:r>
            <a:endParaRPr lang="en-GB" b="1" dirty="0" smtClean="0">
              <a:ea typeface="ＭＳ Ｐゴシック" pitchFamily="34" charset="-128"/>
            </a:endParaRPr>
          </a:p>
          <a:p>
            <a:endParaRPr lang="en-GB" b="1"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B5F20A0-AF2A-49E3-983D-DC6B52FC3923}" type="slidenum">
              <a:rPr lang="en-US" smtClean="0">
                <a:solidFill>
                  <a:prstClr val="black"/>
                </a:solidFill>
              </a:rPr>
              <a:pPr/>
              <a:t>27</a:t>
            </a:fld>
            <a:endParaRPr lang="en-US" dirty="0" smtClean="0">
              <a:solidFill>
                <a:prstClr val="black"/>
              </a:solidFill>
            </a:endParaRPr>
          </a:p>
        </p:txBody>
      </p:sp>
    </p:spTree>
    <p:extLst>
      <p:ext uri="{BB962C8B-B14F-4D97-AF65-F5344CB8AC3E}">
        <p14:creationId xmlns:p14="http://schemas.microsoft.com/office/powerpoint/2010/main" xmlns="" val="3552887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GB" dirty="0" smtClean="0"/>
              <a:t>For new and continuing Part-Time students who started their course on or after 1 August</a:t>
            </a:r>
            <a:r>
              <a:rPr lang="en-GB" baseline="0" dirty="0" smtClean="0"/>
              <a:t> 2018</a:t>
            </a:r>
            <a:r>
              <a:rPr lang="en-GB" dirty="0" smtClean="0"/>
              <a:t>. </a:t>
            </a:r>
          </a:p>
          <a:p>
            <a:endParaRPr lang="en-GB" dirty="0" smtClean="0"/>
          </a:p>
          <a:p>
            <a:r>
              <a:rPr lang="en-GB" dirty="0" smtClean="0"/>
              <a:t>• You won’t have to pay any tuition fees up front and will be eligible to apply for a Tuition Fee Loan of up to £6,935. </a:t>
            </a:r>
          </a:p>
          <a:p>
            <a:endParaRPr lang="en-GB" dirty="0" smtClean="0"/>
          </a:p>
          <a:p>
            <a:r>
              <a:rPr lang="en-GB" dirty="0" smtClean="0"/>
              <a:t>If you’re studying at a private university or college you can apply for a Tuition Fee Loan of up to £4,625. </a:t>
            </a:r>
          </a:p>
          <a:p>
            <a:endParaRPr lang="en-GB" dirty="0" smtClean="0"/>
          </a:p>
          <a:p>
            <a:r>
              <a:rPr lang="en-GB" dirty="0" smtClean="0"/>
              <a:t>• The Tuition Fee Loan isn’t based on household income and there’s no upper age limit for applying. </a:t>
            </a:r>
          </a:p>
          <a:p>
            <a:endParaRPr lang="en-GB" dirty="0" smtClean="0"/>
          </a:p>
          <a:p>
            <a:r>
              <a:rPr lang="en-GB" dirty="0" smtClean="0"/>
              <a:t>• The amount of Tuition Fee Loan you can get depends on the fees charged by your university or college.</a:t>
            </a:r>
          </a:p>
          <a:p>
            <a:endParaRPr lang="en-GB" sz="1200" kern="1200" dirty="0" smtClean="0">
              <a:solidFill>
                <a:schemeClr val="tx1"/>
              </a:solidFill>
              <a:latin typeface="+mn-lt"/>
              <a:ea typeface="+mn-ea"/>
              <a:cs typeface="+mn-cs"/>
            </a:endParaRPr>
          </a:p>
          <a:p>
            <a:pPr>
              <a:buFont typeface="Arial" pitchFamily="34" charset="0"/>
              <a:buChar char="•"/>
            </a:pPr>
            <a:r>
              <a:rPr lang="en-GB" sz="1200" kern="1200" dirty="0" smtClean="0">
                <a:solidFill>
                  <a:schemeClr val="tx1"/>
                </a:solidFill>
                <a:latin typeface="+mn-lt"/>
                <a:ea typeface="+mn-ea"/>
                <a:cs typeface="+mn-cs"/>
              </a:rPr>
              <a:t> You can also get student </a:t>
            </a:r>
            <a:r>
              <a:rPr lang="en-GB" sz="1200" b="0" i="0" kern="1200" dirty="0" smtClean="0">
                <a:solidFill>
                  <a:schemeClr val="tx1"/>
                </a:solidFill>
                <a:latin typeface="+mn-lt"/>
                <a:ea typeface="+mn-ea"/>
                <a:cs typeface="+mn-cs"/>
              </a:rPr>
              <a:t>finance to help towards your living costs while you’re at university or college. It can help pay for things such as rent, food, books, travel and other costs. If you're studying on a distance learning course you won't be eligible unless you have a disability. </a:t>
            </a:r>
          </a:p>
          <a:p>
            <a:endParaRPr lang="en-GB" dirty="0" smtClean="0"/>
          </a:p>
          <a:p>
            <a:r>
              <a:rPr lang="en-GB" dirty="0" smtClean="0"/>
              <a:t>• To qualify you must be studying at least 25% of the equivalent full-time course for each year of study, taking no longer than four times the time it would take to complete the course if studied full-time (up to a maximum of 16 years). </a:t>
            </a:r>
          </a:p>
          <a:p>
            <a:endParaRPr lang="en-GB" dirty="0" smtClean="0"/>
          </a:p>
          <a:p>
            <a:r>
              <a:rPr lang="en-GB" dirty="0" smtClean="0"/>
              <a:t>• You can apply up to nine months after the start of the academic year. </a:t>
            </a:r>
          </a:p>
          <a:p>
            <a:endParaRPr lang="en-GB" dirty="0" smtClean="0"/>
          </a:p>
          <a:p>
            <a:r>
              <a:rPr lang="en-GB" dirty="0" smtClean="0"/>
              <a:t>• You’ll be due to start repaying your loan the April four years after the start of the first academic year of your course, or the April after you leave your course - whichever comes first. </a:t>
            </a:r>
          </a:p>
          <a:p>
            <a:endParaRPr lang="en-GB" dirty="0" smtClean="0"/>
          </a:p>
          <a:p>
            <a:r>
              <a:rPr lang="en-GB" dirty="0" smtClean="0"/>
              <a:t>However, you’ll only start making repayments if your income is over £25,000 a year. </a:t>
            </a:r>
          </a:p>
          <a:p>
            <a:endParaRPr lang="en-GB" dirty="0" smtClean="0"/>
          </a:p>
          <a:p>
            <a:r>
              <a:rPr lang="en-GB" dirty="0" smtClean="0"/>
              <a:t>• If you have a disability, long-term health condition, mental-health condition or a specific learning difficulty such as dyslexia or dyspraxia, you can get extra help called Disabled Students’ Allowances (DSAs). These don’t have to be paid back.</a:t>
            </a:r>
            <a:endParaRPr lang="en-GB" b="1" dirty="0" smtClean="0">
              <a:ea typeface="ＭＳ Ｐゴシック" pitchFamily="34" charset="-128"/>
            </a:endParaRPr>
          </a:p>
          <a:p>
            <a:endParaRPr lang="en-GB" b="1" dirty="0" smtClean="0">
              <a:ea typeface="ＭＳ Ｐゴシック" pitchFamily="34" charset="-128"/>
            </a:endParaRPr>
          </a:p>
          <a:p>
            <a:r>
              <a:rPr lang="en-GB" b="1" dirty="0" smtClean="0"/>
              <a:t>Can I get a Postgraduate Loan? To get a Postgraduate Loan: </a:t>
            </a:r>
          </a:p>
          <a:p>
            <a:endParaRPr lang="en-GB" dirty="0" smtClean="0"/>
          </a:p>
          <a:p>
            <a:r>
              <a:rPr lang="en-GB" dirty="0" smtClean="0"/>
              <a:t>• you have to be studying a taught or research Master’s course, </a:t>
            </a:r>
          </a:p>
          <a:p>
            <a:r>
              <a:rPr lang="en-GB" dirty="0" smtClean="0"/>
              <a:t>• you can be studying at a university or college or by distance learning, </a:t>
            </a:r>
          </a:p>
          <a:p>
            <a:r>
              <a:rPr lang="en-GB" dirty="0" smtClean="0"/>
              <a:t>• you have to be under 60 at the start of the first academic year of your course, and </a:t>
            </a:r>
          </a:p>
          <a:p>
            <a:r>
              <a:rPr lang="en-GB" dirty="0" smtClean="0"/>
              <a:t>• you must normally live in England.</a:t>
            </a:r>
          </a:p>
          <a:p>
            <a:endParaRPr lang="en-GB" dirty="0" smtClean="0"/>
          </a:p>
          <a:p>
            <a:r>
              <a:rPr lang="en-GB" dirty="0" smtClean="0"/>
              <a:t> If you’re studying full time your course can last for one or two years. If you’re studying part time you can study for two years (for the equivalent one year full-time course) or up to four years (for the equivalent two year fulltime course).</a:t>
            </a:r>
          </a:p>
          <a:p>
            <a:endParaRPr lang="en-GB" dirty="0" smtClean="0"/>
          </a:p>
          <a:p>
            <a:r>
              <a:rPr lang="en-GB" dirty="0" smtClean="0"/>
              <a:t> If you’re an EU national, but don’t normally live in England you may be able to get a Postgraduate Loan for a Master’s course in England. </a:t>
            </a:r>
          </a:p>
          <a:p>
            <a:endParaRPr lang="en-GB" dirty="0" smtClean="0"/>
          </a:p>
          <a:p>
            <a:r>
              <a:rPr lang="en-GB" dirty="0" smtClean="0"/>
              <a:t>What can I get? </a:t>
            </a:r>
          </a:p>
          <a:p>
            <a:endParaRPr lang="en-GB" dirty="0" smtClean="0"/>
          </a:p>
          <a:p>
            <a:r>
              <a:rPr lang="en-GB" dirty="0" smtClean="0"/>
              <a:t>You can apply for a loan of up to £10,609 as a contribution towards your course and living costs.</a:t>
            </a:r>
          </a:p>
          <a:p>
            <a:endParaRPr lang="en-GB" dirty="0" smtClean="0"/>
          </a:p>
          <a:p>
            <a:r>
              <a:rPr lang="en-GB" dirty="0" smtClean="0"/>
              <a:t>The loan will be paid into your bank account in three instalments during the academic year. </a:t>
            </a:r>
          </a:p>
          <a:p>
            <a:endParaRPr lang="en-GB" dirty="0" smtClean="0"/>
          </a:p>
          <a:p>
            <a:r>
              <a:rPr lang="en-GB" dirty="0" smtClean="0"/>
              <a:t>If you have a disability, including a mental-health condition or specific learning difficulty, such as dyslexia or dyspraxia, you might be able to get Disabled Students’ Allowances. These don’t have to be paid back.</a:t>
            </a:r>
            <a:endParaRPr lang="en-GB" b="1"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B5F20A0-AF2A-49E3-983D-DC6B52FC3923}" type="slidenum">
              <a:rPr lang="en-US" smtClean="0">
                <a:solidFill>
                  <a:prstClr val="black"/>
                </a:solidFill>
              </a:rPr>
              <a:pPr/>
              <a:t>28</a:t>
            </a:fld>
            <a:endParaRPr lang="en-US" dirty="0" smtClean="0">
              <a:solidFill>
                <a:prstClr val="black"/>
              </a:solidFill>
            </a:endParaRPr>
          </a:p>
        </p:txBody>
      </p:sp>
    </p:spTree>
    <p:extLst>
      <p:ext uri="{BB962C8B-B14F-4D97-AF65-F5344CB8AC3E}">
        <p14:creationId xmlns:p14="http://schemas.microsoft.com/office/powerpoint/2010/main" xmlns="" val="1720146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000" lvl="0" indent="-180000">
              <a:spcBef>
                <a:spcPts val="600"/>
              </a:spcBef>
              <a:spcAft>
                <a:spcPts val="600"/>
              </a:spcAft>
              <a:buFont typeface="Arial" pitchFamily="34" charset="0"/>
              <a:buNone/>
            </a:pPr>
            <a:r>
              <a:rPr lang="en-GB" sz="1200" kern="1200" dirty="0" smtClean="0">
                <a:solidFill>
                  <a:schemeClr val="tx1"/>
                </a:solidFill>
                <a:latin typeface="+mn-lt"/>
                <a:ea typeface="+mn-ea"/>
                <a:cs typeface="+mn-cs"/>
              </a:rPr>
              <a:t>Courses affected are:</a:t>
            </a:r>
            <a:r>
              <a:rPr lang="en-GB" sz="1200" kern="1200" baseline="0" dirty="0" smtClean="0">
                <a:solidFill>
                  <a:schemeClr val="tx1"/>
                </a:solidFill>
                <a:latin typeface="+mn-lt"/>
                <a:ea typeface="+mn-ea"/>
                <a:cs typeface="+mn-cs"/>
              </a:rPr>
              <a:t> </a:t>
            </a:r>
            <a:r>
              <a:rPr lang="en-GB" sz="1200" kern="1200" dirty="0" smtClean="0">
                <a:solidFill>
                  <a:schemeClr val="dk1"/>
                </a:solidFill>
                <a:latin typeface="Arial" pitchFamily="34" charset="0"/>
                <a:ea typeface="+mn-ea"/>
                <a:cs typeface="Arial" pitchFamily="34" charset="0"/>
              </a:rPr>
              <a:t>Chiropody, Dietetics and Nutrition, Midwifery,</a:t>
            </a:r>
            <a:r>
              <a:rPr lang="en-GB" sz="1200" kern="1200" baseline="0" dirty="0" smtClean="0">
                <a:solidFill>
                  <a:schemeClr val="dk1"/>
                </a:solidFill>
                <a:latin typeface="Arial" pitchFamily="34" charset="0"/>
                <a:ea typeface="+mn-ea"/>
                <a:cs typeface="Arial" pitchFamily="34" charset="0"/>
              </a:rPr>
              <a:t> Nursing, </a:t>
            </a:r>
            <a:r>
              <a:rPr lang="en-GB" sz="1200" kern="1200" dirty="0" smtClean="0">
                <a:solidFill>
                  <a:schemeClr val="dk1"/>
                </a:solidFill>
                <a:latin typeface="Arial" pitchFamily="34" charset="0"/>
                <a:ea typeface="+mn-ea"/>
                <a:cs typeface="Arial" pitchFamily="34" charset="0"/>
              </a:rPr>
              <a:t>Occupational Therapy, Operating Department</a:t>
            </a:r>
            <a:r>
              <a:rPr lang="en-GB" sz="1200" kern="1200" baseline="0" dirty="0" smtClean="0">
                <a:solidFill>
                  <a:schemeClr val="dk1"/>
                </a:solidFill>
                <a:latin typeface="Arial" pitchFamily="34" charset="0"/>
                <a:ea typeface="+mn-ea"/>
                <a:cs typeface="Arial" pitchFamily="34" charset="0"/>
              </a:rPr>
              <a:t> </a:t>
            </a:r>
            <a:r>
              <a:rPr lang="en-GB" sz="1200" kern="1200" dirty="0" smtClean="0">
                <a:solidFill>
                  <a:schemeClr val="dk1"/>
                </a:solidFill>
                <a:latin typeface="Arial" pitchFamily="34" charset="0"/>
                <a:ea typeface="+mn-ea"/>
                <a:cs typeface="Arial" pitchFamily="34" charset="0"/>
              </a:rPr>
              <a:t>Practice (Diploma and Degree), </a:t>
            </a:r>
            <a:r>
              <a:rPr lang="en-GB" sz="1200" kern="1200" dirty="0" err="1" smtClean="0">
                <a:solidFill>
                  <a:schemeClr val="dk1"/>
                </a:solidFill>
                <a:latin typeface="Arial" pitchFamily="34" charset="0"/>
                <a:ea typeface="+mn-ea"/>
                <a:cs typeface="Arial" pitchFamily="34" charset="0"/>
              </a:rPr>
              <a:t>Orthoptics</a:t>
            </a:r>
            <a:r>
              <a:rPr lang="en-GB" sz="1200" kern="1200" dirty="0" smtClean="0">
                <a:solidFill>
                  <a:schemeClr val="dk1"/>
                </a:solidFill>
                <a:latin typeface="Arial" pitchFamily="34" charset="0"/>
                <a:ea typeface="+mn-ea"/>
                <a:cs typeface="Arial" pitchFamily="34" charset="0"/>
              </a:rPr>
              <a:t>,</a:t>
            </a:r>
            <a:r>
              <a:rPr lang="en-GB" sz="1200" kern="1200" baseline="0" dirty="0" smtClean="0">
                <a:solidFill>
                  <a:schemeClr val="dk1"/>
                </a:solidFill>
                <a:latin typeface="Arial" pitchFamily="34" charset="0"/>
                <a:ea typeface="+mn-ea"/>
                <a:cs typeface="Arial" pitchFamily="34" charset="0"/>
              </a:rPr>
              <a:t> </a:t>
            </a:r>
            <a:r>
              <a:rPr lang="en-GB" sz="1200" kern="1200" dirty="0" smtClean="0">
                <a:solidFill>
                  <a:schemeClr val="dk1"/>
                </a:solidFill>
                <a:latin typeface="Arial" pitchFamily="34" charset="0"/>
                <a:ea typeface="+mn-ea"/>
                <a:cs typeface="Arial" pitchFamily="34" charset="0"/>
              </a:rPr>
              <a:t>Physiotherapy, Podiatry, Prosthetics and Orthotics, Radiography, Radiotherapy, Speech and Language Therapy; and f</a:t>
            </a:r>
            <a:r>
              <a:rPr lang="en-GB" sz="1200" dirty="0" smtClean="0">
                <a:solidFill>
                  <a:prstClr val="black"/>
                </a:solidFill>
                <a:latin typeface="Arial" pitchFamily="34" charset="0"/>
                <a:cs typeface="Arial" pitchFamily="34" charset="0"/>
              </a:rPr>
              <a:t>rom 2018/19:</a:t>
            </a:r>
            <a:r>
              <a:rPr lang="en-GB" sz="1200" baseline="0" dirty="0" smtClean="0">
                <a:solidFill>
                  <a:prstClr val="black"/>
                </a:solidFill>
                <a:latin typeface="Arial" pitchFamily="34" charset="0"/>
                <a:cs typeface="Arial" pitchFamily="34" charset="0"/>
              </a:rPr>
              <a:t> </a:t>
            </a:r>
            <a:r>
              <a:rPr lang="en-GB" sz="1200" dirty="0" smtClean="0">
                <a:solidFill>
                  <a:prstClr val="black"/>
                </a:solidFill>
                <a:latin typeface="Arial" pitchFamily="34" charset="0"/>
                <a:cs typeface="Arial" pitchFamily="34" charset="0"/>
              </a:rPr>
              <a:t>Dental Hygiene &amp; Dental Therapy</a:t>
            </a:r>
            <a:r>
              <a:rPr lang="en-GB" sz="1200" baseline="0" dirty="0" smtClean="0">
                <a:solidFill>
                  <a:prstClr val="black"/>
                </a:solidFill>
                <a:latin typeface="Arial" pitchFamily="34" charset="0"/>
                <a:cs typeface="Arial" pitchFamily="34" charset="0"/>
              </a:rPr>
              <a:t> </a:t>
            </a:r>
            <a:r>
              <a:rPr lang="en-GB" sz="1200" dirty="0" smtClean="0">
                <a:solidFill>
                  <a:prstClr val="black"/>
                </a:solidFill>
                <a:latin typeface="Arial" pitchFamily="34" charset="0"/>
                <a:cs typeface="Arial" pitchFamily="34" charset="0"/>
              </a:rPr>
              <a:t>(apart from DH &amp; DT courses at 5 institutions which</a:t>
            </a:r>
            <a:r>
              <a:rPr lang="en-GB" sz="1200" baseline="0" dirty="0" smtClean="0">
                <a:solidFill>
                  <a:prstClr val="black"/>
                </a:solidFill>
                <a:latin typeface="Arial" pitchFamily="34" charset="0"/>
                <a:cs typeface="Arial" pitchFamily="34" charset="0"/>
              </a:rPr>
              <a:t> are still bursary funded in 2018/19)</a:t>
            </a:r>
            <a:endParaRPr lang="en-GB" sz="1200" dirty="0" smtClean="0">
              <a:solidFill>
                <a:prstClr val="black"/>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xmlns="" val="211169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431800" indent="-358775">
              <a:buFont typeface="Arial" pitchFamily="34" charset="0"/>
              <a:buNone/>
              <a:defRPr/>
            </a:pPr>
            <a:r>
              <a:rPr lang="en-GB" baseline="0" dirty="0" smtClean="0"/>
              <a:t>For launch and deadline dates </a:t>
            </a:r>
            <a:r>
              <a:rPr lang="en-GB" dirty="0" smtClean="0"/>
              <a:t>bookmark</a:t>
            </a:r>
            <a:r>
              <a:rPr lang="en-GB" baseline="0" dirty="0" smtClean="0"/>
              <a:t> www.thestudentroom.co.uk/studentfinance</a:t>
            </a:r>
          </a:p>
          <a:p>
            <a:pPr marL="431800" indent="-358775">
              <a:buFont typeface="Arial" pitchFamily="34" charset="0"/>
              <a:buNone/>
              <a:defRPr/>
            </a:pPr>
            <a:endParaRPr lang="en-GB" baseline="0"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3E0FD27D-A177-4A0F-B96B-18D052A8CC6D}" type="slidenum">
              <a:rPr lang="en-US" smtClean="0"/>
              <a:pPr/>
              <a:t>34</a:t>
            </a:fld>
            <a:endParaRPr lang="en-US" smtClean="0"/>
          </a:p>
        </p:txBody>
      </p:sp>
    </p:spTree>
    <p:extLst>
      <p:ext uri="{BB962C8B-B14F-4D97-AF65-F5344CB8AC3E}">
        <p14:creationId xmlns:p14="http://schemas.microsoft.com/office/powerpoint/2010/main" xmlns="" val="2920921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ea typeface="ＭＳ Ｐゴシック" pitchFamily="34" charset="-128"/>
              </a:rPr>
              <a:t>The easiest way for a student to prove their identity is to give us their valid UK passport number online, when they apply. We can then check and confirm their identity without them having to actually send us their passport. If a student doesn’t have a valid UK passport they’ll need to send us their original *birth or *adoption certificate, along with a Birth/Adoption Certificate Declaration Form. </a:t>
            </a:r>
          </a:p>
          <a:p>
            <a:endParaRPr lang="en-GB" dirty="0" smtClean="0">
              <a:ea typeface="ＭＳ Ｐゴシック" pitchFamily="34" charset="-128"/>
            </a:endParaRPr>
          </a:p>
          <a:p>
            <a:r>
              <a:rPr lang="en-GB" dirty="0" smtClean="0">
                <a:ea typeface="ＭＳ Ｐゴシック" pitchFamily="34" charset="-128"/>
              </a:rPr>
              <a:t>This is available from www.gov.uk </a:t>
            </a:r>
          </a:p>
          <a:p>
            <a:endParaRPr lang="en-GB" dirty="0" smtClean="0">
              <a:ea typeface="ＭＳ Ｐゴシック" pitchFamily="34" charset="-128"/>
            </a:endParaRPr>
          </a:p>
          <a:p>
            <a:r>
              <a:rPr lang="en-GB" dirty="0" smtClean="0">
                <a:ea typeface="ＭＳ Ｐゴシック" pitchFamily="34" charset="-128"/>
              </a:rPr>
              <a:t>If the student is a non-UK passport holder, they’ll need to send us their *valid non-UK passport and any original *supporting letters from the UK Border Agency explaining the student’s residency status. *These must be original documents, not photocopies. We’ll return them once we’ve confirmed their identity and checked they’re eligible. </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36</a:t>
            </a:fld>
            <a:endParaRPr lang="en-GB"/>
          </a:p>
        </p:txBody>
      </p:sp>
    </p:spTree>
    <p:extLst>
      <p:ext uri="{BB962C8B-B14F-4D97-AF65-F5344CB8AC3E}">
        <p14:creationId xmlns:p14="http://schemas.microsoft.com/office/powerpoint/2010/main" xmlns="" val="3225213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34" charset="-128"/>
              </a:rPr>
              <a:t>Click image to link to page!</a:t>
            </a:r>
          </a:p>
        </p:txBody>
      </p:sp>
      <p:sp>
        <p:nvSpPr>
          <p:cNvPr id="58372" name="Slide Number Placeholder 3"/>
          <p:cNvSpPr>
            <a:spLocks noGrp="1"/>
          </p:cNvSpPr>
          <p:nvPr>
            <p:ph type="sldNum" sz="quarter" idx="5"/>
          </p:nvPr>
        </p:nvSpPr>
        <p:spPr bwMode="auto">
          <a:noFill/>
          <a:ln>
            <a:miter lim="800000"/>
            <a:headEnd/>
            <a:tailEnd/>
          </a:ln>
        </p:spPr>
        <p:txBody>
          <a:bodyPr/>
          <a:lstStyle/>
          <a:p>
            <a:fld id="{0C760710-BD12-4193-9B13-04D274D59C92}" type="slidenum">
              <a:rPr lang="en-US" smtClean="0"/>
              <a:pPr/>
              <a:t>37</a:t>
            </a:fld>
            <a:endParaRPr lang="en-US" smtClean="0"/>
          </a:p>
        </p:txBody>
      </p:sp>
    </p:spTree>
    <p:extLst>
      <p:ext uri="{BB962C8B-B14F-4D97-AF65-F5344CB8AC3E}">
        <p14:creationId xmlns:p14="http://schemas.microsoft.com/office/powerpoint/2010/main" xmlns="" val="393274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34" charset="-128"/>
              </a:rPr>
              <a:t>Click image to link to page!</a:t>
            </a:r>
          </a:p>
        </p:txBody>
      </p:sp>
      <p:sp>
        <p:nvSpPr>
          <p:cNvPr id="59396" name="Slide Number Placeholder 3"/>
          <p:cNvSpPr>
            <a:spLocks noGrp="1"/>
          </p:cNvSpPr>
          <p:nvPr>
            <p:ph type="sldNum" sz="quarter" idx="5"/>
          </p:nvPr>
        </p:nvSpPr>
        <p:spPr bwMode="auto">
          <a:noFill/>
          <a:ln>
            <a:miter lim="800000"/>
            <a:headEnd/>
            <a:tailEnd/>
          </a:ln>
        </p:spPr>
        <p:txBody>
          <a:bodyPr/>
          <a:lstStyle/>
          <a:p>
            <a:fld id="{8DDD2163-64F6-4D0B-A93D-29B2CEB1CBD5}" type="slidenum">
              <a:rPr lang="en-US" smtClean="0"/>
              <a:pPr/>
              <a:t>38</a:t>
            </a:fld>
            <a:endParaRPr lang="en-US" dirty="0" smtClean="0"/>
          </a:p>
        </p:txBody>
      </p:sp>
    </p:spTree>
    <p:extLst>
      <p:ext uri="{BB962C8B-B14F-4D97-AF65-F5344CB8AC3E}">
        <p14:creationId xmlns:p14="http://schemas.microsoft.com/office/powerpoint/2010/main" xmlns="" val="1995361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ea typeface="ＭＳ Ｐゴシック" pitchFamily="34" charset="-128"/>
              </a:rPr>
              <a:t>This slide gives information</a:t>
            </a:r>
            <a:r>
              <a:rPr lang="en-GB" baseline="0" dirty="0" smtClean="0">
                <a:ea typeface="ＭＳ Ｐゴシック" pitchFamily="34" charset="-128"/>
              </a:rPr>
              <a:t> for parents and partners of students who are supporting an application for student finance. You can skip this slide if you’re not presenting to parents/partners.</a:t>
            </a:r>
            <a:endParaRPr lang="en-GB"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39</a:t>
            </a:fld>
            <a:endParaRPr lang="en-GB"/>
          </a:p>
        </p:txBody>
      </p:sp>
    </p:spTree>
    <p:extLst>
      <p:ext uri="{BB962C8B-B14F-4D97-AF65-F5344CB8AC3E}">
        <p14:creationId xmlns:p14="http://schemas.microsoft.com/office/powerpoint/2010/main" xmlns="" val="2725834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repayment threshold</a:t>
            </a:r>
            <a:r>
              <a:rPr lang="en-GB" baseline="0" dirty="0" smtClean="0"/>
              <a:t> is currently £21,000 a year. This is expected to changed to £25,000 a year from 6 April 2018. This </a:t>
            </a:r>
            <a:r>
              <a:rPr lang="en-GB" sz="1200" b="0" i="0" kern="1200" baseline="0" dirty="0" smtClean="0">
                <a:solidFill>
                  <a:schemeClr val="tx1"/>
                </a:solidFill>
                <a:latin typeface="+mn-lt"/>
                <a:ea typeface="+mn-ea"/>
                <a:cs typeface="+mn-cs"/>
              </a:rPr>
              <a:t>c</a:t>
            </a:r>
            <a:r>
              <a:rPr lang="en-GB" sz="1200" b="0" i="0" kern="1200" dirty="0" smtClean="0">
                <a:solidFill>
                  <a:schemeClr val="tx1"/>
                </a:solidFill>
                <a:latin typeface="+mn-lt"/>
                <a:ea typeface="+mn-ea"/>
                <a:cs typeface="+mn-cs"/>
              </a:rPr>
              <a:t>hange to the repayment threshold in April needs Parliamentary approval.</a:t>
            </a:r>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42</a:t>
            </a:fld>
            <a:endParaRPr lang="en-GB"/>
          </a:p>
        </p:txBody>
      </p:sp>
    </p:spTree>
    <p:extLst>
      <p:ext uri="{BB962C8B-B14F-4D97-AF65-F5344CB8AC3E}">
        <p14:creationId xmlns:p14="http://schemas.microsoft.com/office/powerpoint/2010/main" xmlns="" val="981849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1" i="0" kern="1200" dirty="0" smtClean="0">
                <a:solidFill>
                  <a:schemeClr val="tx1"/>
                </a:solidFill>
                <a:latin typeface="+mn-lt"/>
                <a:ea typeface="+mn-ea"/>
                <a:cs typeface="+mn-cs"/>
              </a:rPr>
              <a:t>The current</a:t>
            </a:r>
            <a:r>
              <a:rPr lang="en-GB" sz="1200" b="1" i="0" kern="1200" baseline="0" dirty="0" smtClean="0">
                <a:solidFill>
                  <a:schemeClr val="tx1"/>
                </a:solidFill>
                <a:latin typeface="+mn-lt"/>
                <a:ea typeface="+mn-ea"/>
                <a:cs typeface="+mn-cs"/>
              </a:rPr>
              <a:t> UK </a:t>
            </a:r>
            <a:r>
              <a:rPr lang="en-GB" sz="1200" b="1" i="0" kern="1200" dirty="0" smtClean="0">
                <a:solidFill>
                  <a:schemeClr val="tx1"/>
                </a:solidFill>
                <a:latin typeface="+mn-lt"/>
                <a:ea typeface="+mn-ea"/>
                <a:cs typeface="+mn-cs"/>
              </a:rPr>
              <a:t>earnings threshold is:</a:t>
            </a:r>
          </a:p>
          <a:p>
            <a:r>
              <a:rPr lang="en-GB" sz="1200" b="0" i="0" kern="1200" dirty="0" smtClean="0">
                <a:solidFill>
                  <a:schemeClr val="tx1"/>
                </a:solidFill>
                <a:latin typeface="+mn-lt"/>
                <a:ea typeface="+mn-ea"/>
                <a:cs typeface="+mn-cs"/>
              </a:rPr>
              <a:t>£404 a week		</a:t>
            </a:r>
          </a:p>
          <a:p>
            <a:r>
              <a:rPr lang="en-GB" sz="1200" b="0" i="0" kern="1200" dirty="0" smtClean="0">
                <a:solidFill>
                  <a:schemeClr val="tx1"/>
                </a:solidFill>
                <a:latin typeface="+mn-lt"/>
                <a:ea typeface="+mn-ea"/>
                <a:cs typeface="+mn-cs"/>
              </a:rPr>
              <a:t>£1,750 a month	</a:t>
            </a:r>
          </a:p>
          <a:p>
            <a:r>
              <a:rPr lang="en-GB" sz="1200" b="0" i="0" kern="1200" dirty="0" smtClean="0">
                <a:solidFill>
                  <a:schemeClr val="tx1"/>
                </a:solidFill>
                <a:latin typeface="+mn-lt"/>
                <a:ea typeface="+mn-ea"/>
                <a:cs typeface="+mn-cs"/>
              </a:rPr>
              <a:t>£21,000 a year</a:t>
            </a:r>
          </a:p>
          <a:p>
            <a:endParaRPr lang="en-GB" sz="1200" b="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This is expected to change</a:t>
            </a:r>
            <a:r>
              <a:rPr lang="en-GB" sz="1200" b="1" i="0" kern="1200" baseline="0" dirty="0" smtClean="0">
                <a:solidFill>
                  <a:schemeClr val="tx1"/>
                </a:solidFill>
                <a:latin typeface="+mn-lt"/>
                <a:ea typeface="+mn-ea"/>
                <a:cs typeface="+mn-cs"/>
              </a:rPr>
              <a:t> to:</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£480 a week</a:t>
            </a:r>
          </a:p>
          <a:p>
            <a:r>
              <a:rPr lang="en-GB" sz="1200" b="0" i="0" kern="1200" dirty="0" smtClean="0">
                <a:solidFill>
                  <a:schemeClr val="tx1"/>
                </a:solidFill>
                <a:latin typeface="+mn-lt"/>
                <a:ea typeface="+mn-ea"/>
                <a:cs typeface="+mn-cs"/>
              </a:rPr>
              <a:t>£2,083</a:t>
            </a:r>
            <a:r>
              <a:rPr lang="en-GB" sz="1200" b="0" i="0" kern="1200" baseline="0" dirty="0" smtClean="0">
                <a:solidFill>
                  <a:schemeClr val="tx1"/>
                </a:solidFill>
                <a:latin typeface="+mn-lt"/>
                <a:ea typeface="+mn-ea"/>
                <a:cs typeface="+mn-cs"/>
              </a:rPr>
              <a:t> a month</a:t>
            </a:r>
          </a:p>
          <a:p>
            <a:r>
              <a:rPr lang="en-GB" sz="1200" b="0" i="0" kern="1200" baseline="0" dirty="0" smtClean="0">
                <a:solidFill>
                  <a:schemeClr val="tx1"/>
                </a:solidFill>
                <a:latin typeface="+mn-lt"/>
                <a:ea typeface="+mn-ea"/>
                <a:cs typeface="+mn-cs"/>
              </a:rPr>
              <a:t>£25,000 a year</a:t>
            </a:r>
            <a:endParaRPr lang="en-GB" sz="1200" b="0" i="0" kern="1200" dirty="0" smtClean="0">
              <a:solidFill>
                <a:schemeClr val="tx1"/>
              </a:solidFill>
              <a:latin typeface="+mn-lt"/>
              <a:ea typeface="+mn-ea"/>
              <a:cs typeface="+mn-cs"/>
            </a:endParaRPr>
          </a:p>
          <a:p>
            <a:endParaRPr lang="en-US" b="1" dirty="0" smtClean="0">
              <a:ea typeface="ＭＳ Ｐゴシック" pitchFamily="34" charset="-128"/>
            </a:endParaRPr>
          </a:p>
          <a:p>
            <a:r>
              <a:rPr lang="en-GB" dirty="0" smtClean="0">
                <a:ea typeface="ＭＳ Ｐゴシック" pitchFamily="34" charset="-128"/>
              </a:rPr>
              <a:t>Students who live or work overseas after they’ve finished their course still need to repay their</a:t>
            </a:r>
            <a:r>
              <a:rPr lang="en-GB" baseline="0" dirty="0" smtClean="0">
                <a:ea typeface="ＭＳ Ｐゴシック" pitchFamily="34" charset="-128"/>
              </a:rPr>
              <a:t> loans. They’ll get information about this towards the end of their course. For more information, visit www.slc.co.uk/repayment</a:t>
            </a:r>
          </a:p>
          <a:p>
            <a:endParaRPr lang="en-GB" baseline="0" dirty="0" smtClean="0">
              <a:ea typeface="ＭＳ Ｐゴシック" pitchFamily="34" charset="-128"/>
            </a:endParaRPr>
          </a:p>
          <a:p>
            <a:endParaRPr lang="en-GB"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pPr/>
              <a:t>43</a:t>
            </a:fld>
            <a:endParaRPr lang="en-US" smtClean="0"/>
          </a:p>
        </p:txBody>
      </p:sp>
    </p:spTree>
    <p:extLst>
      <p:ext uri="{BB962C8B-B14F-4D97-AF65-F5344CB8AC3E}">
        <p14:creationId xmlns:p14="http://schemas.microsoft.com/office/powerpoint/2010/main" xmlns="" val="147764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GB" sz="1200" b="1" i="0" u="sng" kern="1200" dirty="0" smtClean="0">
                <a:solidFill>
                  <a:schemeClr val="tx1"/>
                </a:solidFill>
                <a:latin typeface="+mn-lt"/>
                <a:ea typeface="+mn-ea"/>
                <a:cs typeface="+mn-cs"/>
              </a:rPr>
              <a:t>Full Time Students</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 </a:t>
            </a:r>
          </a:p>
          <a:p>
            <a:r>
              <a:rPr lang="en-GB" sz="1200" b="0" i="0" kern="1200" dirty="0" smtClean="0">
                <a:solidFill>
                  <a:schemeClr val="tx1"/>
                </a:solidFill>
                <a:latin typeface="+mn-lt"/>
                <a:ea typeface="+mn-ea"/>
                <a:cs typeface="+mn-cs"/>
              </a:rPr>
              <a:t>If you have previously studied and gained a Equivalent or Lower Qualification (ELQ), you will be unable to get full support, irrespective of whether you received funding from SLC or not. You will not be eligible for Maintenance Loans, Tuition Fee support or Maintenance Grants but will be eligible to receive Grants for Dependants' and DSA support.</a:t>
            </a:r>
            <a:br>
              <a:rPr lang="en-GB" sz="1200" b="0" i="0" kern="1200" dirty="0" smtClean="0">
                <a:solidFill>
                  <a:schemeClr val="tx1"/>
                </a:solidFill>
                <a:latin typeface="+mn-lt"/>
                <a:ea typeface="+mn-ea"/>
                <a:cs typeface="+mn-cs"/>
              </a:rPr>
            </a:br>
            <a:r>
              <a:rPr lang="en-GB" sz="1200" b="0" i="0" kern="1200" dirty="0" smtClean="0">
                <a:solidFill>
                  <a:schemeClr val="tx1"/>
                </a:solidFill>
                <a:latin typeface="+mn-lt"/>
                <a:ea typeface="+mn-ea"/>
                <a:cs typeface="+mn-cs"/>
              </a:rPr>
              <a:t/>
            </a:r>
            <a:br>
              <a:rPr lang="en-GB" sz="1200" b="0" i="0" kern="1200" dirty="0" smtClean="0">
                <a:solidFill>
                  <a:schemeClr val="tx1"/>
                </a:solidFill>
                <a:latin typeface="+mn-lt"/>
                <a:ea typeface="+mn-ea"/>
                <a:cs typeface="+mn-cs"/>
              </a:rPr>
            </a:br>
            <a:r>
              <a:rPr lang="en-GB" sz="1200" b="0" i="0" kern="1200" dirty="0" smtClean="0">
                <a:solidFill>
                  <a:schemeClr val="tx1"/>
                </a:solidFill>
                <a:latin typeface="+mn-lt"/>
                <a:ea typeface="+mn-ea"/>
                <a:cs typeface="+mn-cs"/>
              </a:rPr>
              <a:t>A few things to remember:-</a:t>
            </a:r>
          </a:p>
          <a:p>
            <a:r>
              <a:rPr lang="en-GB" sz="1200" b="0" i="0" kern="1200" dirty="0" smtClean="0">
                <a:solidFill>
                  <a:schemeClr val="tx1"/>
                </a:solidFill>
                <a:latin typeface="+mn-lt"/>
                <a:ea typeface="+mn-ea"/>
                <a:cs typeface="+mn-cs"/>
              </a:rPr>
              <a:t>If you study a higher level qualification, you will be eligible to apply for full funding.</a:t>
            </a:r>
          </a:p>
          <a:p>
            <a:r>
              <a:rPr lang="en-GB" sz="1200" b="0" i="0" kern="1200" dirty="0" smtClean="0">
                <a:solidFill>
                  <a:schemeClr val="tx1"/>
                </a:solidFill>
                <a:latin typeface="+mn-lt"/>
                <a:ea typeface="+mn-ea"/>
                <a:cs typeface="+mn-cs"/>
              </a:rPr>
              <a:t>Previous study that did not lead to a qualification will not be counted if entirely self funded at a private institution.*</a:t>
            </a:r>
          </a:p>
          <a:p>
            <a:r>
              <a:rPr lang="en-GB" sz="1200" b="0" i="0" kern="1200" dirty="0" smtClean="0">
                <a:solidFill>
                  <a:schemeClr val="tx1"/>
                </a:solidFill>
                <a:latin typeface="+mn-lt"/>
                <a:ea typeface="+mn-ea"/>
                <a:cs typeface="+mn-cs"/>
              </a:rPr>
              <a:t>If you have not received funding from student finance but did get NHS funding (e.g. NHS Bursary), this will be counted when calculating your entitlement.</a:t>
            </a:r>
          </a:p>
          <a:p>
            <a:r>
              <a:rPr lang="en-GB" sz="1200" b="0" i="0" kern="1200" dirty="0" smtClean="0">
                <a:solidFill>
                  <a:schemeClr val="tx1"/>
                </a:solidFill>
                <a:latin typeface="+mn-lt"/>
                <a:ea typeface="+mn-ea"/>
                <a:cs typeface="+mn-cs"/>
              </a:rPr>
              <a:t/>
            </a:r>
            <a:br>
              <a:rPr lang="en-GB" sz="1200" b="0" i="0" kern="1200" dirty="0" smtClean="0">
                <a:solidFill>
                  <a:schemeClr val="tx1"/>
                </a:solidFill>
                <a:latin typeface="+mn-lt"/>
                <a:ea typeface="+mn-ea"/>
                <a:cs typeface="+mn-cs"/>
              </a:rPr>
            </a:br>
            <a:r>
              <a:rPr lang="en-GB" sz="1200" b="0" i="0" kern="1200" dirty="0" smtClean="0">
                <a:solidFill>
                  <a:schemeClr val="tx1"/>
                </a:solidFill>
                <a:latin typeface="+mn-lt"/>
                <a:ea typeface="+mn-ea"/>
                <a:cs typeface="+mn-cs"/>
              </a:rPr>
              <a:t>*Any other previous study will be counted and taken into consideration when calculating any funding for your new course.</a:t>
            </a:r>
          </a:p>
          <a:p>
            <a:r>
              <a:rPr lang="en-GB" sz="1200" b="0" i="0" kern="1200" dirty="0" smtClean="0">
                <a:solidFill>
                  <a:schemeClr val="tx1"/>
                </a:solidFill>
                <a:latin typeface="+mn-lt"/>
                <a:ea typeface="+mn-ea"/>
                <a:cs typeface="+mn-cs"/>
              </a:rPr>
              <a:t> </a:t>
            </a:r>
          </a:p>
          <a:p>
            <a:r>
              <a:rPr lang="en-GB" sz="1200" b="0" i="0" kern="1200" dirty="0" smtClean="0">
                <a:solidFill>
                  <a:schemeClr val="tx1"/>
                </a:solidFill>
                <a:latin typeface="+mn-lt"/>
                <a:ea typeface="+mn-ea"/>
                <a:cs typeface="+mn-cs"/>
              </a:rPr>
              <a:t>If you have not attained a ELQ then you may still be eligible for a non-means tested ML. Please see article </a:t>
            </a:r>
            <a:r>
              <a:rPr lang="en-GB" sz="1200" b="0" i="0" kern="1200" dirty="0" smtClean="0">
                <a:solidFill>
                  <a:schemeClr val="tx1"/>
                </a:solidFill>
                <a:latin typeface="+mn-lt"/>
                <a:ea typeface="+mn-ea"/>
                <a:cs typeface="+mn-cs"/>
                <a:hlinkClick r:id="rId3" tooltip="1544"/>
              </a:rPr>
              <a:t>1544</a:t>
            </a:r>
            <a:r>
              <a:rPr lang="en-GB" sz="1200" b="0" i="0" kern="1200" dirty="0" smtClean="0">
                <a:solidFill>
                  <a:schemeClr val="tx1"/>
                </a:solidFill>
                <a:latin typeface="+mn-lt"/>
                <a:ea typeface="+mn-ea"/>
                <a:cs typeface="+mn-cs"/>
              </a:rPr>
              <a:t>.</a:t>
            </a:r>
          </a:p>
          <a:p>
            <a:r>
              <a:rPr lang="en-GB" sz="1200" b="0" i="0" kern="1200" dirty="0" smtClean="0">
                <a:solidFill>
                  <a:schemeClr val="tx1"/>
                </a:solidFill>
                <a:latin typeface="+mn-lt"/>
                <a:ea typeface="+mn-ea"/>
                <a:cs typeface="+mn-cs"/>
              </a:rPr>
              <a:t> </a:t>
            </a:r>
          </a:p>
          <a:p>
            <a:r>
              <a:rPr lang="en-GB" sz="1200" b="1" i="0" u="sng" kern="1200" dirty="0" smtClean="0">
                <a:solidFill>
                  <a:schemeClr val="tx1"/>
                </a:solidFill>
                <a:latin typeface="+mn-lt"/>
                <a:ea typeface="+mn-ea"/>
                <a:cs typeface="+mn-cs"/>
              </a:rPr>
              <a:t>Part Time Students</a:t>
            </a:r>
            <a:br>
              <a:rPr lang="en-GB" sz="1200" b="1" i="0" u="sng" kern="1200" dirty="0" smtClean="0">
                <a:solidFill>
                  <a:schemeClr val="tx1"/>
                </a:solidFill>
                <a:latin typeface="+mn-lt"/>
                <a:ea typeface="+mn-ea"/>
                <a:cs typeface="+mn-cs"/>
              </a:rPr>
            </a:b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Part time students are eligible to receive up to 16 years worth of finance from Student Finance England.  Students who previously studied part time and did not receive funding from Student Finance England (self funded) will still have this counted as previous study - providing the previous course was an eligible course.</a:t>
            </a:r>
          </a:p>
          <a:p>
            <a:endParaRPr lang="en-GB" dirty="0" smtClean="0"/>
          </a:p>
          <a:p>
            <a:endParaRPr lang="en-US" dirty="0" smtClean="0">
              <a:ea typeface="ＭＳ Ｐゴシック" pitchFamily="3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7C04AC28-1941-4EA4-901E-CD210AC6A7D7}" type="slidenum">
              <a:rPr lang="en-US" smtClean="0"/>
              <a:pPr/>
              <a:t>7</a:t>
            </a:fld>
            <a:endParaRPr lang="en-US" dirty="0" smtClean="0"/>
          </a:p>
        </p:txBody>
      </p:sp>
    </p:spTree>
    <p:extLst>
      <p:ext uri="{BB962C8B-B14F-4D97-AF65-F5344CB8AC3E}">
        <p14:creationId xmlns:p14="http://schemas.microsoft.com/office/powerpoint/2010/main" xmlns="" val="677936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fld id="{58C94B72-C5E4-43C1-BACD-6576101795B2}" type="slidenum">
              <a:rPr lang="en-US" smtClean="0">
                <a:solidFill>
                  <a:srgbClr val="000000"/>
                </a:solidFill>
              </a:rPr>
              <a:pPr/>
              <a:t>44</a:t>
            </a:fld>
            <a:endParaRPr lang="en-US" smtClean="0">
              <a:solidFill>
                <a:srgbClr val="000000"/>
              </a:solidFill>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Notes 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ea typeface="ＭＳ Ｐゴシック" pitchFamily="34" charset="-128"/>
              </a:rPr>
              <a:t>Link to page is Live!</a:t>
            </a:r>
          </a:p>
          <a:p>
            <a:endParaRPr lang="en-US" b="1" dirty="0" smtClean="0">
              <a:ea typeface="ＭＳ Ｐゴシック" pitchFamily="34" charset="-128"/>
            </a:endParaRPr>
          </a:p>
          <a:p>
            <a:r>
              <a:rPr lang="en-GB" dirty="0" smtClean="0">
                <a:latin typeface="Arial" pitchFamily="34" charset="0"/>
                <a:ea typeface="ＭＳ Ｐゴシック" pitchFamily="34" charset="-128"/>
                <a:cs typeface="Arial" pitchFamily="34" charset="0"/>
              </a:rPr>
              <a:t>From</a:t>
            </a:r>
            <a:r>
              <a:rPr lang="en-GB" baseline="0" dirty="0" smtClean="0">
                <a:latin typeface="Arial" pitchFamily="34" charset="0"/>
                <a:ea typeface="ＭＳ Ｐゴシック" pitchFamily="34" charset="-128"/>
                <a:cs typeface="Arial" pitchFamily="34" charset="0"/>
              </a:rPr>
              <a:t> example</a:t>
            </a:r>
            <a:r>
              <a:rPr lang="en-GB" dirty="0" smtClean="0">
                <a:latin typeface="Arial" pitchFamily="34" charset="0"/>
                <a:ea typeface="ＭＳ Ｐゴシック" pitchFamily="34" charset="-128"/>
                <a:cs typeface="Arial" pitchFamily="34" charset="0"/>
              </a:rPr>
              <a:t>: a basic way of working out the monthly repayment would be:</a:t>
            </a:r>
          </a:p>
          <a:p>
            <a:endParaRPr lang="en-GB" dirty="0" smtClean="0">
              <a:latin typeface="Arial" pitchFamily="34" charset="0"/>
              <a:ea typeface="ＭＳ Ｐゴシック" pitchFamily="34" charset="-128"/>
              <a:cs typeface="Arial" pitchFamily="34" charset="0"/>
            </a:endParaRPr>
          </a:p>
          <a:p>
            <a:r>
              <a:rPr lang="en-GB" dirty="0" smtClean="0">
                <a:latin typeface="Arial" pitchFamily="34" charset="0"/>
                <a:ea typeface="ＭＳ Ｐゴシック" pitchFamily="34" charset="-128"/>
                <a:cs typeface="Arial" pitchFamily="34" charset="0"/>
              </a:rPr>
              <a:t>28,000 – 25,000 = 3,000</a:t>
            </a:r>
          </a:p>
          <a:p>
            <a:r>
              <a:rPr lang="en-GB" dirty="0" smtClean="0">
                <a:latin typeface="Arial" pitchFamily="34" charset="0"/>
                <a:ea typeface="ＭＳ Ｐゴシック" pitchFamily="34" charset="-128"/>
                <a:cs typeface="Arial" pitchFamily="34" charset="0"/>
              </a:rPr>
              <a:t>3,000 divided by 12 = £250 multiply</a:t>
            </a:r>
            <a:r>
              <a:rPr lang="en-GB" baseline="0" dirty="0" smtClean="0">
                <a:latin typeface="Arial" pitchFamily="34" charset="0"/>
                <a:ea typeface="ＭＳ Ｐゴシック" pitchFamily="34" charset="-128"/>
                <a:cs typeface="Arial" pitchFamily="34" charset="0"/>
              </a:rPr>
              <a:t> </a:t>
            </a:r>
            <a:r>
              <a:rPr lang="en-GB" dirty="0" smtClean="0">
                <a:latin typeface="Arial" pitchFamily="34" charset="0"/>
                <a:ea typeface="ＭＳ Ｐゴシック" pitchFamily="34" charset="-128"/>
                <a:cs typeface="Arial" pitchFamily="34" charset="0"/>
              </a:rPr>
              <a:t>that by 0.09 giving a monthly payment of £22. </a:t>
            </a:r>
          </a:p>
          <a:p>
            <a:endParaRPr lang="en-GB" dirty="0" smtClean="0">
              <a:latin typeface="Arial" pitchFamily="34" charset="0"/>
              <a:ea typeface="ＭＳ Ｐゴシック" pitchFamily="34" charset="-128"/>
              <a:cs typeface="Arial" pitchFamily="34" charset="0"/>
            </a:endParaRPr>
          </a:p>
          <a:p>
            <a:r>
              <a:rPr lang="en-GB" sz="1200" kern="1200" baseline="0" dirty="0" smtClean="0">
                <a:solidFill>
                  <a:schemeClr val="tx1"/>
                </a:solidFill>
                <a:latin typeface="+mn-lt"/>
                <a:ea typeface="+mn-ea"/>
                <a:cs typeface="+mn-cs"/>
              </a:rPr>
              <a:t>You’re charged interest from the day your first payment is made to you or your </a:t>
            </a:r>
            <a:r>
              <a:rPr lang="en-GB" sz="1200" kern="1200" baseline="0" dirty="0" err="1" smtClean="0">
                <a:solidFill>
                  <a:schemeClr val="tx1"/>
                </a:solidFill>
                <a:latin typeface="+mn-lt"/>
                <a:ea typeface="+mn-ea"/>
                <a:cs typeface="+mn-cs"/>
              </a:rPr>
              <a:t>uni</a:t>
            </a:r>
            <a:r>
              <a:rPr lang="en-GB" sz="1200" kern="1200" baseline="0" dirty="0" smtClean="0">
                <a:solidFill>
                  <a:schemeClr val="tx1"/>
                </a:solidFill>
                <a:latin typeface="+mn-lt"/>
                <a:ea typeface="+mn-ea"/>
                <a:cs typeface="+mn-cs"/>
              </a:rPr>
              <a:t> or college until your loan is repaid in full or cancelled. The interest rate is based on the UK Retail Price Index (RPI) and will vary depending on your circumstances. For more information go to </a:t>
            </a:r>
            <a:r>
              <a:rPr lang="en-GB" sz="1200" kern="1200" baseline="0" dirty="0" err="1" smtClean="0">
                <a:solidFill>
                  <a:schemeClr val="tx1"/>
                </a:solidFill>
                <a:latin typeface="+mn-lt"/>
                <a:ea typeface="+mn-ea"/>
                <a:cs typeface="+mn-cs"/>
              </a:rPr>
              <a:t>www.slc.co.uk</a:t>
            </a:r>
            <a:r>
              <a:rPr lang="en-GB" sz="1200" kern="1200" baseline="0" dirty="0" smtClean="0">
                <a:solidFill>
                  <a:schemeClr val="tx1"/>
                </a:solidFill>
                <a:latin typeface="+mn-lt"/>
                <a:ea typeface="+mn-ea"/>
                <a:cs typeface="+mn-cs"/>
              </a:rPr>
              <a:t>/repayment</a:t>
            </a:r>
          </a:p>
          <a:p>
            <a:endParaRPr lang="en-GB" sz="1200" kern="1200" baseline="0" dirty="0" smtClean="0">
              <a:solidFill>
                <a:schemeClr val="tx1"/>
              </a:solidFill>
              <a:latin typeface="+mn-lt"/>
              <a:ea typeface="+mn-ea"/>
              <a:cs typeface="+mn-cs"/>
            </a:endParaRPr>
          </a:p>
          <a:p>
            <a:r>
              <a:rPr lang="en-GB" dirty="0" smtClean="0">
                <a:latin typeface="Arial" pitchFamily="34" charset="0"/>
                <a:ea typeface="ＭＳ Ｐゴシック" pitchFamily="34" charset="-128"/>
                <a:cs typeface="Arial" pitchFamily="34" charset="0"/>
              </a:rPr>
              <a:t>The Retail Price Index (RPI) is a measure of UK inflation. It measures changes to the cost of living in the UK. </a:t>
            </a:r>
          </a:p>
          <a:p>
            <a:endParaRPr lang="en-US" dirty="0" smtClean="0">
              <a:ea typeface="ＭＳ Ｐゴシック" pitchFamily="34" charset="-128"/>
            </a:endParaRPr>
          </a:p>
          <a:p>
            <a:r>
              <a:rPr lang="en-US" dirty="0" smtClean="0">
                <a:ea typeface="ＭＳ Ｐゴシック" pitchFamily="34" charset="-128"/>
              </a:rPr>
              <a:t>The interest rate is updated once a year in September, using the rate of RPI from March. </a:t>
            </a:r>
            <a:endParaRPr lang="en-US" baseline="0" dirty="0" smtClean="0">
              <a:ea typeface="ＭＳ Ｐゴシック" pitchFamily="34" charset="-128"/>
            </a:endParaRPr>
          </a:p>
          <a:p>
            <a:endParaRPr lang="en-US" baseline="0" dirty="0" smtClean="0">
              <a:ea typeface="ＭＳ Ｐゴシック" pitchFamily="34" charset="-128"/>
            </a:endParaRPr>
          </a:p>
          <a:p>
            <a:r>
              <a:rPr lang="en-US" b="0" baseline="0" dirty="0" smtClean="0">
                <a:ea typeface="ＭＳ Ｐゴシック" pitchFamily="34" charset="-128"/>
              </a:rPr>
              <a:t>While studying until entering repayment = RPI +3%</a:t>
            </a:r>
          </a:p>
          <a:p>
            <a:r>
              <a:rPr lang="en-US" b="1" baseline="0" dirty="0" smtClean="0">
                <a:ea typeface="ＭＳ Ｐゴシック" pitchFamily="34" charset="-128"/>
              </a:rPr>
              <a:t>On entering repayment interest is linked to earnings on a sliding scale up to a maximum of RPI + 3%</a:t>
            </a:r>
          </a:p>
          <a:p>
            <a:endParaRPr lang="en-GB" dirty="0" smtClean="0">
              <a:ea typeface="ＭＳ Ｐゴシック" pitchFamily="34" charset="-128"/>
            </a:endParaRPr>
          </a:p>
          <a:p>
            <a:endParaRPr lang="en-GB" dirty="0" smtClean="0">
              <a:ea typeface="ＭＳ Ｐゴシック" pitchFamily="34" charset="-128"/>
            </a:endParaRPr>
          </a:p>
          <a:p>
            <a:endParaRPr lang="en-GB" dirty="0" smtClean="0">
              <a:ea typeface="ＭＳ Ｐゴシック" pitchFamily="34" charset="-128"/>
            </a:endParaRPr>
          </a:p>
        </p:txBody>
      </p:sp>
    </p:spTree>
    <p:extLst>
      <p:ext uri="{BB962C8B-B14F-4D97-AF65-F5344CB8AC3E}">
        <p14:creationId xmlns:p14="http://schemas.microsoft.com/office/powerpoint/2010/main" xmlns="" val="157293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The interest rate is updated once a year in September, using the rate of RPI from March. RPI as of March 2017 was 3.1% so new students (Sept 17) are being charged 6.1%</a:t>
            </a:r>
            <a:r>
              <a:rPr lang="en-US" baseline="0" dirty="0" smtClean="0">
                <a:ea typeface="ＭＳ Ｐゴシック" pitchFamily="34" charset="-128"/>
              </a:rPr>
              <a:t> for academic year 2017/18.</a:t>
            </a:r>
          </a:p>
          <a:p>
            <a:endParaRPr lang="en-US" dirty="0" smtClean="0">
              <a:ea typeface="ＭＳ Ｐゴシック" pitchFamily="34" charset="-128"/>
            </a:endParaRPr>
          </a:p>
          <a:p>
            <a:r>
              <a:rPr lang="en-GB" dirty="0" smtClean="0">
                <a:ea typeface="ＭＳ Ｐゴシック" pitchFamily="34" charset="-128"/>
              </a:rPr>
              <a:t>Part Time RPI</a:t>
            </a:r>
          </a:p>
          <a:p>
            <a:endParaRPr lang="en-GB" dirty="0" smtClean="0">
              <a:ea typeface="ＭＳ Ｐゴシック" pitchFamily="34" charset="-128"/>
            </a:endParaRPr>
          </a:p>
          <a:p>
            <a:r>
              <a:rPr lang="en-US" dirty="0" smtClean="0">
                <a:ea typeface="ＭＳ Ｐゴシック" pitchFamily="34" charset="-128"/>
              </a:rPr>
              <a:t>While studying on a course until whichever comes first of: The April after graduating or leaving a course; or</a:t>
            </a:r>
          </a:p>
          <a:p>
            <a:r>
              <a:rPr lang="en-US" dirty="0" smtClean="0">
                <a:ea typeface="ＭＳ Ｐゴシック" pitchFamily="34" charset="-128"/>
              </a:rPr>
              <a:t>The April after the fourth anniversary of the start of a course - RPI + 3%</a:t>
            </a:r>
          </a:p>
          <a:p>
            <a:endParaRPr lang="en-US" b="1" dirty="0" smtClean="0">
              <a:ea typeface="ＭＳ Ｐゴシック" pitchFamily="34" charset="-128"/>
            </a:endParaRPr>
          </a:p>
          <a:p>
            <a:r>
              <a:rPr lang="en-US" b="1" dirty="0" smtClean="0">
                <a:ea typeface="ＭＳ Ｐゴシック" pitchFamily="34" charset="-128"/>
              </a:rPr>
              <a:t>From the April after you have graduated or left a course, or</a:t>
            </a:r>
            <a:r>
              <a:rPr lang="en-US" dirty="0" smtClean="0">
                <a:ea typeface="ＭＳ Ｐゴシック" pitchFamily="34" charset="-128"/>
              </a:rPr>
              <a:t> after the fourth anniversary of the start of a course, </a:t>
            </a:r>
            <a:r>
              <a:rPr lang="en-US" b="1" dirty="0" smtClean="0">
                <a:ea typeface="ＭＳ Ｐゴシック" pitchFamily="34" charset="-128"/>
              </a:rPr>
              <a:t>but before April 2016 – </a:t>
            </a:r>
            <a:r>
              <a:rPr lang="en-US" dirty="0" smtClean="0">
                <a:ea typeface="ＭＳ Ｐゴシック" pitchFamily="34" charset="-128"/>
              </a:rPr>
              <a:t>RPI</a:t>
            </a:r>
          </a:p>
        </p:txBody>
      </p:sp>
      <p:sp>
        <p:nvSpPr>
          <p:cNvPr id="130052" name="Slide Number Placeholder 3"/>
          <p:cNvSpPr>
            <a:spLocks noGrp="1"/>
          </p:cNvSpPr>
          <p:nvPr>
            <p:ph type="sldNum" sz="quarter" idx="5"/>
          </p:nvPr>
        </p:nvSpPr>
        <p:spPr bwMode="auto">
          <a:noFill/>
          <a:ln>
            <a:miter lim="800000"/>
            <a:headEnd/>
            <a:tailEnd/>
          </a:ln>
        </p:spPr>
        <p:txBody>
          <a:bodyPr/>
          <a:lstStyle/>
          <a:p>
            <a:fld id="{07D15BC8-09DE-40C6-B7AE-00B1F2CAF2E9}" type="slidenum">
              <a:rPr lang="en-US" smtClean="0">
                <a:solidFill>
                  <a:srgbClr val="000000"/>
                </a:solidFill>
              </a:rPr>
              <a:pPr/>
              <a:t>45</a:t>
            </a:fld>
            <a:endParaRPr lang="en-US" smtClean="0">
              <a:solidFill>
                <a:srgbClr val="000000"/>
              </a:solidFill>
            </a:endParaRPr>
          </a:p>
        </p:txBody>
      </p:sp>
    </p:spTree>
    <p:extLst>
      <p:ext uri="{BB962C8B-B14F-4D97-AF65-F5344CB8AC3E}">
        <p14:creationId xmlns:p14="http://schemas.microsoft.com/office/powerpoint/2010/main" xmlns="" val="3239650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fld id="{58C94B72-C5E4-43C1-BACD-6576101795B2}" type="slidenum">
              <a:rPr lang="en-US" smtClean="0">
                <a:solidFill>
                  <a:srgbClr val="000000"/>
                </a:solidFill>
              </a:rPr>
              <a:pPr/>
              <a:t>46</a:t>
            </a:fld>
            <a:endParaRPr lang="en-US" smtClean="0">
              <a:solidFill>
                <a:srgbClr val="000000"/>
              </a:solidFill>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Notes 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The interest rate is updated once a year in September, using the rate of RPI from March. RPI as of March 2017 was 3.1% so new students (Sept 17) are being charged 6.1%</a:t>
            </a:r>
            <a:r>
              <a:rPr lang="en-US" baseline="0" dirty="0" smtClean="0">
                <a:ea typeface="ＭＳ Ｐゴシック" pitchFamily="34" charset="-128"/>
              </a:rPr>
              <a:t> for academic year 2017/18.</a:t>
            </a:r>
          </a:p>
          <a:p>
            <a:endParaRPr lang="en-US" baseline="0" dirty="0" smtClean="0">
              <a:ea typeface="ＭＳ Ｐゴシック" pitchFamily="34" charset="-128"/>
            </a:endParaRPr>
          </a:p>
          <a:p>
            <a:r>
              <a:rPr lang="en-US" b="1" baseline="0" dirty="0" smtClean="0">
                <a:ea typeface="ＭＳ Ｐゴシック" pitchFamily="34" charset="-128"/>
              </a:rPr>
              <a:t>Full-time student interest</a:t>
            </a:r>
          </a:p>
          <a:p>
            <a:r>
              <a:rPr lang="en-US" b="0" baseline="0" dirty="0" smtClean="0">
                <a:ea typeface="ＭＳ Ｐゴシック" pitchFamily="34" charset="-128"/>
              </a:rPr>
              <a:t>While studying until entering repayment = RPI +3%</a:t>
            </a:r>
          </a:p>
          <a:p>
            <a:r>
              <a:rPr lang="en-US" b="1" baseline="0" dirty="0" smtClean="0">
                <a:ea typeface="ＭＳ Ｐゴシック" pitchFamily="34" charset="-128"/>
              </a:rPr>
              <a:t>On entering repayment interest is linked to earnings</a:t>
            </a:r>
          </a:p>
          <a:p>
            <a:r>
              <a:rPr lang="en-US" b="0" baseline="0" dirty="0" smtClean="0">
                <a:ea typeface="ＭＳ Ｐゴシック" pitchFamily="34" charset="-128"/>
              </a:rPr>
              <a:t>Under £25,000	= RPI Only</a:t>
            </a:r>
          </a:p>
          <a:p>
            <a:r>
              <a:rPr lang="en-US" b="0" baseline="0" dirty="0" smtClean="0">
                <a:ea typeface="ＭＳ Ｐゴシック" pitchFamily="34" charset="-128"/>
              </a:rPr>
              <a:t>£25,000 to £45,000	= RPI + up to 3%</a:t>
            </a:r>
          </a:p>
          <a:p>
            <a:r>
              <a:rPr lang="en-US" b="0" baseline="0" dirty="0" smtClean="0">
                <a:ea typeface="ＭＳ Ｐゴシック" pitchFamily="34" charset="-128"/>
              </a:rPr>
              <a:t>Over £45,000		= RPI + 3%</a:t>
            </a:r>
            <a:endParaRPr lang="en-US" b="1" baseline="0" dirty="0" smtClean="0">
              <a:ea typeface="ＭＳ Ｐゴシック" pitchFamily="34" charset="-128"/>
            </a:endParaRPr>
          </a:p>
          <a:p>
            <a:endParaRPr lang="en-GB" dirty="0" smtClean="0">
              <a:ea typeface="ＭＳ Ｐゴシック" pitchFamily="34" charset="-128"/>
            </a:endParaRPr>
          </a:p>
          <a:p>
            <a:r>
              <a:rPr lang="en-GB" b="1" dirty="0" smtClean="0">
                <a:ea typeface="ＭＳ Ｐゴシック" pitchFamily="34" charset="-128"/>
              </a:rPr>
              <a:t>Part-time RPI</a:t>
            </a:r>
          </a:p>
          <a:p>
            <a:r>
              <a:rPr lang="en-US" dirty="0" smtClean="0">
                <a:ea typeface="ＭＳ Ｐゴシック" pitchFamily="34" charset="-128"/>
              </a:rPr>
              <a:t>While studying on a course until whichever comes first</a:t>
            </a:r>
            <a:r>
              <a:rPr lang="en-US" baseline="0" dirty="0" smtClean="0">
                <a:ea typeface="ＭＳ Ｐゴシック" pitchFamily="34" charset="-128"/>
              </a:rPr>
              <a:t> of</a:t>
            </a:r>
            <a:r>
              <a:rPr lang="en-US" dirty="0" smtClean="0">
                <a:ea typeface="ＭＳ Ｐゴシック" pitchFamily="34" charset="-128"/>
              </a:rPr>
              <a:t>: </a:t>
            </a:r>
          </a:p>
          <a:p>
            <a:endParaRPr lang="en-US" dirty="0" smtClean="0">
              <a:ea typeface="ＭＳ Ｐゴシック" pitchFamily="34" charset="-128"/>
            </a:endParaRPr>
          </a:p>
          <a:p>
            <a:pPr>
              <a:buFont typeface="Arial" pitchFamily="34" charset="0"/>
              <a:buChar char="•"/>
            </a:pPr>
            <a:r>
              <a:rPr lang="en-US" dirty="0" smtClean="0">
                <a:ea typeface="ＭＳ Ｐゴシック" pitchFamily="34" charset="-128"/>
              </a:rPr>
              <a:t>the April after graduating or leaving a course; or</a:t>
            </a:r>
          </a:p>
          <a:p>
            <a:pPr>
              <a:buFont typeface="Arial" pitchFamily="34" charset="0"/>
              <a:buChar char="•"/>
            </a:pPr>
            <a:endParaRPr lang="en-US" dirty="0" smtClean="0">
              <a:ea typeface="ＭＳ Ｐゴシック" pitchFamily="34" charset="-128"/>
            </a:endParaRPr>
          </a:p>
          <a:p>
            <a:pPr>
              <a:buFont typeface="Arial" pitchFamily="34" charset="0"/>
              <a:buChar char="•"/>
            </a:pPr>
            <a:r>
              <a:rPr lang="en-US" dirty="0" smtClean="0">
                <a:ea typeface="ＭＳ Ｐゴシック" pitchFamily="34" charset="-128"/>
              </a:rPr>
              <a:t>The April after the fourth anniversary of the start of a course - RPI + 3%</a:t>
            </a:r>
          </a:p>
          <a:p>
            <a:endParaRPr lang="en-US" b="1" dirty="0" smtClean="0">
              <a:ea typeface="ＭＳ Ｐゴシック" pitchFamily="34" charset="-128"/>
            </a:endParaRPr>
          </a:p>
          <a:p>
            <a:r>
              <a:rPr lang="en-US" b="1" dirty="0" smtClean="0">
                <a:ea typeface="ＭＳ Ｐゴシック" pitchFamily="34" charset="-128"/>
              </a:rPr>
              <a:t>From the April after graduating or leaving a course, or after the fourth anniversary of the start of a course - RPI</a:t>
            </a:r>
          </a:p>
          <a:p>
            <a:endParaRPr lang="en-GB" dirty="0" smtClean="0">
              <a:ea typeface="ＭＳ Ｐゴシック" pitchFamily="34" charset="-128"/>
            </a:endParaRPr>
          </a:p>
          <a:p>
            <a:endParaRPr lang="en-GB" dirty="0" smtClean="0">
              <a:ea typeface="ＭＳ Ｐゴシック" pitchFamily="34" charset="-128"/>
            </a:endParaRPr>
          </a:p>
        </p:txBody>
      </p:sp>
    </p:spTree>
    <p:extLst>
      <p:ext uri="{BB962C8B-B14F-4D97-AF65-F5344CB8AC3E}">
        <p14:creationId xmlns:p14="http://schemas.microsoft.com/office/powerpoint/2010/main" xmlns="" val="3711482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49</a:t>
            </a:fld>
            <a:endParaRPr lang="en-GB"/>
          </a:p>
        </p:txBody>
      </p:sp>
    </p:spTree>
    <p:extLst>
      <p:ext uri="{BB962C8B-B14F-4D97-AF65-F5344CB8AC3E}">
        <p14:creationId xmlns:p14="http://schemas.microsoft.com/office/powerpoint/2010/main" xmlns="" val="166347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BE61CEFF-B846-47E5-A16F-FF513711B6DA}" type="slidenum">
              <a:rPr lang="en-US" smtClean="0"/>
              <a:pPr/>
              <a:t>50</a:t>
            </a:fld>
            <a:endParaRPr lang="en-US"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Notes Placeholder 3"/>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34" charset="-128"/>
              </a:rPr>
              <a:t>An NUS Extra card gives students access to hundreds of exclusive discounts both in stores and online covering areas such as fashion, travel, food, drink, leisure and entertainment! www.nus.org.uk/en/nus-extra</a:t>
            </a:r>
          </a:p>
        </p:txBody>
      </p:sp>
    </p:spTree>
    <p:extLst>
      <p:ext uri="{BB962C8B-B14F-4D97-AF65-F5344CB8AC3E}">
        <p14:creationId xmlns:p14="http://schemas.microsoft.com/office/powerpoint/2010/main" xmlns="" val="4104572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6A37F82E-9CAB-4050-9FDD-113FB6DBDD0B}" type="slidenum">
              <a:rPr lang="en-US" smtClean="0"/>
              <a:pPr/>
              <a:t>51</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Notes Placeholder 3"/>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GB" sz="1200" dirty="0" smtClean="0">
                <a:latin typeface="Arial" pitchFamily="34" charset="0"/>
                <a:cs typeface="Arial" pitchFamily="34" charset="0"/>
              </a:rPr>
              <a:t>www.savethestudent.org/accommodation/national-student-accommodation-survey-2018.html</a:t>
            </a:r>
          </a:p>
          <a:p>
            <a:endParaRPr lang="en-GB" sz="1200" dirty="0" smtClean="0">
              <a:latin typeface="Arial" pitchFamily="34" charset="0"/>
              <a:ea typeface="ＭＳ Ｐゴシック" pitchFamily="34" charset="-128"/>
              <a:cs typeface="Arial" pitchFamily="34" charset="0"/>
            </a:endParaRPr>
          </a:p>
          <a:p>
            <a:r>
              <a:rPr lang="en-GB" sz="1200" b="0" i="0" kern="1200" dirty="0" smtClean="0">
                <a:solidFill>
                  <a:schemeClr val="tx1"/>
                </a:solidFill>
                <a:latin typeface="Arial" pitchFamily="34" charset="0"/>
                <a:ea typeface="ＭＳ Ｐゴシック" pitchFamily="34" charset="-128"/>
                <a:cs typeface="Arial" pitchFamily="34" charset="0"/>
              </a:rPr>
              <a:t>Figures based on </a:t>
            </a:r>
            <a:r>
              <a:rPr lang="en-US" sz="1200" b="0" i="0" kern="1200" dirty="0" smtClean="0">
                <a:solidFill>
                  <a:schemeClr val="tx1"/>
                </a:solidFill>
                <a:latin typeface="+mn-lt"/>
                <a:ea typeface="+mn-ea"/>
                <a:cs typeface="+mn-cs"/>
              </a:rPr>
              <a:t>over 2,000 responses from students</a:t>
            </a:r>
            <a:endParaRPr lang="en-US" dirty="0" smtClean="0">
              <a:ea typeface="ＭＳ Ｐゴシック" pitchFamily="34" charset="-128"/>
            </a:endParaRPr>
          </a:p>
        </p:txBody>
      </p:sp>
    </p:spTree>
    <p:extLst>
      <p:ext uri="{BB962C8B-B14F-4D97-AF65-F5344CB8AC3E}">
        <p14:creationId xmlns:p14="http://schemas.microsoft.com/office/powerpoint/2010/main" xmlns="" val="3458948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31800" indent="-358775" eaLnBrk="0" hangingPunct="0"/>
            <a:endParaRPr lang="en-GB"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06BC3-6117-4E1D-B9D9-E7699CC24DBE}" type="slidenum">
              <a:rPr lang="en-GB" smtClean="0"/>
              <a:pPr/>
              <a:t>52</a:t>
            </a:fld>
            <a:endParaRPr lang="en-GB"/>
          </a:p>
        </p:txBody>
      </p:sp>
    </p:spTree>
    <p:extLst>
      <p:ext uri="{BB962C8B-B14F-4D97-AF65-F5344CB8AC3E}">
        <p14:creationId xmlns:p14="http://schemas.microsoft.com/office/powerpoint/2010/main" xmlns="" val="3237538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GB" dirty="0" smtClean="0">
                <a:ea typeface="MS PGothic" pitchFamily="34" charset="-128"/>
              </a:rPr>
              <a:t>Students</a:t>
            </a:r>
            <a:r>
              <a:rPr lang="en-GB" baseline="0" dirty="0" smtClean="0">
                <a:ea typeface="MS PGothic" pitchFamily="34" charset="-128"/>
              </a:rPr>
              <a:t> and their parents/partners can find out more about student finance and all the topics covered in this presentation on Student Finance England’s student finance zone - www.thestudentroom.co.uk/studentfinance - or on Gov.UK - www.gov.uk/studentfinance</a:t>
            </a:r>
          </a:p>
          <a:p>
            <a:pPr>
              <a:defRPr/>
            </a:pPr>
            <a:endParaRPr lang="en-GB" baseline="0" dirty="0" smtClean="0">
              <a:ea typeface="MS PGothic" pitchFamily="34" charset="-128"/>
            </a:endParaRPr>
          </a:p>
          <a:p>
            <a:pPr>
              <a:defRPr/>
            </a:pPr>
            <a:r>
              <a:rPr lang="en-GB" baseline="0" dirty="0" smtClean="0">
                <a:ea typeface="MS PGothic" pitchFamily="34" charset="-128"/>
              </a:rPr>
              <a:t>Students and their parents or partners can also call SFE to discuss applications, eligibility or assessments on </a:t>
            </a:r>
            <a:r>
              <a:rPr lang="en-GB" b="1" dirty="0" smtClean="0">
                <a:ea typeface="ＭＳ Ｐゴシック" pitchFamily="34" charset="-128"/>
              </a:rPr>
              <a:t>0300 100 0607 </a:t>
            </a:r>
            <a:endParaRPr lang="en-GB" baseline="0" dirty="0" smtClean="0">
              <a:ea typeface="MS PGothic" pitchFamily="34" charset="-128"/>
            </a:endParaRPr>
          </a:p>
          <a:p>
            <a:pPr>
              <a:defRPr/>
            </a:pPr>
            <a:endParaRPr lang="en-GB" baseline="0" dirty="0" smtClean="0">
              <a:ea typeface="MS PGothic" pitchFamily="34" charset="-128"/>
            </a:endParaRPr>
          </a:p>
          <a:p>
            <a:pPr>
              <a:defRPr/>
            </a:pPr>
            <a:r>
              <a:rPr lang="en-GB" baseline="0" dirty="0" smtClean="0">
                <a:ea typeface="MS PGothic" pitchFamily="34" charset="-128"/>
              </a:rPr>
              <a:t>There is more information available for practitioners on our practitioner </a:t>
            </a:r>
            <a:r>
              <a:rPr lang="en-GB" baseline="0" smtClean="0">
                <a:ea typeface="MS PGothic" pitchFamily="34" charset="-128"/>
              </a:rPr>
              <a:t>website - www.practitioners.slc.co.uk   </a:t>
            </a:r>
            <a:endParaRPr lang="en-GB" baseline="0" dirty="0" smtClean="0">
              <a:ea typeface="MS PGothic" pitchFamily="34" charset="-128"/>
            </a:endParaRPr>
          </a:p>
          <a:p>
            <a:pPr>
              <a:defRPr/>
            </a:pPr>
            <a:endParaRPr lang="en-GB" baseline="0" dirty="0" smtClean="0">
              <a:ea typeface="MS PGothic" pitchFamily="34" charset="-128"/>
            </a:endParaRPr>
          </a:p>
          <a:p>
            <a:endParaRPr lang="en-GB" dirty="0"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3725CD27-ED26-4B67-AD2D-E1DD4009A7ED}" type="slidenum">
              <a:rPr lang="en-US" smtClean="0"/>
              <a:pPr/>
              <a:t>53</a:t>
            </a:fld>
            <a:endParaRPr lang="en-US" smtClean="0"/>
          </a:p>
        </p:txBody>
      </p:sp>
    </p:spTree>
    <p:extLst>
      <p:ext uri="{BB962C8B-B14F-4D97-AF65-F5344CB8AC3E}">
        <p14:creationId xmlns:p14="http://schemas.microsoft.com/office/powerpoint/2010/main" xmlns="" val="253146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8</a:t>
            </a:fld>
            <a:endParaRPr lang="en-GB"/>
          </a:p>
        </p:txBody>
      </p:sp>
    </p:spTree>
    <p:extLst>
      <p:ext uri="{BB962C8B-B14F-4D97-AF65-F5344CB8AC3E}">
        <p14:creationId xmlns:p14="http://schemas.microsoft.com/office/powerpoint/2010/main" xmlns="" val="331840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A08BC9FF-11C5-4911-B988-0319E1D60CD5}" type="slidenum">
              <a:rPr lang="en-US" smtClean="0"/>
              <a:pPr/>
              <a:t>10</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xmlns="" val="345694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GB" dirty="0">
              <a:ea typeface="MS PGothic"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6470388-7C17-43F7-A033-C100AB1BCB40}" type="slidenum">
              <a:rPr lang="en-US" smtClean="0"/>
              <a:pPr/>
              <a:t>11</a:t>
            </a:fld>
            <a:endParaRPr lang="en-US" smtClean="0"/>
          </a:p>
        </p:txBody>
      </p:sp>
    </p:spTree>
    <p:extLst>
      <p:ext uri="{BB962C8B-B14F-4D97-AF65-F5344CB8AC3E}">
        <p14:creationId xmlns:p14="http://schemas.microsoft.com/office/powerpoint/2010/main" xmlns="" val="288468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basic rate</a:t>
            </a:r>
            <a:r>
              <a:rPr lang="en-GB" baseline="0" dirty="0" smtClean="0"/>
              <a:t> of Maintenance Loan doesn’t depend on household income but students can apply for more that does.</a:t>
            </a:r>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13</a:t>
            </a:fld>
            <a:endParaRPr lang="en-GB"/>
          </a:p>
        </p:txBody>
      </p:sp>
    </p:spTree>
    <p:extLst>
      <p:ext uri="{BB962C8B-B14F-4D97-AF65-F5344CB8AC3E}">
        <p14:creationId xmlns:p14="http://schemas.microsoft.com/office/powerpoint/2010/main" xmlns="" val="286914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GB" sz="1200" i="1" u="sng" kern="1200" dirty="0" smtClean="0">
                <a:solidFill>
                  <a:schemeClr val="tx1"/>
                </a:solidFill>
                <a:latin typeface="+mn-lt"/>
                <a:ea typeface="+mn-ea"/>
                <a:cs typeface="+mn-cs"/>
              </a:rPr>
              <a:t>Household Income Assessment</a:t>
            </a:r>
            <a:endParaRPr lang="en-GB" sz="1200" kern="1200" dirty="0" smtClean="0">
              <a:solidFill>
                <a:schemeClr val="tx1"/>
              </a:solidFill>
              <a:latin typeface="+mn-lt"/>
              <a:ea typeface="+mn-ea"/>
              <a:cs typeface="+mn-cs"/>
            </a:endParaRPr>
          </a:p>
          <a:p>
            <a:pPr hangingPunct="0"/>
            <a:r>
              <a:rPr lang="en-GB" sz="1200"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The income assessment for full year and final year rates of loans for living costs is calculated as follows:</a:t>
            </a:r>
          </a:p>
          <a:p>
            <a:pPr hangingPunct="0"/>
            <a:r>
              <a:rPr lang="en-GB" sz="1200" kern="1200" dirty="0" smtClean="0">
                <a:solidFill>
                  <a:schemeClr val="tx1"/>
                </a:solidFill>
                <a:latin typeface="+mn-lt"/>
                <a:ea typeface="+mn-ea"/>
                <a:cs typeface="+mn-cs"/>
              </a:rPr>
              <a:t> </a:t>
            </a:r>
          </a:p>
          <a:p>
            <a:pPr fontAlgn="auto" hangingPunct="1"/>
            <a:r>
              <a:rPr lang="en-GB" sz="1200" kern="1200" dirty="0" smtClean="0">
                <a:solidFill>
                  <a:schemeClr val="tx1"/>
                </a:solidFill>
                <a:latin typeface="+mn-lt"/>
                <a:ea typeface="+mn-ea"/>
                <a:cs typeface="+mn-cs"/>
              </a:rPr>
              <a:t>Parental Home Rate: £1 reduction in loan for every complete £8.10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London Rate: £1 reduction in loan for every complete £7.87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Elsewhere Rate: £1 reduction in loan for every complete £8.01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Overseas Rate: £1 reduction in loan for every complete £7.93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 for the minimum non-income assessed </a:t>
            </a:r>
            <a:r>
              <a:rPr lang="en-GB" sz="1200" u="sng" kern="1200" dirty="0" smtClean="0">
                <a:solidFill>
                  <a:schemeClr val="tx1"/>
                </a:solidFill>
                <a:latin typeface="+mn-lt"/>
                <a:ea typeface="+mn-ea"/>
                <a:cs typeface="+mn-cs"/>
              </a:rPr>
              <a:t>full rate</a:t>
            </a:r>
            <a:r>
              <a:rPr lang="en-GB" sz="1200" kern="1200" dirty="0" smtClean="0">
                <a:solidFill>
                  <a:schemeClr val="tx1"/>
                </a:solidFill>
                <a:latin typeface="+mn-lt"/>
                <a:ea typeface="+mn-ea"/>
                <a:cs typeface="+mn-cs"/>
              </a:rPr>
              <a:t> of overseas loan is: £65,816.</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thresholds for the minimum non-income assessed </a:t>
            </a:r>
            <a:r>
              <a:rPr lang="en-GB" sz="1200" u="sng" kern="1200" dirty="0" smtClean="0">
                <a:solidFill>
                  <a:schemeClr val="tx1"/>
                </a:solidFill>
                <a:latin typeface="+mn-lt"/>
                <a:ea typeface="+mn-ea"/>
                <a:cs typeface="+mn-cs"/>
              </a:rPr>
              <a:t>final year rates</a:t>
            </a:r>
            <a:r>
              <a:rPr lang="en-GB" sz="1200" kern="1200" dirty="0" smtClean="0">
                <a:solidFill>
                  <a:schemeClr val="tx1"/>
                </a:solidFill>
                <a:latin typeface="+mn-lt"/>
                <a:ea typeface="+mn-ea"/>
                <a:cs typeface="+mn-cs"/>
              </a:rPr>
              <a:t> of loans are: £56,833 (Home), £67,239 (London), £60,717 (Elsewhere), and £62,533(Overseas).</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14</a:t>
            </a:fld>
            <a:endParaRPr lang="en-GB" dirty="0"/>
          </a:p>
        </p:txBody>
      </p:sp>
    </p:spTree>
    <p:extLst>
      <p:ext uri="{BB962C8B-B14F-4D97-AF65-F5344CB8AC3E}">
        <p14:creationId xmlns:p14="http://schemas.microsoft.com/office/powerpoint/2010/main" xmlns="" val="255280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15</a:t>
            </a:fld>
            <a:endParaRPr lang="en-GB" dirty="0"/>
          </a:p>
        </p:txBody>
      </p:sp>
    </p:spTree>
    <p:extLst>
      <p:ext uri="{BB962C8B-B14F-4D97-AF65-F5344CB8AC3E}">
        <p14:creationId xmlns:p14="http://schemas.microsoft.com/office/powerpoint/2010/main" xmlns="" val="39949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77727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48347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19468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0405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2032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67784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9634190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19468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194689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2032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20324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387646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006208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006208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788206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67784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346870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7882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08685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99229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7.emf"/></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8.emf"/><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9.emf"/><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4.xml"/><Relationship Id="rId1" Type="http://schemas.openxmlformats.org/officeDocument/2006/relationships/slideLayout" Target="../slideLayouts/slideLayout42.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5.xml"/><Relationship Id="rId1" Type="http://schemas.openxmlformats.org/officeDocument/2006/relationships/slideLayout" Target="../slideLayouts/slideLayout43.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2.e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17.xml"/><Relationship Id="rId1" Type="http://schemas.openxmlformats.org/officeDocument/2006/relationships/slideLayout" Target="../slideLayouts/slideLayout46.xml"/><Relationship Id="rId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18.xml"/><Relationship Id="rId1" Type="http://schemas.openxmlformats.org/officeDocument/2006/relationships/slideLayout" Target="../slideLayouts/slideLayout47.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9.xml"/><Relationship Id="rId1" Type="http://schemas.openxmlformats.org/officeDocument/2006/relationships/slideLayout" Target="../slideLayouts/slideLayout48.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6.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jpeg"/><Relationship Id="rId5" Type="http://schemas.openxmlformats.org/officeDocument/2006/relationships/image" Target="../media/image8.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eg"/><Relationship Id="rId5" Type="http://schemas.openxmlformats.org/officeDocument/2006/relationships/image" Target="../media/image9.emf"/><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9.xml"/><Relationship Id="rId1" Type="http://schemas.openxmlformats.org/officeDocument/2006/relationships/slideLayout" Target="../slideLayouts/slideLayout2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21"/>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5240338" y="2708275"/>
            <a:ext cx="2667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4"/>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66800" y="363538"/>
            <a:ext cx="444500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 descr="sfe logo &amp; strapline_full colour.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7769225" y="5842000"/>
            <a:ext cx="9747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22"/>
          <p:cNvSpPr txBox="1">
            <a:spLocks noChangeArrowheads="1"/>
          </p:cNvSpPr>
          <p:nvPr userDrawn="1"/>
        </p:nvSpPr>
        <p:spPr bwMode="auto">
          <a:xfrm>
            <a:off x="1533525" y="6296025"/>
            <a:ext cx="2452688"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dirty="0" err="1">
                <a:latin typeface="Arial"/>
                <a:cs typeface="Arial"/>
              </a:rPr>
              <a:t>www.gov.uk</a:t>
            </a:r>
            <a:r>
              <a:rPr lang="en-GB" sz="1400" dirty="0">
                <a:latin typeface="Arial"/>
                <a:cs typeface="Arial"/>
              </a:rPr>
              <a:t>/</a:t>
            </a:r>
            <a:r>
              <a:rPr lang="en-GB" sz="1400" dirty="0" err="1">
                <a:latin typeface="Arial"/>
                <a:cs typeface="Arial"/>
              </a:rPr>
              <a:t>studentfinance</a:t>
            </a:r>
            <a:r>
              <a:rPr lang="en-GB" sz="1400" dirty="0">
                <a:latin typeface="Arial"/>
                <a:cs typeface="Arial"/>
              </a:rPr>
              <a:t>  </a:t>
            </a:r>
          </a:p>
        </p:txBody>
      </p:sp>
      <p:sp>
        <p:nvSpPr>
          <p:cNvPr id="26" name="TextBox 4"/>
          <p:cNvSpPr txBox="1">
            <a:spLocks noChangeArrowheads="1"/>
          </p:cNvSpPr>
          <p:nvPr userDrawn="1"/>
        </p:nvSpPr>
        <p:spPr bwMode="auto">
          <a:xfrm>
            <a:off x="7080250" y="1884363"/>
            <a:ext cx="919163" cy="307975"/>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dirty="0" smtClean="0">
                <a:latin typeface="HelveticaNeueLT Std" charset="0"/>
                <a:cs typeface="HelveticaNeueLT Std" charset="0"/>
              </a:rPr>
              <a:t>2016/17</a:t>
            </a:r>
          </a:p>
        </p:txBody>
      </p:sp>
      <p:pic>
        <p:nvPicPr>
          <p:cNvPr id="27" name="Picture 17"/>
          <p:cNvPicPr>
            <a:picLocks noChangeAspect="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6683375" y="1206500"/>
            <a:ext cx="16891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6"/>
          <p:cNvSpPr txBox="1">
            <a:spLocks noChangeArrowheads="1"/>
          </p:cNvSpPr>
          <p:nvPr userDrawn="1"/>
        </p:nvSpPr>
        <p:spPr bwMode="auto">
          <a:xfrm>
            <a:off x="1466850" y="3360738"/>
            <a:ext cx="84138"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
        <p:nvSpPr>
          <p:cNvPr id="29" name="Right Triangle 28"/>
          <p:cNvSpPr/>
          <p:nvPr userDrawn="1"/>
        </p:nvSpPr>
        <p:spPr>
          <a:xfrm>
            <a:off x="0" y="365125"/>
            <a:ext cx="457200" cy="6492875"/>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ndParaRPr>
          </a:p>
        </p:txBody>
      </p:sp>
      <p:sp>
        <p:nvSpPr>
          <p:cNvPr id="30" name="Right Triangle 2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descr="SLC_revised-logo.jpg"/>
          <p:cNvPicPr>
            <a:picLocks noChangeAspect="1"/>
          </p:cNvPicPr>
          <p:nvPr userDrawn="1"/>
        </p:nvPicPr>
        <p:blipFill>
          <a:blip r:embed="rId8">
            <a:extLst>
              <a:ext uri="{28A0092B-C50C-407E-A947-70E740481C1C}">
                <a14:useLocalDpi xmlns:a14="http://schemas.microsoft.com/office/drawing/2010/main" xmlns="" val="0"/>
              </a:ext>
            </a:extLst>
          </a:blip>
          <a:stretch>
            <a:fillRect/>
          </a:stretch>
        </p:blipFill>
        <p:spPr>
          <a:xfrm>
            <a:off x="6413500" y="5875424"/>
            <a:ext cx="1244600" cy="880976"/>
          </a:xfrm>
          <a:prstGeom prst="rect">
            <a:avLst/>
          </a:prstGeom>
        </p:spPr>
      </p:pic>
      <p:sp>
        <p:nvSpPr>
          <p:cNvPr id="3" name="Rectangle 2"/>
          <p:cNvSpPr/>
          <p:nvPr userDrawn="1"/>
        </p:nvSpPr>
        <p:spPr>
          <a:xfrm>
            <a:off x="7202130" y="1958258"/>
            <a:ext cx="655484" cy="25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 name="TextBox 3"/>
          <p:cNvSpPr txBox="1"/>
          <p:nvPr userDrawn="1"/>
        </p:nvSpPr>
        <p:spPr>
          <a:xfrm>
            <a:off x="7005484" y="1884514"/>
            <a:ext cx="1056968" cy="60016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HelveticaNeueLT Std" charset="0"/>
                <a:cs typeface="HelveticaNeueLT Std" charset="0"/>
              </a:rPr>
              <a:t>2018/19</a:t>
            </a:r>
          </a:p>
          <a:p>
            <a:pPr algn="ctr"/>
            <a:endParaRPr lang="en-US" dirty="0">
              <a:solidFill>
                <a:schemeClr val="tx1"/>
              </a:solidFill>
            </a:endParaRPr>
          </a:p>
        </p:txBody>
      </p:sp>
      <p:pic>
        <p:nvPicPr>
          <p:cNvPr id="1027" name="Picture 3"/>
          <p:cNvPicPr>
            <a:picLocks noChangeAspect="1" noChangeArrowheads="1"/>
          </p:cNvPicPr>
          <p:nvPr userDrawn="1"/>
        </p:nvPicPr>
        <p:blipFill>
          <a:blip r:embed="rId9"/>
          <a:srcRect/>
          <a:stretch>
            <a:fillRect/>
          </a:stretch>
        </p:blipFill>
        <p:spPr bwMode="auto">
          <a:xfrm>
            <a:off x="1490345" y="5829179"/>
            <a:ext cx="3338830" cy="474465"/>
          </a:xfrm>
          <a:prstGeom prst="rect">
            <a:avLst/>
          </a:prstGeom>
          <a:noFill/>
          <a:ln w="9525">
            <a:noFill/>
            <a:miter lim="800000"/>
            <a:headEnd/>
            <a:tailEnd/>
          </a:ln>
        </p:spPr>
      </p:pic>
    </p:spTree>
    <p:extLst>
      <p:ext uri="{BB962C8B-B14F-4D97-AF65-F5344CB8AC3E}">
        <p14:creationId xmlns:p14="http://schemas.microsoft.com/office/powerpoint/2010/main" xmlns="" val="3577218110"/>
      </p:ext>
    </p:extLst>
  </p:cSld>
  <p:clrMap bg1="lt1" tx1="dk1" bg2="lt2" tx2="dk2" accent1="accent1" accent2="accent2" accent3="accent3" accent4="accent4" accent5="accent5" accent6="accent6" hlink="hlink" folHlink="folHlink"/>
  <p:sldLayoutIdLst>
    <p:sldLayoutId id="2147483649" r:id="rId1"/>
    <p:sldLayoutId id="2147483690"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9" name="Picture 14"/>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Triangle 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3" descr="sfe logo &amp; strapline_full colour.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33171374"/>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08"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9">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9" name="Picture 12"/>
          <p:cNvPicPr>
            <a:picLocks noChangeAspect="1"/>
          </p:cNvPicPr>
          <p:nvPr userDrawn="1"/>
        </p:nvPicPr>
        <p:blipFill>
          <a:blip r:embed="rId9">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679" r:id="rId1"/>
    <p:sldLayoutId id="2147483692" r:id="rId2"/>
    <p:sldLayoutId id="2147483709" r:id="rId3"/>
    <p:sldLayoutId id="2147483710" r:id="rId4"/>
    <p:sldLayoutId id="2147483711" r:id="rId5"/>
    <p:sldLayoutId id="2147483712" r:id="rId6"/>
    <p:sldLayoutId id="2147483713" r:id="rId7"/>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8" name="Picture 19"/>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2</a:t>
            </a:r>
          </a:p>
        </p:txBody>
      </p:sp>
    </p:spTree>
    <p:extLst>
      <p:ext uri="{BB962C8B-B14F-4D97-AF65-F5344CB8AC3E}">
        <p14:creationId xmlns:p14="http://schemas.microsoft.com/office/powerpoint/2010/main" xmlns="" val="184534883"/>
      </p:ext>
    </p:extLst>
  </p:cSld>
  <p:clrMap bg1="lt1" tx1="dk1" bg2="lt2" tx2="dk2" accent1="accent1" accent2="accent2" accent3="accent3" accent4="accent4" accent5="accent5" accent6="accent6" hlink="hlink" folHlink="folHlink"/>
  <p:sldLayoutIdLst>
    <p:sldLayoutId id="2147483681" r:id="rId1"/>
    <p:sldLayoutId id="2147483719" r:id="rId2"/>
    <p:sldLayoutId id="2147483720"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0" name="Right Triangle 9"/>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3</a:t>
            </a: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xmlns="" val="429079961"/>
      </p:ext>
    </p:extLst>
  </p:cSld>
  <p:clrMap bg1="lt1" tx1="dk1" bg2="lt2" tx2="dk2" accent1="accent1" accent2="accent2" accent3="accent3" accent4="accent4" accent5="accent5" accent6="accent6" hlink="hlink" folHlink="folHlink"/>
  <p:sldLayoutIdLst>
    <p:sldLayoutId id="2147483683" r:id="rId1"/>
    <p:sldLayoutId id="2147483722" r:id="rId2"/>
    <p:sldLayoutId id="2147483723"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8"/>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xmlns="" val="3275737372"/>
      </p:ext>
    </p:extLst>
  </p:cSld>
  <p:clrMap bg1="lt1" tx1="dk1" bg2="lt2" tx2="dk2" accent1="accent1" accent2="accent2" accent3="accent3" accent4="accent4" accent5="accent5" accent6="accent6" hlink="hlink" folHlink="folHlink"/>
  <p:sldLayoutIdLst>
    <p:sldLayoutId id="2147483685"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3"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ight Triangle 13"/>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756561390"/>
      </p:ext>
    </p:extLst>
  </p:cSld>
  <p:clrMap bg1="lt1" tx1="dk1" bg2="lt2" tx2="dk2" accent1="accent1" accent2="accent2" accent3="accent3" accent4="accent4" accent5="accent5" accent6="accent6" hlink="hlink" folHlink="folHlink"/>
  <p:sldLayoutIdLst>
    <p:sldLayoutId id="2147483687"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3" name="Picture 14"/>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ight Triangle 13"/>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756561390"/>
      </p:ext>
    </p:extLst>
  </p:cSld>
  <p:clrMap bg1="lt1" tx1="dk1" bg2="lt2" tx2="dk2" accent1="accent1" accent2="accent2" accent3="accent3" accent4="accent4" accent5="accent5" accent6="accent6" hlink="hlink" folHlink="folHlink"/>
  <p:sldLayoutIdLst>
    <p:sldLayoutId id="2147483699" r:id="rId1"/>
    <p:sldLayoutId id="2147483700"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6" name="Picture 2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3411352470"/>
      </p:ext>
    </p:extLst>
  </p:cSld>
  <p:clrMap bg1="lt1" tx1="dk1" bg2="lt2" tx2="dk2" accent1="accent1" accent2="accent2" accent3="accent3" accent4="accent4" accent5="accent5" accent6="accent6" hlink="hlink" folHlink="folHlink"/>
  <p:sldLayoutIdLst>
    <p:sldLayoutId id="2147483702"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04"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18"/>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7"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ight Triangle 23"/>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Tree>
    <p:extLst>
      <p:ext uri="{BB962C8B-B14F-4D97-AF65-F5344CB8AC3E}">
        <p14:creationId xmlns:p14="http://schemas.microsoft.com/office/powerpoint/2010/main" xmlns="" val="1064430456"/>
      </p:ext>
    </p:extLst>
  </p:cSld>
  <p:clrMap bg1="lt1" tx1="dk1" bg2="lt2" tx2="dk2" accent1="accent1" accent2="accent2" accent3="accent3" accent4="accent4" accent5="accent5" accent6="accent6" hlink="hlink" folHlink="folHlink"/>
  <p:sldLayoutIdLst>
    <p:sldLayoutId id="2147483706"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 name="Picture 3" descr="sfe logo &amp; strapline_full colour.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20" name="Picture 10"/>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661" r:id="rId1"/>
    <p:sldLayoutId id="2147483714" r:id="rId2"/>
    <p:sldLayoutId id="2147483715"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9"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00985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985F"/>
              </a:solidFill>
            </a:endParaRPr>
          </a:p>
        </p:txBody>
      </p:sp>
      <p:sp>
        <p:nvSpPr>
          <p:cNvPr id="12" name="Right Triangle 11"/>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4" name="Picture 21"/>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87475" y="2012950"/>
            <a:ext cx="1690688"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1605981834"/>
      </p:ext>
    </p:extLst>
  </p:cSld>
  <p:clrMap bg1="lt1" tx1="dk1" bg2="lt2" tx2="dk2" accent1="accent1" accent2="accent2" accent3="accent3" accent4="accent4" accent5="accent5" accent6="accent6" hlink="hlink" folHlink="folHlink"/>
  <p:sldLayoutIdLst>
    <p:sldLayoutId id="2147483663"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6" name="Picture 2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3411352470"/>
      </p:ext>
    </p:extLst>
  </p:cSld>
  <p:clrMap bg1="lt1" tx1="dk1" bg2="lt2" tx2="dk2" accent1="accent1" accent2="accent2" accent3="accent3" accent4="accent4" accent5="accent5" accent6="accent6" hlink="hlink" folHlink="folHlink"/>
  <p:sldLayoutIdLst>
    <p:sldLayoutId id="2147483665"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397000" y="2008188"/>
            <a:ext cx="1698625"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ight Triangle 8"/>
          <p:cNvSpPr/>
          <p:nvPr userDrawn="1"/>
        </p:nvSpPr>
        <p:spPr>
          <a:xfrm>
            <a:off x="0" y="365125"/>
            <a:ext cx="457200" cy="6492875"/>
          </a:xfrm>
          <a:prstGeom prst="rtTriangle">
            <a:avLst/>
          </a:prstGeom>
          <a:solidFill>
            <a:srgbClr val="6012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5B1E69"/>
              </a:solidFill>
            </a:endParaRPr>
          </a:p>
        </p:txBody>
      </p:sp>
      <p:sp>
        <p:nvSpPr>
          <p:cNvPr id="10" name="Right Triangle 9"/>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4" name="Picture 18"/>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flipH="1">
            <a:off x="280988" y="5861050"/>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4"/>
          <p:cNvSpPr txBox="1">
            <a:spLocks noChangeArrowheads="1"/>
          </p:cNvSpPr>
          <p:nvPr userDrawn="1"/>
        </p:nvSpPr>
        <p:spPr bwMode="auto">
          <a:xfrm>
            <a:off x="260350" y="6056313"/>
            <a:ext cx="714375" cy="26161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1546952626"/>
      </p:ext>
    </p:extLst>
  </p:cSld>
  <p:clrMap bg1="lt1" tx1="dk1" bg2="lt2" tx2="dk2" accent1="accent1" accent2="accent2" accent3="accent3" accent4="accent4" accent5="accent5" accent6="accent6" hlink="hlink" folHlink="folHlink"/>
  <p:sldLayoutIdLst>
    <p:sldLayoutId id="2147483667"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12">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12" name="Picture 12"/>
          <p:cNvPicPr>
            <a:picLocks noChangeAspect="1"/>
          </p:cNvPicPr>
          <p:nvPr userDrawn="1"/>
        </p:nvPicPr>
        <p:blipFill>
          <a:blip r:embed="rId12">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6" name="Right Triangle 15"/>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 name="Picture 3" descr="sfe logo &amp; strapline_full colour.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4330849"/>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716" r:id="rId3"/>
    <p:sldLayoutId id="2147483717" r:id="rId4"/>
    <p:sldLayoutId id="2147483718" r:id="rId5"/>
    <p:sldLayoutId id="2147483724" r:id="rId6"/>
    <p:sldLayoutId id="2147483725" r:id="rId7"/>
    <p:sldLayoutId id="2147483726" r:id="rId8"/>
    <p:sldLayoutId id="2147483727" r:id="rId9"/>
    <p:sldLayoutId id="2147483728" r:id="rId10"/>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9"/>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2</a:t>
            </a:r>
          </a:p>
        </p:txBody>
      </p:sp>
      <p:pic>
        <p:nvPicPr>
          <p:cNvPr id="15" name="Picture 3" descr="sfe logo &amp; strapline_full colour.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6129312"/>
      </p:ext>
    </p:extLst>
  </p:cSld>
  <p:clrMap bg1="lt1" tx1="dk1" bg2="lt2" tx2="dk2" accent1="accent1" accent2="accent2" accent3="accent3" accent4="accent4" accent5="accent5" accent6="accent6" hlink="hlink" folHlink="folHlink"/>
  <p:sldLayoutIdLst>
    <p:sldLayoutId id="2147483671" r:id="rId1"/>
    <p:sldLayoutId id="2147483693" r:id="rId2"/>
    <p:sldLayoutId id="2147483721"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3</a:t>
            </a:r>
          </a:p>
        </p:txBody>
      </p:sp>
      <p:pic>
        <p:nvPicPr>
          <p:cNvPr id="14" name="Picture 3" descr="sfe logo &amp; strapline_full colour.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6586520"/>
      </p:ext>
    </p:extLst>
  </p:cSld>
  <p:clrMap bg1="lt1" tx1="dk1" bg2="lt2" tx2="dk2" accent1="accent1" accent2="accent2" accent3="accent3" accent4="accent4" accent5="accent5" accent6="accent6" hlink="hlink" folHlink="folHlink"/>
  <p:sldLayoutIdLst>
    <p:sldLayoutId id="2147483673" r:id="rId1"/>
    <p:sldLayoutId id="2147483694" r:id="rId2"/>
    <p:sldLayoutId id="2147483729"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18"/>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7"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ight Triangle 23"/>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Tree>
    <p:extLst>
      <p:ext uri="{BB962C8B-B14F-4D97-AF65-F5344CB8AC3E}">
        <p14:creationId xmlns:p14="http://schemas.microsoft.com/office/powerpoint/2010/main" xmlns="" val="1064430456"/>
      </p:ext>
    </p:extLst>
  </p:cSld>
  <p:clrMap bg1="lt1" tx1="dk1" bg2="lt2" tx2="dk2" accent1="accent1" accent2="accent2" accent3="accent3" accent4="accent4" accent5="accent5" accent6="accent6" hlink="hlink" folHlink="folHlink"/>
  <p:sldLayoutIdLst>
    <p:sldLayoutId id="2147483675"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propel.org.uk/support/fundin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gov.uk/studentfinance"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http://www.nhsbsa.nhs.uk/learning-support-fund"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student-finance"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student-finance/overview"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hyperlink" Target="http://www.thestudentroom.co.uk/content.php?r=5659-Student-Finance"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hyperlink" Target="https://www.gov.uk/income-ta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slc.co.uk/repaymen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hyperlink" Target="http://www.studentloanrepayment.co.uk/portal/page?_pageid=93,3866794&amp;_dad=portal&amp;_schema=PORTAL"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6.jpeg"/><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2.xml"/><Relationship Id="rId6" Type="http://schemas.openxmlformats.org/officeDocument/2006/relationships/image" Target="../media/image29.jpeg"/><Relationship Id="rId5" Type="http://schemas.openxmlformats.org/officeDocument/2006/relationships/image" Target="../media/image24.png"/><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rot="20989186">
            <a:off x="467034" y="1751820"/>
            <a:ext cx="5754687" cy="1626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5400" baseline="-25000" dirty="0" smtClean="0">
                <a:solidFill>
                  <a:prstClr val="white"/>
                </a:solidFill>
                <a:latin typeface="Arial" pitchFamily="34" charset="0"/>
                <a:cs typeface="Arial" pitchFamily="34" charset="0"/>
              </a:rPr>
              <a:t>SFE/HELOA</a:t>
            </a:r>
          </a:p>
          <a:p>
            <a:pPr algn="ctr" defTabSz="457200" eaLnBrk="1" hangingPunct="1">
              <a:defRPr/>
            </a:pPr>
            <a:r>
              <a:rPr lang="en-US" sz="4000" baseline="-25000" dirty="0" smtClean="0">
                <a:solidFill>
                  <a:prstClr val="white"/>
                </a:solidFill>
                <a:latin typeface="Arial" pitchFamily="34" charset="0"/>
                <a:cs typeface="Arial" pitchFamily="34" charset="0"/>
              </a:rPr>
              <a:t>STUDENT</a:t>
            </a:r>
            <a:r>
              <a:rPr lang="en-US" sz="4000" dirty="0" smtClean="0">
                <a:solidFill>
                  <a:prstClr val="white"/>
                </a:solidFill>
                <a:latin typeface="Arial" pitchFamily="34" charset="0"/>
                <a:cs typeface="Arial" pitchFamily="34" charset="0"/>
              </a:rPr>
              <a:t> </a:t>
            </a:r>
            <a:r>
              <a:rPr lang="en-US" sz="4000" baseline="-25000" dirty="0" smtClean="0">
                <a:solidFill>
                  <a:prstClr val="white"/>
                </a:solidFill>
                <a:latin typeface="Arial" pitchFamily="34" charset="0"/>
                <a:cs typeface="Arial" pitchFamily="34" charset="0"/>
              </a:rPr>
              <a:t>FINANCE</a:t>
            </a:r>
          </a:p>
          <a:p>
            <a:pPr algn="ctr" defTabSz="457200" eaLnBrk="1" hangingPunct="1">
              <a:defRPr/>
            </a:pPr>
            <a:r>
              <a:rPr lang="en-US" sz="4000" baseline="-25000" dirty="0" smtClean="0">
                <a:solidFill>
                  <a:prstClr val="white"/>
                </a:solidFill>
                <a:latin typeface="Arial" pitchFamily="34" charset="0"/>
                <a:cs typeface="Arial" pitchFamily="34" charset="0"/>
              </a:rPr>
              <a:t>2018/19</a:t>
            </a:r>
          </a:p>
        </p:txBody>
      </p:sp>
      <p:sp>
        <p:nvSpPr>
          <p:cNvPr id="5" name="TextBox 12"/>
          <p:cNvSpPr txBox="1">
            <a:spLocks noChangeArrowheads="1"/>
          </p:cNvSpPr>
          <p:nvPr/>
        </p:nvSpPr>
        <p:spPr bwMode="auto">
          <a:xfrm rot="782889">
            <a:off x="5308491" y="3591470"/>
            <a:ext cx="255428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2000" dirty="0" smtClean="0">
                <a:solidFill>
                  <a:prstClr val="black"/>
                </a:solidFill>
                <a:latin typeface="Arial" pitchFamily="34" charset="0"/>
                <a:cs typeface="Arial" pitchFamily="34" charset="0"/>
              </a:rPr>
              <a:t>INFORMATION </a:t>
            </a:r>
          </a:p>
          <a:p>
            <a:pPr algn="ctr" defTabSz="457200" eaLnBrk="1" hangingPunct="1">
              <a:defRPr/>
            </a:pPr>
            <a:r>
              <a:rPr lang="en-US" sz="2000" dirty="0" smtClean="0">
                <a:solidFill>
                  <a:prstClr val="black"/>
                </a:solidFill>
                <a:latin typeface="Arial" pitchFamily="34" charset="0"/>
                <a:cs typeface="Arial" pitchFamily="34" charset="0"/>
              </a:rPr>
              <a:t>FOR</a:t>
            </a:r>
          </a:p>
          <a:p>
            <a:pPr algn="ctr" defTabSz="457200" eaLnBrk="1" hangingPunct="1">
              <a:defRPr/>
            </a:pPr>
            <a:r>
              <a:rPr lang="en-US" sz="2000" dirty="0" smtClean="0">
                <a:solidFill>
                  <a:prstClr val="black"/>
                </a:solidFill>
                <a:latin typeface="Arial" pitchFamily="34" charset="0"/>
                <a:cs typeface="Arial" pitchFamily="34" charset="0"/>
              </a:rPr>
              <a:t>STUDENTS</a:t>
            </a:r>
          </a:p>
        </p:txBody>
      </p:sp>
      <p:pic>
        <p:nvPicPr>
          <p:cNvPr id="1026"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83909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012546" y="5896411"/>
            <a:ext cx="6728323" cy="646331"/>
          </a:xfrm>
          <a:prstGeom prst="rect">
            <a:avLst/>
          </a:prstGeom>
          <a:noFill/>
          <a:ln w="9525">
            <a:noFill/>
            <a:miter lim="800000"/>
            <a:headEnd/>
            <a:tailEnd/>
          </a:ln>
        </p:spPr>
        <p:txBody>
          <a:bodyPr wrap="square">
            <a:spAutoFit/>
          </a:bodyPr>
          <a:lstStyle/>
          <a:p>
            <a:r>
              <a:rPr lang="en-GB" sz="1800" dirty="0">
                <a:latin typeface="Arial" pitchFamily="34" charset="0"/>
                <a:cs typeface="Arial" pitchFamily="34" charset="0"/>
              </a:rPr>
              <a:t>*Eligible </a:t>
            </a:r>
            <a:r>
              <a:rPr lang="en-GB" sz="1800" dirty="0" smtClean="0">
                <a:latin typeface="Arial" pitchFamily="34" charset="0"/>
                <a:cs typeface="Arial" pitchFamily="34" charset="0"/>
              </a:rPr>
              <a:t>students, living in England and </a:t>
            </a:r>
            <a:r>
              <a:rPr lang="en-GB" sz="1800" dirty="0">
                <a:latin typeface="Arial" pitchFamily="34" charset="0"/>
                <a:cs typeface="Arial" pitchFamily="34" charset="0"/>
              </a:rPr>
              <a:t>studying at a </a:t>
            </a:r>
            <a:r>
              <a:rPr lang="en-GB" sz="1800" dirty="0" smtClean="0">
                <a:latin typeface="Arial" pitchFamily="34" charset="0"/>
                <a:cs typeface="Arial" pitchFamily="34" charset="0"/>
              </a:rPr>
              <a:t>publicly-funded </a:t>
            </a:r>
            <a:r>
              <a:rPr lang="en-GB" sz="1800" dirty="0">
                <a:latin typeface="Arial" pitchFamily="34" charset="0"/>
                <a:cs typeface="Arial" pitchFamily="34" charset="0"/>
              </a:rPr>
              <a:t>university or </a:t>
            </a:r>
            <a:r>
              <a:rPr lang="en-GB" sz="1800" dirty="0" smtClean="0">
                <a:latin typeface="Arial" pitchFamily="34" charset="0"/>
                <a:cs typeface="Arial" pitchFamily="34" charset="0"/>
              </a:rPr>
              <a:t>college.</a:t>
            </a:r>
            <a:endParaRPr lang="en-GB" sz="1800" dirty="0">
              <a:latin typeface="Arial" pitchFamily="34" charset="0"/>
              <a:cs typeface="Arial" pitchFamily="34" charset="0"/>
            </a:endParaRPr>
          </a:p>
        </p:txBody>
      </p:sp>
      <p:grpSp>
        <p:nvGrpSpPr>
          <p:cNvPr id="2" name="Group 11"/>
          <p:cNvGrpSpPr>
            <a:grpSpLocks/>
          </p:cNvGrpSpPr>
          <p:nvPr/>
        </p:nvGrpSpPr>
        <p:grpSpPr bwMode="auto">
          <a:xfrm>
            <a:off x="423863" y="1642628"/>
            <a:ext cx="7603937" cy="818776"/>
            <a:chOff x="342616" y="2917423"/>
            <a:chExt cx="7603387" cy="819150"/>
          </a:xfrm>
        </p:grpSpPr>
        <p:grpSp>
          <p:nvGrpSpPr>
            <p:cNvPr id="3" name="Group 32"/>
            <p:cNvGrpSpPr>
              <a:grpSpLocks/>
            </p:cNvGrpSpPr>
            <p:nvPr/>
          </p:nvGrpSpPr>
          <p:grpSpPr bwMode="auto">
            <a:xfrm>
              <a:off x="342616" y="2917423"/>
              <a:ext cx="7422961" cy="819150"/>
              <a:chOff x="322073" y="2050255"/>
              <a:chExt cx="7422135" cy="819069"/>
            </a:xfrm>
          </p:grpSpPr>
          <p:sp>
            <p:nvSpPr>
              <p:cNvPr id="10" name="Rounded Rectangle 9"/>
              <p:cNvSpPr/>
              <p:nvPr/>
            </p:nvSpPr>
            <p:spPr bwMode="auto">
              <a:xfrm>
                <a:off x="596660" y="2055019"/>
                <a:ext cx="7147201" cy="814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1" name="Oval 10"/>
              <p:cNvSpPr/>
              <p:nvPr/>
            </p:nvSpPr>
            <p:spPr bwMode="auto">
              <a:xfrm>
                <a:off x="322073" y="2050255"/>
                <a:ext cx="820586" cy="819443"/>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6406" name="Rectangle 4"/>
            <p:cNvSpPr>
              <a:spLocks noChangeArrowheads="1"/>
            </p:cNvSpPr>
            <p:nvPr/>
          </p:nvSpPr>
          <p:spPr bwMode="auto">
            <a:xfrm>
              <a:off x="1226758" y="2979645"/>
              <a:ext cx="6719245" cy="708209"/>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What’s </a:t>
              </a:r>
              <a:r>
                <a:rPr lang="en-GB" sz="2000" dirty="0">
                  <a:latin typeface="Arial" pitchFamily="34" charset="0"/>
                  <a:cs typeface="Arial" pitchFamily="34" charset="0"/>
                </a:rPr>
                <a:t>the maximum tuition fee universities or colleges </a:t>
              </a:r>
              <a:r>
                <a:rPr lang="en-GB" sz="2000" dirty="0" smtClean="0">
                  <a:latin typeface="Arial" pitchFamily="34" charset="0"/>
                  <a:cs typeface="Arial" pitchFamily="34" charset="0"/>
                </a:rPr>
                <a:t>can currently </a:t>
              </a:r>
              <a:r>
                <a:rPr lang="en-GB" sz="2000" dirty="0">
                  <a:latin typeface="Arial" pitchFamily="34" charset="0"/>
                  <a:cs typeface="Arial" pitchFamily="34" charset="0"/>
                </a:rPr>
                <a:t>charge </a:t>
              </a:r>
              <a:r>
                <a:rPr lang="en-GB" sz="2000" dirty="0" smtClean="0">
                  <a:latin typeface="Arial" pitchFamily="34" charset="0"/>
                  <a:cs typeface="Arial" pitchFamily="34" charset="0"/>
                </a:rPr>
                <a:t>new students*?</a:t>
              </a:r>
              <a:endParaRPr lang="en-GB" sz="2000" dirty="0">
                <a:latin typeface="Arial" pitchFamily="34" charset="0"/>
                <a:cs typeface="Arial" pitchFamily="34" charset="0"/>
              </a:endParaRPr>
            </a:p>
          </p:txBody>
        </p:sp>
      </p:grpSp>
      <p:grpSp>
        <p:nvGrpSpPr>
          <p:cNvPr id="4" name="Group 17"/>
          <p:cNvGrpSpPr>
            <a:grpSpLocks/>
          </p:cNvGrpSpPr>
          <p:nvPr/>
        </p:nvGrpSpPr>
        <p:grpSpPr bwMode="auto">
          <a:xfrm>
            <a:off x="425450" y="3816087"/>
            <a:ext cx="7421563" cy="818426"/>
            <a:chOff x="303946" y="3711297"/>
            <a:chExt cx="7420686" cy="819150"/>
          </a:xfrm>
        </p:grpSpPr>
        <p:grpSp>
          <p:nvGrpSpPr>
            <p:cNvPr id="5" name="Group 32"/>
            <p:cNvGrpSpPr>
              <a:grpSpLocks/>
            </p:cNvGrpSpPr>
            <p:nvPr/>
          </p:nvGrpSpPr>
          <p:grpSpPr bwMode="auto">
            <a:xfrm>
              <a:off x="303946" y="3711297"/>
              <a:ext cx="7420686" cy="819150"/>
              <a:chOff x="322073" y="2050255"/>
              <a:chExt cx="7419860" cy="819069"/>
            </a:xfrm>
          </p:grpSpPr>
          <p:sp>
            <p:nvSpPr>
              <p:cNvPr id="16" name="Rounded Rectangle 15"/>
              <p:cNvSpPr/>
              <p:nvPr/>
            </p:nvSpPr>
            <p:spPr bwMode="auto">
              <a:xfrm>
                <a:off x="596648" y="2054851"/>
                <a:ext cx="7145285" cy="81502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7" name="Oval 16"/>
              <p:cNvSpPr/>
              <p:nvPr/>
            </p:nvSpPr>
            <p:spPr bwMode="auto">
              <a:xfrm>
                <a:off x="322073" y="2050084"/>
                <a:ext cx="820550" cy="819795"/>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6402" name="Rectangle 3"/>
            <p:cNvSpPr>
              <a:spLocks noChangeArrowheads="1"/>
            </p:cNvSpPr>
            <p:nvPr/>
          </p:nvSpPr>
          <p:spPr bwMode="auto">
            <a:xfrm>
              <a:off x="1171668" y="3768963"/>
              <a:ext cx="6489503" cy="708512"/>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How much of this </a:t>
              </a:r>
              <a:r>
                <a:rPr lang="en-GB" sz="2000" dirty="0" smtClean="0">
                  <a:latin typeface="Arial" pitchFamily="34" charset="0"/>
                  <a:cs typeface="Arial" pitchFamily="34" charset="0"/>
                </a:rPr>
                <a:t>would you </a:t>
              </a:r>
              <a:r>
                <a:rPr lang="en-GB" sz="2000" dirty="0">
                  <a:latin typeface="Arial" pitchFamily="34" charset="0"/>
                  <a:cs typeface="Arial" pitchFamily="34" charset="0"/>
                </a:rPr>
                <a:t>need to pay up front </a:t>
              </a:r>
              <a:r>
                <a:rPr lang="en-GB" sz="2000" dirty="0" smtClean="0">
                  <a:latin typeface="Arial" pitchFamily="34" charset="0"/>
                  <a:cs typeface="Arial" pitchFamily="34" charset="0"/>
                </a:rPr>
                <a:t>before going </a:t>
              </a:r>
              <a:r>
                <a:rPr lang="en-GB" sz="2000" dirty="0">
                  <a:latin typeface="Arial" pitchFamily="34" charset="0"/>
                  <a:cs typeface="Arial" pitchFamily="34" charset="0"/>
                </a:rPr>
                <a:t>to uni or </a:t>
              </a:r>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p:txBody>
        </p:sp>
      </p:grpSp>
      <p:grpSp>
        <p:nvGrpSpPr>
          <p:cNvPr id="6" name="Group 11"/>
          <p:cNvGrpSpPr>
            <a:grpSpLocks/>
          </p:cNvGrpSpPr>
          <p:nvPr/>
        </p:nvGrpSpPr>
        <p:grpSpPr bwMode="auto">
          <a:xfrm>
            <a:off x="427038" y="2641164"/>
            <a:ext cx="2684462"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20" name="Oval 19"/>
              <p:cNvSpPr/>
              <p:nvPr/>
            </p:nvSpPr>
            <p:spPr bwMode="auto">
              <a:xfrm>
                <a:off x="322073" y="2050255"/>
                <a:ext cx="820739" cy="81944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6398" name="Rectangle 4"/>
            <p:cNvSpPr>
              <a:spLocks noChangeArrowheads="1"/>
            </p:cNvSpPr>
            <p:nvPr/>
          </p:nvSpPr>
          <p:spPr bwMode="auto">
            <a:xfrm>
              <a:off x="1042796" y="3131614"/>
              <a:ext cx="1858225" cy="400292"/>
            </a:xfrm>
            <a:prstGeom prst="rect">
              <a:avLst/>
            </a:prstGeom>
            <a:noFill/>
            <a:ln w="9525">
              <a:noFill/>
              <a:miter lim="800000"/>
              <a:headEnd/>
              <a:tailEnd/>
            </a:ln>
          </p:spPr>
          <p:txBody>
            <a:bodyPr>
              <a:spAutoFit/>
            </a:bodyPr>
            <a:lstStyle/>
            <a:p>
              <a:pPr algn="ctr"/>
              <a:r>
                <a:rPr lang="en-GB" sz="2000" dirty="0">
                  <a:latin typeface="Arial" pitchFamily="34" charset="0"/>
                  <a:cs typeface="Arial" pitchFamily="34" charset="0"/>
                </a:rPr>
                <a:t>£</a:t>
              </a:r>
              <a:r>
                <a:rPr lang="en-GB" sz="2000" dirty="0" smtClean="0">
                  <a:latin typeface="Arial" pitchFamily="34" charset="0"/>
                  <a:cs typeface="Arial" pitchFamily="34" charset="0"/>
                </a:rPr>
                <a:t>9,250</a:t>
              </a:r>
              <a:endParaRPr lang="en-GB" sz="2000" dirty="0">
                <a:latin typeface="Arial" pitchFamily="34" charset="0"/>
                <a:cs typeface="Arial" pitchFamily="34" charset="0"/>
              </a:endParaRPr>
            </a:p>
          </p:txBody>
        </p:sp>
      </p:grpSp>
      <p:grpSp>
        <p:nvGrpSpPr>
          <p:cNvPr id="8" name="Group 11"/>
          <p:cNvGrpSpPr>
            <a:grpSpLocks/>
          </p:cNvGrpSpPr>
          <p:nvPr/>
        </p:nvGrpSpPr>
        <p:grpSpPr bwMode="auto">
          <a:xfrm>
            <a:off x="428625" y="4814452"/>
            <a:ext cx="2686050" cy="819150"/>
            <a:chOff x="342616" y="2917423"/>
            <a:chExt cx="2684767" cy="819523"/>
          </a:xfrm>
        </p:grpSpPr>
        <p:grpSp>
          <p:nvGrpSpPr>
            <p:cNvPr id="9"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9"/>
                <a:ext cx="2409992" cy="814678"/>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0" name="Oval 29"/>
              <p:cNvSpPr/>
              <p:nvPr/>
            </p:nvSpPr>
            <p:spPr bwMode="auto">
              <a:xfrm>
                <a:off x="322073" y="2050255"/>
                <a:ext cx="820255" cy="81944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6394" name="Rectangle 4"/>
            <p:cNvSpPr>
              <a:spLocks noChangeArrowheads="1"/>
            </p:cNvSpPr>
            <p:nvPr/>
          </p:nvSpPr>
          <p:spPr bwMode="auto">
            <a:xfrm>
              <a:off x="1003618" y="3131614"/>
              <a:ext cx="1858225" cy="400292"/>
            </a:xfrm>
            <a:prstGeom prst="rect">
              <a:avLst/>
            </a:prstGeom>
            <a:noFill/>
            <a:ln w="9525">
              <a:noFill/>
              <a:miter lim="800000"/>
              <a:headEnd/>
              <a:tailEnd/>
            </a:ln>
          </p:spPr>
          <p:txBody>
            <a:bodyPr>
              <a:spAutoFit/>
            </a:bodyPr>
            <a:lstStyle/>
            <a:p>
              <a:pPr algn="ctr"/>
              <a:r>
                <a:rPr lang="en-GB" sz="2000" dirty="0">
                  <a:latin typeface="Arial" pitchFamily="34" charset="0"/>
                  <a:cs typeface="Arial" pitchFamily="34" charset="0"/>
                </a:rPr>
                <a:t>£0</a:t>
              </a:r>
            </a:p>
          </p:txBody>
        </p:sp>
      </p:grpSp>
      <p:sp>
        <p:nvSpPr>
          <p:cNvPr id="2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HOW MUCH DO YOU KNOW?</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TUITION FEES</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49225" y="1517977"/>
            <a:ext cx="8940800" cy="4093428"/>
          </a:xfrm>
          <a:prstGeom prst="rect">
            <a:avLst/>
          </a:prstGeom>
          <a:noFill/>
          <a:ln w="9525">
            <a:noFill/>
            <a:miter lim="800000"/>
            <a:headEnd/>
            <a:tailEnd/>
          </a:ln>
        </p:spPr>
        <p:txBody>
          <a:bodyPr>
            <a:spAutoFit/>
          </a:bodyPr>
          <a:lstStyle/>
          <a:p>
            <a:pPr marL="431800" indent="-358775"/>
            <a:r>
              <a:rPr lang="en-GB" sz="2000" dirty="0" smtClean="0">
                <a:latin typeface="Arial" pitchFamily="34" charset="0"/>
                <a:cs typeface="Arial" pitchFamily="34" charset="0"/>
              </a:rPr>
              <a:t>With tuition fees of up to £9,250, how can you afford to go to uni?</a:t>
            </a:r>
          </a:p>
          <a:p>
            <a:pPr marL="431800" indent="-358775">
              <a:buFont typeface="Arial" pitchFamily="34" charset="0"/>
              <a:buChar char="•"/>
            </a:pPr>
            <a:endParaRPr lang="en-GB" sz="2000" dirty="0" smtClean="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Eligible </a:t>
            </a:r>
            <a:r>
              <a:rPr lang="en-GB" sz="2000" dirty="0">
                <a:latin typeface="Arial" pitchFamily="34" charset="0"/>
                <a:cs typeface="Arial" pitchFamily="34" charset="0"/>
              </a:rPr>
              <a:t>students </a:t>
            </a:r>
            <a:r>
              <a:rPr lang="en-GB" sz="2000" b="1" dirty="0">
                <a:latin typeface="Arial" pitchFamily="34" charset="0"/>
                <a:cs typeface="Arial" pitchFamily="34" charset="0"/>
              </a:rPr>
              <a:t>won’t </a:t>
            </a:r>
            <a:r>
              <a:rPr lang="en-GB" sz="2000" dirty="0">
                <a:latin typeface="Arial" pitchFamily="34" charset="0"/>
                <a:cs typeface="Arial" pitchFamily="34" charset="0"/>
              </a:rPr>
              <a:t>have to pay any tuition fees up </a:t>
            </a:r>
            <a:r>
              <a:rPr lang="en-GB" sz="2000" dirty="0" smtClean="0">
                <a:latin typeface="Arial" pitchFamily="34" charset="0"/>
                <a:cs typeface="Arial" pitchFamily="34" charset="0"/>
              </a:rPr>
              <a:t>front.</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A Tuition Fee Loan is available to cover the fee charged by </a:t>
            </a:r>
            <a:r>
              <a:rPr lang="en-GB" sz="2000" dirty="0" smtClean="0">
                <a:latin typeface="Arial" pitchFamily="34" charset="0"/>
                <a:cs typeface="Arial" pitchFamily="34" charset="0"/>
              </a:rPr>
              <a:t>your </a:t>
            </a:r>
            <a:r>
              <a:rPr lang="en-GB" sz="2000" dirty="0">
                <a:latin typeface="Arial" pitchFamily="34" charset="0"/>
                <a:cs typeface="Arial" pitchFamily="34" charset="0"/>
              </a:rPr>
              <a:t>university </a:t>
            </a:r>
          </a:p>
          <a:p>
            <a:pPr marL="431800" indent="-358775"/>
            <a:r>
              <a:rPr lang="en-GB" sz="2000" dirty="0">
                <a:latin typeface="Arial" pitchFamily="34" charset="0"/>
                <a:cs typeface="Arial" pitchFamily="34" charset="0"/>
              </a:rPr>
              <a:t>	or </a:t>
            </a:r>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A Tuition Fee Loan doesn’t depend on household </a:t>
            </a:r>
            <a:r>
              <a:rPr lang="en-GB" sz="2000" dirty="0" smtClean="0">
                <a:latin typeface="Arial" pitchFamily="34" charset="0"/>
                <a:cs typeface="Arial" pitchFamily="34" charset="0"/>
              </a:rPr>
              <a:t>income.</a:t>
            </a:r>
            <a:endParaRPr lang="en-GB" sz="2000" dirty="0">
              <a:latin typeface="Arial" pitchFamily="34" charset="0"/>
              <a:cs typeface="Arial" pitchFamily="34" charset="0"/>
            </a:endParaRPr>
          </a:p>
          <a:p>
            <a:pPr marL="431800" indent="-358775"/>
            <a:r>
              <a:rPr lang="en-GB" sz="2000" dirty="0">
                <a:latin typeface="Arial" pitchFamily="34" charset="0"/>
                <a:cs typeface="Arial" pitchFamily="34" charset="0"/>
              </a:rPr>
              <a:t>	</a:t>
            </a:r>
          </a:p>
          <a:p>
            <a:pPr marL="431800" indent="-358775">
              <a:buFont typeface="Arial" pitchFamily="34" charset="0"/>
              <a:buChar char="•"/>
            </a:pPr>
            <a:r>
              <a:rPr lang="en-GB" sz="2000" dirty="0">
                <a:latin typeface="Arial" pitchFamily="34" charset="0"/>
                <a:cs typeface="Arial" pitchFamily="34" charset="0"/>
              </a:rPr>
              <a:t>SFE pay </a:t>
            </a:r>
            <a:r>
              <a:rPr lang="en-GB" sz="2000" dirty="0" smtClean="0">
                <a:latin typeface="Arial" pitchFamily="34" charset="0"/>
                <a:cs typeface="Arial" pitchFamily="34" charset="0"/>
              </a:rPr>
              <a:t>the </a:t>
            </a:r>
            <a:r>
              <a:rPr lang="en-GB" sz="2000" dirty="0">
                <a:latin typeface="Arial" pitchFamily="34" charset="0"/>
                <a:cs typeface="Arial" pitchFamily="34" charset="0"/>
              </a:rPr>
              <a:t>Tuition Fee Loan directly to your university or </a:t>
            </a:r>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Tuition Fee Loans have to be repaid but only when you’ve finished or left your course and your </a:t>
            </a:r>
            <a:r>
              <a:rPr lang="en-GB" sz="2000" dirty="0">
                <a:latin typeface="Arial" pitchFamily="34" charset="0"/>
                <a:cs typeface="Arial" pitchFamily="34" charset="0"/>
              </a:rPr>
              <a:t>income is </a:t>
            </a:r>
            <a:r>
              <a:rPr lang="en-GB" sz="2000" dirty="0" smtClean="0">
                <a:latin typeface="Arial" pitchFamily="34" charset="0"/>
                <a:cs typeface="Arial" pitchFamily="34" charset="0"/>
              </a:rPr>
              <a:t>over the repayment threshold. </a:t>
            </a:r>
            <a:endParaRPr lang="en-GB" sz="2000" dirty="0">
              <a:latin typeface="Arial" pitchFamily="34" charset="0"/>
              <a:cs typeface="Arial" pitchFamily="34" charset="0"/>
            </a:endParaRPr>
          </a:p>
        </p:txBody>
      </p:sp>
      <p:sp>
        <p:nvSpPr>
          <p:cNvPr id="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TUITION FEES AND LOANS</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OVERVIEW</a:t>
            </a:r>
            <a:endParaRPr lang="en-US" sz="2000" dirty="0">
              <a:latin typeface="Arial" pitchFamily="34" charset="0"/>
              <a:cs typeface="Arial" pitchFamily="34" charset="0"/>
            </a:endParaRPr>
          </a:p>
        </p:txBody>
      </p:sp>
      <p:grpSp>
        <p:nvGrpSpPr>
          <p:cNvPr id="6" name="Group 5"/>
          <p:cNvGrpSpPr/>
          <p:nvPr/>
        </p:nvGrpSpPr>
        <p:grpSpPr>
          <a:xfrm>
            <a:off x="173171" y="5691117"/>
            <a:ext cx="9885227" cy="984017"/>
            <a:chOff x="173172" y="5691117"/>
            <a:chExt cx="9267277" cy="984017"/>
          </a:xfrm>
        </p:grpSpPr>
        <p:grpSp>
          <p:nvGrpSpPr>
            <p:cNvPr id="7" name="Group 13"/>
            <p:cNvGrpSpPr/>
            <p:nvPr/>
          </p:nvGrpSpPr>
          <p:grpSpPr>
            <a:xfrm>
              <a:off x="173172" y="5691117"/>
              <a:ext cx="8247497" cy="984017"/>
              <a:chOff x="173172" y="5691117"/>
              <a:chExt cx="8247497" cy="984017"/>
            </a:xfrm>
          </p:grpSpPr>
          <p:grpSp>
            <p:nvGrpSpPr>
              <p:cNvPr id="9" name="Group 76"/>
              <p:cNvGrpSpPr/>
              <p:nvPr/>
            </p:nvGrpSpPr>
            <p:grpSpPr>
              <a:xfrm>
                <a:off x="173172" y="5691117"/>
                <a:ext cx="8247497" cy="984017"/>
                <a:chOff x="336948" y="5663821"/>
                <a:chExt cx="8247497" cy="984017"/>
              </a:xfrm>
            </p:grpSpPr>
            <p:sp>
              <p:nvSpPr>
                <p:cNvPr id="11" name="Rounded Rectangle 10"/>
                <p:cNvSpPr/>
                <p:nvPr/>
              </p:nvSpPr>
              <p:spPr>
                <a:xfrm>
                  <a:off x="696037" y="5773003"/>
                  <a:ext cx="7888408"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a:blip r:embed="rId3">
                  <a:clrChange>
                    <a:clrFrom>
                      <a:srgbClr val="FFFFFF"/>
                    </a:clrFrom>
                    <a:clrTo>
                      <a:srgbClr val="FFFFFF">
                        <a:alpha val="0"/>
                      </a:srgbClr>
                    </a:clrTo>
                  </a:clrChange>
                </a:blip>
                <a:srcRect l="43006" t="38433" r="47658" b="44776"/>
                <a:stretch>
                  <a:fillRect/>
                </a:stretch>
              </p:blipFill>
              <p:spPr bwMode="auto">
                <a:xfrm>
                  <a:off x="336948" y="5663821"/>
                  <a:ext cx="973084" cy="984017"/>
                </a:xfrm>
                <a:prstGeom prst="rect">
                  <a:avLst/>
                </a:prstGeom>
                <a:noFill/>
                <a:ln w="9525">
                  <a:noFill/>
                  <a:miter lim="800000"/>
                  <a:headEnd/>
                  <a:tailEnd/>
                </a:ln>
                <a:effectLst/>
              </p:spPr>
            </p:pic>
          </p:grpSp>
          <p:sp>
            <p:nvSpPr>
              <p:cNvPr id="10" name="TextBox 9"/>
              <p:cNvSpPr txBox="1"/>
              <p:nvPr/>
            </p:nvSpPr>
            <p:spPr>
              <a:xfrm>
                <a:off x="486533"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
          <p:nvSpPr>
            <p:cNvPr id="8" name="Rectangle 15"/>
            <p:cNvSpPr>
              <a:spLocks noChangeArrowheads="1"/>
            </p:cNvSpPr>
            <p:nvPr/>
          </p:nvSpPr>
          <p:spPr bwMode="auto">
            <a:xfrm>
              <a:off x="1074850" y="5819884"/>
              <a:ext cx="8365599" cy="707886"/>
            </a:xfrm>
            <a:prstGeom prst="rect">
              <a:avLst/>
            </a:prstGeom>
            <a:noFill/>
            <a:ln w="9525">
              <a:noFill/>
              <a:miter lim="800000"/>
              <a:headEnd/>
              <a:tailEnd/>
            </a:ln>
          </p:spPr>
          <p:txBody>
            <a:bodyPr wrap="square">
              <a:spAutoFit/>
            </a:bodyPr>
            <a:lstStyle/>
            <a:p>
              <a:pPr marL="412750" indent="-341313"/>
              <a:r>
                <a:rPr lang="en-GB" sz="2000" dirty="0" smtClean="0">
                  <a:latin typeface="Arial" pitchFamily="34" charset="0"/>
                  <a:cs typeface="Arial" pitchFamily="34" charset="0"/>
                </a:rPr>
                <a:t>*</a:t>
              </a:r>
              <a:r>
                <a:rPr lang="en-GB" sz="1900" dirty="0" smtClean="0">
                  <a:latin typeface="Arial" pitchFamily="34" charset="0"/>
                  <a:cs typeface="Arial" pitchFamily="34" charset="0"/>
                </a:rPr>
                <a:t>Up to £9,250 for full-time courses at a publicly-funded </a:t>
              </a:r>
              <a:r>
                <a:rPr lang="en-GB" sz="1900" dirty="0" err="1" smtClean="0">
                  <a:latin typeface="Arial" pitchFamily="34" charset="0"/>
                  <a:cs typeface="Arial" pitchFamily="34" charset="0"/>
                </a:rPr>
                <a:t>uni</a:t>
              </a:r>
              <a:r>
                <a:rPr lang="en-GB" sz="1900" dirty="0" smtClean="0">
                  <a:latin typeface="Arial" pitchFamily="34" charset="0"/>
                  <a:cs typeface="Arial" pitchFamily="34" charset="0"/>
                </a:rPr>
                <a:t> or college</a:t>
              </a:r>
            </a:p>
            <a:p>
              <a:pPr marL="412750" indent="-341313"/>
              <a:r>
                <a:rPr lang="en-GB" sz="1900" dirty="0" smtClean="0">
                  <a:latin typeface="Arial" pitchFamily="34" charset="0"/>
                  <a:cs typeface="Arial" pitchFamily="34" charset="0"/>
                </a:rPr>
                <a:t> or up to £6,165 for approved courses at private providers.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xEl>
                                              <p:pRg st="5" end="5"/>
                                            </p:txEl>
                                          </p:spTgt>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530">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5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5"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6" name="Picture 5"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5218" y="1897040"/>
            <a:ext cx="2100383" cy="400110"/>
          </a:xfrm>
          <a:prstGeom prst="rect">
            <a:avLst/>
          </a:prstGeom>
          <a:noFill/>
        </p:spPr>
        <p:txBody>
          <a:bodyPr wrap="none" rtlCol="0">
            <a:spAutoFit/>
          </a:bodyPr>
          <a:lstStyle/>
          <a:p>
            <a:r>
              <a:rPr lang="en-GB" sz="2000" dirty="0" smtClean="0">
                <a:latin typeface="Arial" pitchFamily="34" charset="0"/>
                <a:cs typeface="Arial" pitchFamily="34" charset="0"/>
              </a:rPr>
              <a:t>Tuition Fee Loan</a:t>
            </a:r>
            <a:endParaRPr lang="en-GB" sz="2000" dirty="0">
              <a:latin typeface="Arial" pitchFamily="34" charset="0"/>
              <a:cs typeface="Arial" pitchFamily="34" charset="0"/>
            </a:endParaRPr>
          </a:p>
        </p:txBody>
      </p:sp>
      <p:sp>
        <p:nvSpPr>
          <p:cNvPr id="11" name="TextBox 10"/>
          <p:cNvSpPr txBox="1"/>
          <p:nvPr/>
        </p:nvSpPr>
        <p:spPr>
          <a:xfrm>
            <a:off x="3823649" y="4246728"/>
            <a:ext cx="2084225" cy="707886"/>
          </a:xfrm>
          <a:prstGeom prst="rect">
            <a:avLst/>
          </a:prstGeom>
          <a:noFill/>
        </p:spPr>
        <p:txBody>
          <a:bodyPr wrap="none" rtlCol="0">
            <a:spAutoFit/>
          </a:bodyPr>
          <a:lstStyle/>
          <a:p>
            <a:pPr algn="ctr"/>
            <a:r>
              <a:rPr lang="en-GB" sz="2000" b="1" dirty="0" smtClean="0">
                <a:latin typeface="Arial" pitchFamily="34" charset="0"/>
                <a:cs typeface="Arial" pitchFamily="34" charset="0"/>
              </a:rPr>
              <a:t>MAINTENANCE</a:t>
            </a:r>
          </a:p>
          <a:p>
            <a:pPr algn="ctr"/>
            <a:r>
              <a:rPr lang="en-GB" sz="2000" dirty="0" smtClean="0">
                <a:latin typeface="Arial" pitchFamily="34" charset="0"/>
                <a:cs typeface="Arial" pitchFamily="34" charset="0"/>
              </a:rPr>
              <a:t>Loan</a:t>
            </a:r>
          </a:p>
        </p:txBody>
      </p:sp>
      <p:sp>
        <p:nvSpPr>
          <p:cNvPr id="12" name="TextBox 11"/>
          <p:cNvSpPr txBox="1"/>
          <p:nvPr/>
        </p:nvSpPr>
        <p:spPr>
          <a:xfrm>
            <a:off x="6375779" y="1953906"/>
            <a:ext cx="1707519" cy="400110"/>
          </a:xfrm>
          <a:prstGeom prst="rect">
            <a:avLst/>
          </a:prstGeom>
          <a:noFill/>
        </p:spPr>
        <p:txBody>
          <a:bodyPr wrap="none" rtlCol="0">
            <a:spAutoFit/>
          </a:bodyPr>
          <a:lstStyle/>
          <a:p>
            <a:r>
              <a:rPr lang="en-GB" sz="2000" dirty="0" smtClean="0">
                <a:latin typeface="Arial" pitchFamily="34" charset="0"/>
                <a:cs typeface="Arial" pitchFamily="34" charset="0"/>
              </a:rPr>
              <a:t>Extra support</a:t>
            </a:r>
            <a:endParaRPr lang="en-GB" sz="2000" dirty="0">
              <a:latin typeface="Arial" pitchFamily="34" charset="0"/>
              <a:cs typeface="Arial" pitchFamily="34" charset="0"/>
            </a:endParaRPr>
          </a:p>
        </p:txBody>
      </p:sp>
      <p:sp>
        <p:nvSpPr>
          <p:cNvPr id="14" name="TextBox 13"/>
          <p:cNvSpPr txBox="1"/>
          <p:nvPr/>
        </p:nvSpPr>
        <p:spPr>
          <a:xfrm rot="21023613">
            <a:off x="1448939" y="3146456"/>
            <a:ext cx="2129221" cy="1200329"/>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What support can you get?</a:t>
            </a:r>
          </a:p>
        </p:txBody>
      </p:sp>
      <p:pic>
        <p:nvPicPr>
          <p:cNvPr id="15"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148608" y="1604354"/>
            <a:ext cx="8940800" cy="4093428"/>
          </a:xfrm>
          <a:prstGeom prst="rect">
            <a:avLst/>
          </a:prstGeom>
          <a:noFill/>
          <a:ln w="9525">
            <a:noFill/>
            <a:miter lim="800000"/>
            <a:headEnd/>
            <a:tailEnd/>
          </a:ln>
        </p:spPr>
        <p:txBody>
          <a:bodyPr wrap="square">
            <a:spAutoFit/>
          </a:bodyPr>
          <a:lstStyle/>
          <a:p>
            <a:pPr marL="431800" indent="-358775"/>
            <a:r>
              <a:rPr lang="en-GB" sz="2000" dirty="0" smtClean="0">
                <a:latin typeface="Arial" pitchFamily="34" charset="0"/>
                <a:cs typeface="Arial" pitchFamily="34" charset="0"/>
              </a:rPr>
              <a:t>A Maintenance Loan </a:t>
            </a:r>
            <a:r>
              <a:rPr lang="en-GB" sz="2000" dirty="0">
                <a:latin typeface="Arial" pitchFamily="34" charset="0"/>
                <a:cs typeface="Arial" pitchFamily="34" charset="0"/>
              </a:rPr>
              <a:t>is available to help with your living costs while </a:t>
            </a:r>
            <a:r>
              <a:rPr lang="en-GB" sz="2000" dirty="0" smtClean="0">
                <a:latin typeface="Arial" pitchFamily="34" charset="0"/>
                <a:cs typeface="Arial" pitchFamily="34" charset="0"/>
              </a:rPr>
              <a:t>at </a:t>
            </a:r>
            <a:r>
              <a:rPr lang="en-GB" sz="2000" dirty="0" err="1" smtClean="0">
                <a:latin typeface="Arial" pitchFamily="34" charset="0"/>
                <a:cs typeface="Arial" pitchFamily="34" charset="0"/>
              </a:rPr>
              <a:t>uni</a:t>
            </a:r>
            <a:r>
              <a:rPr lang="en-GB" sz="2000" dirty="0" smtClean="0">
                <a:latin typeface="Arial" pitchFamily="34" charset="0"/>
                <a:cs typeface="Arial" pitchFamily="34" charset="0"/>
              </a:rPr>
              <a:t> or </a:t>
            </a:r>
          </a:p>
          <a:p>
            <a:pPr marL="431800" indent="-358775"/>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All </a:t>
            </a:r>
            <a:r>
              <a:rPr lang="en-GB" sz="2000" dirty="0">
                <a:latin typeface="Arial" pitchFamily="34" charset="0"/>
                <a:cs typeface="Arial" pitchFamily="34" charset="0"/>
              </a:rPr>
              <a:t>eligible students </a:t>
            </a:r>
            <a:r>
              <a:rPr lang="en-GB" sz="2000" dirty="0" smtClean="0">
                <a:latin typeface="Arial" pitchFamily="34" charset="0"/>
                <a:cs typeface="Arial" pitchFamily="34" charset="0"/>
              </a:rPr>
              <a:t>can get some maintenance support.</a:t>
            </a:r>
          </a:p>
          <a:p>
            <a:pPr marL="431800" indent="-358775">
              <a:buFont typeface="Arial" pitchFamily="34" charset="0"/>
              <a:buChar char="•"/>
            </a:pPr>
            <a:endParaRPr lang="en-GB" sz="2000" dirty="0" smtClean="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The amount you can get depends on where you live and study.</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You can also apply for more based on your household income.</a:t>
            </a:r>
          </a:p>
          <a:p>
            <a:pPr marL="431800" indent="-358775">
              <a:buFont typeface="Arial" pitchFamily="34" charset="0"/>
              <a:buChar char="•"/>
            </a:pPr>
            <a:endParaRPr lang="en-GB" sz="2000" dirty="0" smtClean="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The Maintenance Loan </a:t>
            </a:r>
            <a:r>
              <a:rPr lang="en-GB" sz="2000" dirty="0">
                <a:latin typeface="Arial" pitchFamily="34" charset="0"/>
                <a:cs typeface="Arial" pitchFamily="34" charset="0"/>
              </a:rPr>
              <a:t>is paid directly into your bank account each </a:t>
            </a:r>
            <a:r>
              <a:rPr lang="en-GB" sz="2000" dirty="0" smtClean="0">
                <a:latin typeface="Arial" pitchFamily="34" charset="0"/>
                <a:cs typeface="Arial" pitchFamily="34" charset="0"/>
              </a:rPr>
              <a:t>term.</a:t>
            </a:r>
          </a:p>
          <a:p>
            <a:pPr marL="431800" indent="-358775">
              <a:buFont typeface="Arial" pitchFamily="34" charset="0"/>
              <a:buChar char="•"/>
            </a:pPr>
            <a:endParaRPr lang="en-GB" sz="2000" dirty="0" smtClean="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Maintenance Loans have to be repaid but not until you’ve finished or left your course and your income is over the repayment threshold.</a:t>
            </a:r>
            <a:endParaRPr lang="en-GB" sz="2000" dirty="0">
              <a:latin typeface="Arial" pitchFamily="34" charset="0"/>
              <a:cs typeface="Arial" pitchFamily="34" charset="0"/>
            </a:endParaRPr>
          </a:p>
        </p:txBody>
      </p:sp>
      <p:sp>
        <p:nvSpPr>
          <p:cNvPr id="4"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LOAN</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OVERVIEW</a:t>
            </a:r>
            <a:endParaRPr lang="en-US" sz="2000" dirty="0">
              <a:latin typeface="Arial" pitchFamily="34" charset="0"/>
              <a:cs typeface="Arial" pitchFamily="34" charset="0"/>
            </a:endParaRPr>
          </a:p>
        </p:txBody>
      </p:sp>
      <p:pic>
        <p:nvPicPr>
          <p:cNvPr id="7"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335108" y="1511683"/>
            <a:ext cx="7747366" cy="1323838"/>
            <a:chOff x="318482" y="1735420"/>
            <a:chExt cx="7747366" cy="1323838"/>
          </a:xfrm>
        </p:grpSpPr>
        <p:grpSp>
          <p:nvGrpSpPr>
            <p:cNvPr id="3" name="Group 46"/>
            <p:cNvGrpSpPr/>
            <p:nvPr/>
          </p:nvGrpSpPr>
          <p:grpSpPr>
            <a:xfrm>
              <a:off x="932899" y="1735420"/>
              <a:ext cx="7132949" cy="1323838"/>
              <a:chOff x="-2479054" y="3059212"/>
              <a:chExt cx="7132949" cy="1323838"/>
            </a:xfrm>
          </p:grpSpPr>
          <p:sp>
            <p:nvSpPr>
              <p:cNvPr id="42" name="Rounded Rectangle 41"/>
              <p:cNvSpPr/>
              <p:nvPr/>
            </p:nvSpPr>
            <p:spPr>
              <a:xfrm>
                <a:off x="-2479054" y="3302759"/>
                <a:ext cx="6627961" cy="873455"/>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1689155" y="3421350"/>
                <a:ext cx="3689204" cy="646331"/>
              </a:xfrm>
              <a:prstGeom prst="rect">
                <a:avLst/>
              </a:prstGeom>
              <a:noFill/>
              <a:ln>
                <a:noFill/>
              </a:ln>
            </p:spPr>
            <p:txBody>
              <a:bodyPr anchor="ctr">
                <a:spAutoFit/>
              </a:bodyPr>
              <a:lstStyle/>
              <a:p>
                <a:pPr>
                  <a:defRPr/>
                </a:pPr>
                <a:r>
                  <a:rPr lang="en-GB" sz="2000" b="1" dirty="0">
                    <a:solidFill>
                      <a:schemeClr val="bg1"/>
                    </a:solidFill>
                    <a:latin typeface="Arial" pitchFamily="34" charset="0"/>
                    <a:cs typeface="Arial" pitchFamily="34" charset="0"/>
                  </a:rPr>
                  <a:t>Parental </a:t>
                </a:r>
                <a:r>
                  <a:rPr lang="en-GB" sz="2000" b="1" dirty="0" smtClean="0">
                    <a:solidFill>
                      <a:schemeClr val="bg1"/>
                    </a:solidFill>
                    <a:latin typeface="Arial" pitchFamily="34" charset="0"/>
                    <a:cs typeface="Arial" pitchFamily="34" charset="0"/>
                  </a:rPr>
                  <a:t>Home Rate: </a:t>
                </a:r>
              </a:p>
              <a:p>
                <a:pPr>
                  <a:defRPr/>
                </a:pPr>
                <a:r>
                  <a:rPr lang="en-GB" sz="1600" dirty="0" smtClean="0">
                    <a:solidFill>
                      <a:schemeClr val="bg1"/>
                    </a:solidFill>
                    <a:latin typeface="Arial" pitchFamily="34" charset="0"/>
                    <a:cs typeface="Arial" pitchFamily="34" charset="0"/>
                  </a:rPr>
                  <a:t>Live </a:t>
                </a:r>
                <a:r>
                  <a:rPr lang="en-GB" sz="1600" dirty="0">
                    <a:solidFill>
                      <a:schemeClr val="bg1"/>
                    </a:solidFill>
                    <a:latin typeface="Arial" pitchFamily="34" charset="0"/>
                    <a:cs typeface="Arial" pitchFamily="34" charset="0"/>
                  </a:rPr>
                  <a:t>at </a:t>
                </a:r>
                <a:r>
                  <a:rPr lang="en-GB" sz="1600" dirty="0" smtClean="0">
                    <a:solidFill>
                      <a:schemeClr val="bg1"/>
                    </a:solidFill>
                    <a:latin typeface="Arial" pitchFamily="34" charset="0"/>
                    <a:cs typeface="Arial" pitchFamily="34" charset="0"/>
                  </a:rPr>
                  <a:t>home while they study</a:t>
                </a:r>
                <a:endParaRPr lang="en-GB" sz="1600" dirty="0">
                  <a:solidFill>
                    <a:schemeClr val="bg1"/>
                  </a:solidFill>
                  <a:latin typeface="Arial" pitchFamily="34" charset="0"/>
                  <a:cs typeface="Arial" pitchFamily="34" charset="0"/>
                </a:endParaRPr>
              </a:p>
            </p:txBody>
          </p:sp>
          <p:sp>
            <p:nvSpPr>
              <p:cNvPr id="45" name="Rounded Rectangle 44"/>
              <p:cNvSpPr/>
              <p:nvPr/>
            </p:nvSpPr>
            <p:spPr>
              <a:xfrm>
                <a:off x="3002529" y="3214431"/>
                <a:ext cx="1651366" cy="102204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£7,324</a:t>
                </a:r>
                <a:endParaRPr lang="en-GB" sz="3200" b="1" dirty="0">
                  <a:solidFill>
                    <a:schemeClr val="tx1"/>
                  </a:solidFill>
                </a:endParaRPr>
              </a:p>
            </p:txBody>
          </p:sp>
          <p:sp>
            <p:nvSpPr>
              <p:cNvPr id="81" name="TextBox 80"/>
              <p:cNvSpPr txBox="1"/>
              <p:nvPr/>
            </p:nvSpPr>
            <p:spPr>
              <a:xfrm>
                <a:off x="3507175" y="3059212"/>
                <a:ext cx="755563" cy="1323838"/>
              </a:xfrm>
              <a:prstGeom prst="rect">
                <a:avLst/>
              </a:prstGeom>
              <a:noFill/>
            </p:spPr>
            <p:txBody>
              <a:bodyPr wrap="none" rtlCol="0">
                <a:spAutoFit/>
              </a:bodyPr>
              <a:lstStyle/>
              <a:p>
                <a:r>
                  <a:rPr lang="en-GB" sz="8000" b="1" dirty="0" smtClean="0">
                    <a:solidFill>
                      <a:srgbClr val="1983AE">
                        <a:alpha val="20000"/>
                      </a:srgbClr>
                    </a:solidFill>
                    <a:latin typeface="Arial" pitchFamily="34" charset="0"/>
                    <a:cs typeface="Arial" pitchFamily="34" charset="0"/>
                  </a:rPr>
                  <a:t>£</a:t>
                </a:r>
                <a:endParaRPr lang="en-GB" sz="8000" b="1" dirty="0">
                  <a:solidFill>
                    <a:srgbClr val="1983AE">
                      <a:alpha val="20000"/>
                    </a:srgbClr>
                  </a:solidFill>
                  <a:latin typeface="Arial" pitchFamily="34" charset="0"/>
                  <a:cs typeface="Arial" pitchFamily="34" charset="0"/>
                </a:endParaRPr>
              </a:p>
            </p:txBody>
          </p:sp>
        </p:grpSp>
        <p:pic>
          <p:nvPicPr>
            <p:cNvPr id="29" name="Picture 4" descr="C:\Users\rutterb\Desktop\1516 Templates &amp; Graphics\Turquoise icons -PNG\Household income.png"/>
            <p:cNvPicPr>
              <a:picLocks noChangeAspect="1" noChangeArrowheads="1"/>
            </p:cNvPicPr>
            <p:nvPr/>
          </p:nvPicPr>
          <p:blipFill>
            <a:blip r:embed="rId3"/>
            <a:srcRect/>
            <a:stretch>
              <a:fillRect/>
            </a:stretch>
          </p:blipFill>
          <p:spPr bwMode="auto">
            <a:xfrm>
              <a:off x="318482" y="1964337"/>
              <a:ext cx="1412580" cy="961981"/>
            </a:xfrm>
            <a:prstGeom prst="rect">
              <a:avLst/>
            </a:prstGeom>
            <a:noFill/>
          </p:spPr>
        </p:pic>
      </p:grpSp>
      <p:grpSp>
        <p:nvGrpSpPr>
          <p:cNvPr id="4" name="Group 33"/>
          <p:cNvGrpSpPr/>
          <p:nvPr/>
        </p:nvGrpSpPr>
        <p:grpSpPr>
          <a:xfrm>
            <a:off x="333133" y="2860161"/>
            <a:ext cx="7735671" cy="1323838"/>
            <a:chOff x="316507" y="3157048"/>
            <a:chExt cx="7735671" cy="1323838"/>
          </a:xfrm>
        </p:grpSpPr>
        <p:grpSp>
          <p:nvGrpSpPr>
            <p:cNvPr id="5" name="Group 47"/>
            <p:cNvGrpSpPr/>
            <p:nvPr/>
          </p:nvGrpSpPr>
          <p:grpSpPr>
            <a:xfrm>
              <a:off x="921503" y="3157048"/>
              <a:ext cx="7130675" cy="1323838"/>
              <a:chOff x="-2479054" y="3059212"/>
              <a:chExt cx="7130675" cy="1323838"/>
            </a:xfrm>
          </p:grpSpPr>
          <p:sp>
            <p:nvSpPr>
              <p:cNvPr id="54" name="Rounded Rectangle 53"/>
              <p:cNvSpPr/>
              <p:nvPr/>
            </p:nvSpPr>
            <p:spPr>
              <a:xfrm>
                <a:off x="-2479054" y="3302759"/>
                <a:ext cx="6434636" cy="873455"/>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1675879" y="3421350"/>
                <a:ext cx="5295221" cy="646331"/>
              </a:xfrm>
              <a:prstGeom prst="rect">
                <a:avLst/>
              </a:prstGeom>
              <a:noFill/>
              <a:ln>
                <a:noFill/>
              </a:ln>
            </p:spPr>
            <p:txBody>
              <a:bodyPr wrap="square" anchor="ctr">
                <a:spAutoFit/>
              </a:bodyPr>
              <a:lstStyle/>
              <a:p>
                <a:pPr>
                  <a:defRPr/>
                </a:pPr>
                <a:r>
                  <a:rPr lang="en-GB" sz="2000" b="1" dirty="0" smtClean="0">
                    <a:solidFill>
                      <a:schemeClr val="bg1"/>
                    </a:solidFill>
                    <a:latin typeface="Arial" pitchFamily="34" charset="0"/>
                    <a:cs typeface="Arial" pitchFamily="34" charset="0"/>
                  </a:rPr>
                  <a:t>Elsewhere Rate: </a:t>
                </a:r>
              </a:p>
              <a:p>
                <a:pPr>
                  <a:defRPr/>
                </a:pPr>
                <a:r>
                  <a:rPr lang="en-GB" sz="1600" dirty="0" smtClean="0">
                    <a:solidFill>
                      <a:schemeClr val="bg1"/>
                    </a:solidFill>
                    <a:latin typeface="Arial" pitchFamily="34" charset="0"/>
                    <a:cs typeface="Arial" pitchFamily="34" charset="0"/>
                  </a:rPr>
                  <a:t>Live and study away from home outside London</a:t>
                </a:r>
                <a:endParaRPr lang="en-GB" sz="1600" dirty="0">
                  <a:solidFill>
                    <a:schemeClr val="bg1"/>
                  </a:solidFill>
                  <a:latin typeface="Arial" pitchFamily="34" charset="0"/>
                  <a:cs typeface="Arial" pitchFamily="34" charset="0"/>
                </a:endParaRPr>
              </a:p>
            </p:txBody>
          </p:sp>
          <p:sp>
            <p:nvSpPr>
              <p:cNvPr id="52" name="Rounded Rectangle 51"/>
              <p:cNvSpPr/>
              <p:nvPr/>
            </p:nvSpPr>
            <p:spPr>
              <a:xfrm>
                <a:off x="3002528" y="3214431"/>
                <a:ext cx="1649093" cy="102204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£8,700</a:t>
                </a:r>
                <a:endParaRPr lang="en-GB" sz="3200" b="1" dirty="0">
                  <a:solidFill>
                    <a:schemeClr val="tx1"/>
                  </a:solidFill>
                </a:endParaRPr>
              </a:p>
            </p:txBody>
          </p:sp>
          <p:sp>
            <p:nvSpPr>
              <p:cNvPr id="53" name="TextBox 52"/>
              <p:cNvSpPr txBox="1"/>
              <p:nvPr/>
            </p:nvSpPr>
            <p:spPr>
              <a:xfrm>
                <a:off x="3466231" y="3059212"/>
                <a:ext cx="755563" cy="1323838"/>
              </a:xfrm>
              <a:prstGeom prst="rect">
                <a:avLst/>
              </a:prstGeom>
              <a:noFill/>
            </p:spPr>
            <p:txBody>
              <a:bodyPr wrap="none" rtlCol="0">
                <a:spAutoFit/>
              </a:bodyPr>
              <a:lstStyle/>
              <a:p>
                <a:r>
                  <a:rPr lang="en-GB" sz="8000" b="1" dirty="0" smtClean="0">
                    <a:solidFill>
                      <a:srgbClr val="1983AE">
                        <a:alpha val="20000"/>
                      </a:srgbClr>
                    </a:solidFill>
                    <a:latin typeface="Arial" pitchFamily="34" charset="0"/>
                    <a:cs typeface="Arial" pitchFamily="34" charset="0"/>
                  </a:rPr>
                  <a:t>£</a:t>
                </a:r>
                <a:endParaRPr lang="en-GB" sz="8000" b="1" dirty="0">
                  <a:solidFill>
                    <a:srgbClr val="1983AE">
                      <a:alpha val="20000"/>
                    </a:srgbClr>
                  </a:solidFill>
                  <a:latin typeface="Arial" pitchFamily="34" charset="0"/>
                  <a:cs typeface="Arial" pitchFamily="34" charset="0"/>
                </a:endParaRPr>
              </a:p>
            </p:txBody>
          </p:sp>
        </p:grpSp>
        <p:pic>
          <p:nvPicPr>
            <p:cNvPr id="30" name="Picture 4" descr="C:\Users\rutterb\Desktop\1516 Templates &amp; Graphics\Turquoise icons -PNG\Household income.png"/>
            <p:cNvPicPr>
              <a:picLocks noChangeAspect="1" noChangeArrowheads="1"/>
            </p:cNvPicPr>
            <p:nvPr/>
          </p:nvPicPr>
          <p:blipFill>
            <a:blip r:embed="rId3"/>
            <a:srcRect/>
            <a:stretch>
              <a:fillRect/>
            </a:stretch>
          </p:blipFill>
          <p:spPr bwMode="auto">
            <a:xfrm>
              <a:off x="316507" y="3387362"/>
              <a:ext cx="1412580" cy="961981"/>
            </a:xfrm>
            <a:prstGeom prst="rect">
              <a:avLst/>
            </a:prstGeom>
            <a:noFill/>
          </p:spPr>
        </p:pic>
      </p:grpSp>
      <p:grpSp>
        <p:nvGrpSpPr>
          <p:cNvPr id="7" name="Group 34"/>
          <p:cNvGrpSpPr/>
          <p:nvPr/>
        </p:nvGrpSpPr>
        <p:grpSpPr>
          <a:xfrm>
            <a:off x="333133" y="4208303"/>
            <a:ext cx="7735671" cy="1323838"/>
            <a:chOff x="316507" y="4576440"/>
            <a:chExt cx="7735671" cy="1323838"/>
          </a:xfrm>
        </p:grpSpPr>
        <p:grpSp>
          <p:nvGrpSpPr>
            <p:cNvPr id="8" name="Group 55"/>
            <p:cNvGrpSpPr/>
            <p:nvPr/>
          </p:nvGrpSpPr>
          <p:grpSpPr>
            <a:xfrm>
              <a:off x="921503" y="4576440"/>
              <a:ext cx="7130675" cy="1323838"/>
              <a:chOff x="-2479054" y="3059212"/>
              <a:chExt cx="7130675" cy="1323838"/>
            </a:xfrm>
          </p:grpSpPr>
          <p:sp>
            <p:nvSpPr>
              <p:cNvPr id="65" name="Rounded Rectangle 64"/>
              <p:cNvSpPr/>
              <p:nvPr/>
            </p:nvSpPr>
            <p:spPr>
              <a:xfrm>
                <a:off x="-2479054" y="3302759"/>
                <a:ext cx="5986529" cy="873455"/>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a:off x="-1675878" y="3421350"/>
                <a:ext cx="4803900" cy="646331"/>
              </a:xfrm>
              <a:prstGeom prst="rect">
                <a:avLst/>
              </a:prstGeom>
              <a:noFill/>
              <a:ln>
                <a:noFill/>
              </a:ln>
            </p:spPr>
            <p:txBody>
              <a:bodyPr wrap="square" anchor="ctr">
                <a:spAutoFit/>
              </a:bodyPr>
              <a:lstStyle/>
              <a:p>
                <a:pPr>
                  <a:defRPr/>
                </a:pPr>
                <a:r>
                  <a:rPr lang="en-GB" sz="2000" b="1" dirty="0" smtClean="0">
                    <a:solidFill>
                      <a:schemeClr val="bg1"/>
                    </a:solidFill>
                    <a:latin typeface="Arial" pitchFamily="34" charset="0"/>
                    <a:cs typeface="Arial" pitchFamily="34" charset="0"/>
                  </a:rPr>
                  <a:t>London Rate: </a:t>
                </a:r>
              </a:p>
              <a:p>
                <a:pPr>
                  <a:defRPr/>
                </a:pPr>
                <a:r>
                  <a:rPr lang="en-GB" sz="1600" dirty="0" smtClean="0">
                    <a:solidFill>
                      <a:schemeClr val="bg1"/>
                    </a:solidFill>
                    <a:latin typeface="Arial" pitchFamily="34" charset="0"/>
                    <a:cs typeface="Arial" pitchFamily="34" charset="0"/>
                  </a:rPr>
                  <a:t>Live and study away from home in London</a:t>
                </a:r>
                <a:endParaRPr lang="en-GB" sz="1600" dirty="0">
                  <a:solidFill>
                    <a:schemeClr val="bg1"/>
                  </a:solidFill>
                  <a:latin typeface="Arial" pitchFamily="34" charset="0"/>
                  <a:cs typeface="Arial" pitchFamily="34" charset="0"/>
                </a:endParaRPr>
              </a:p>
            </p:txBody>
          </p:sp>
          <p:sp>
            <p:nvSpPr>
              <p:cNvPr id="61" name="Rounded Rectangle 60"/>
              <p:cNvSpPr/>
              <p:nvPr/>
            </p:nvSpPr>
            <p:spPr>
              <a:xfrm>
                <a:off x="2975232" y="3214431"/>
                <a:ext cx="1676389" cy="102204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£11,354</a:t>
                </a:r>
                <a:endParaRPr lang="en-GB" sz="3200" b="1" dirty="0">
                  <a:solidFill>
                    <a:schemeClr val="tx1"/>
                  </a:solidFill>
                </a:endParaRPr>
              </a:p>
            </p:txBody>
          </p:sp>
          <p:sp>
            <p:nvSpPr>
              <p:cNvPr id="62" name="TextBox 61"/>
              <p:cNvSpPr txBox="1"/>
              <p:nvPr/>
            </p:nvSpPr>
            <p:spPr>
              <a:xfrm>
                <a:off x="3452583" y="3059212"/>
                <a:ext cx="755563" cy="1323838"/>
              </a:xfrm>
              <a:prstGeom prst="rect">
                <a:avLst/>
              </a:prstGeom>
              <a:noFill/>
            </p:spPr>
            <p:txBody>
              <a:bodyPr wrap="none" rtlCol="0">
                <a:spAutoFit/>
              </a:bodyPr>
              <a:lstStyle/>
              <a:p>
                <a:r>
                  <a:rPr lang="en-GB" sz="8000" b="1" dirty="0" smtClean="0">
                    <a:solidFill>
                      <a:srgbClr val="1983AE">
                        <a:alpha val="20000"/>
                      </a:srgbClr>
                    </a:solidFill>
                    <a:latin typeface="Arial" pitchFamily="34" charset="0"/>
                    <a:cs typeface="Arial" pitchFamily="34" charset="0"/>
                  </a:rPr>
                  <a:t>£</a:t>
                </a:r>
                <a:endParaRPr lang="en-GB" sz="8000" b="1" dirty="0">
                  <a:solidFill>
                    <a:srgbClr val="1983AE">
                      <a:alpha val="20000"/>
                    </a:srgbClr>
                  </a:solidFill>
                  <a:latin typeface="Arial" pitchFamily="34" charset="0"/>
                  <a:cs typeface="Arial" pitchFamily="34" charset="0"/>
                </a:endParaRPr>
              </a:p>
            </p:txBody>
          </p:sp>
        </p:grpSp>
        <p:pic>
          <p:nvPicPr>
            <p:cNvPr id="31" name="Picture 4" descr="C:\Users\rutterb\Desktop\1516 Templates &amp; Graphics\Turquoise icons -PNG\Household income.png"/>
            <p:cNvPicPr>
              <a:picLocks noChangeAspect="1" noChangeArrowheads="1"/>
            </p:cNvPicPr>
            <p:nvPr/>
          </p:nvPicPr>
          <p:blipFill>
            <a:blip r:embed="rId3"/>
            <a:srcRect/>
            <a:stretch>
              <a:fillRect/>
            </a:stretch>
          </p:blipFill>
          <p:spPr bwMode="auto">
            <a:xfrm>
              <a:off x="316507" y="4800487"/>
              <a:ext cx="1412580" cy="961981"/>
            </a:xfrm>
            <a:prstGeom prst="rect">
              <a:avLst/>
            </a:prstGeom>
            <a:noFill/>
          </p:spPr>
        </p:pic>
      </p:grpSp>
      <p:grpSp>
        <p:nvGrpSpPr>
          <p:cNvPr id="25" name="Group 38"/>
          <p:cNvGrpSpPr/>
          <p:nvPr/>
        </p:nvGrpSpPr>
        <p:grpSpPr>
          <a:xfrm>
            <a:off x="173172" y="5691117"/>
            <a:ext cx="8247497" cy="984017"/>
            <a:chOff x="173172" y="5691117"/>
            <a:chExt cx="8247497" cy="984017"/>
          </a:xfrm>
        </p:grpSpPr>
        <p:grpSp>
          <p:nvGrpSpPr>
            <p:cNvPr id="27" name="Group 47"/>
            <p:cNvGrpSpPr/>
            <p:nvPr/>
          </p:nvGrpSpPr>
          <p:grpSpPr>
            <a:xfrm>
              <a:off x="173172" y="5691117"/>
              <a:ext cx="8247497" cy="984017"/>
              <a:chOff x="173172" y="5691117"/>
              <a:chExt cx="8247497" cy="984017"/>
            </a:xfrm>
          </p:grpSpPr>
          <p:grpSp>
            <p:nvGrpSpPr>
              <p:cNvPr id="33" name="Group 76"/>
              <p:cNvGrpSpPr/>
              <p:nvPr/>
            </p:nvGrpSpPr>
            <p:grpSpPr>
              <a:xfrm>
                <a:off x="173172" y="5691117"/>
                <a:ext cx="8247497" cy="984017"/>
                <a:chOff x="336948" y="5663821"/>
                <a:chExt cx="8247497" cy="984017"/>
              </a:xfrm>
            </p:grpSpPr>
            <p:sp>
              <p:nvSpPr>
                <p:cNvPr id="35" name="Rounded Rectangle 34"/>
                <p:cNvSpPr/>
                <p:nvPr/>
              </p:nvSpPr>
              <p:spPr>
                <a:xfrm>
                  <a:off x="696037" y="5773003"/>
                  <a:ext cx="7888408"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6" name="Picture 2"/>
                <p:cNvPicPr>
                  <a:picLocks noChangeAspect="1" noChangeArrowheads="1"/>
                </p:cNvPicPr>
                <p:nvPr/>
              </p:nvPicPr>
              <p:blipFill>
                <a:blip r:embed="rId4">
                  <a:clrChange>
                    <a:clrFrom>
                      <a:srgbClr val="FFFFFF"/>
                    </a:clrFrom>
                    <a:clrTo>
                      <a:srgbClr val="FFFFFF">
                        <a:alpha val="0"/>
                      </a:srgbClr>
                    </a:clrTo>
                  </a:clrChange>
                </a:blip>
                <a:srcRect l="43006" t="38433" r="47658" b="44776"/>
                <a:stretch>
                  <a:fillRect/>
                </a:stretch>
              </p:blipFill>
              <p:spPr bwMode="auto">
                <a:xfrm>
                  <a:off x="336948" y="5663821"/>
                  <a:ext cx="973084" cy="984017"/>
                </a:xfrm>
                <a:prstGeom prst="rect">
                  <a:avLst/>
                </a:prstGeom>
                <a:noFill/>
                <a:ln w="9525">
                  <a:noFill/>
                  <a:miter lim="800000"/>
                  <a:headEnd/>
                  <a:tailEnd/>
                </a:ln>
                <a:effectLst/>
              </p:spPr>
            </p:pic>
          </p:grpSp>
          <p:sp>
            <p:nvSpPr>
              <p:cNvPr id="34" name="Rectangle 33"/>
              <p:cNvSpPr/>
              <p:nvPr/>
            </p:nvSpPr>
            <p:spPr>
              <a:xfrm>
                <a:off x="1178007" y="5815947"/>
                <a:ext cx="7092536" cy="707886"/>
              </a:xfrm>
              <a:prstGeom prst="rect">
                <a:avLst/>
              </a:prstGeom>
              <a:noFill/>
              <a:ln>
                <a:noFill/>
              </a:ln>
            </p:spPr>
            <p:txBody>
              <a:bodyPr wrap="square">
                <a:spAutoFit/>
              </a:bodyPr>
              <a:lstStyle/>
              <a:p>
                <a:pPr>
                  <a:defRPr/>
                </a:pPr>
                <a:r>
                  <a:rPr lang="en-GB" sz="2000" dirty="0" smtClean="0">
                    <a:latin typeface="Arial" pitchFamily="34" charset="0"/>
                    <a:cs typeface="Arial" pitchFamily="34" charset="0"/>
                  </a:rPr>
                  <a:t>If studying </a:t>
                </a:r>
                <a:r>
                  <a:rPr lang="en-GB" sz="2000" dirty="0">
                    <a:latin typeface="Arial" pitchFamily="34" charset="0"/>
                    <a:cs typeface="Arial" pitchFamily="34" charset="0"/>
                  </a:rPr>
                  <a:t>overseas as part of </a:t>
                </a:r>
                <a:r>
                  <a:rPr lang="en-GB" sz="2000" dirty="0" smtClean="0">
                    <a:latin typeface="Arial" pitchFamily="34" charset="0"/>
                    <a:cs typeface="Arial" pitchFamily="34" charset="0"/>
                  </a:rPr>
                  <a:t>a UK course, Maintenance Loan support is still available, up to £9,963 for 2018/19.</a:t>
                </a:r>
                <a:endParaRPr lang="en-GB" sz="2000" dirty="0">
                  <a:latin typeface="Arial" pitchFamily="34" charset="0"/>
                  <a:cs typeface="Arial" pitchFamily="34" charset="0"/>
                </a:endParaRPr>
              </a:p>
            </p:txBody>
          </p:sp>
        </p:grpSp>
        <p:sp>
          <p:nvSpPr>
            <p:cNvPr id="32" name="TextBox 31"/>
            <p:cNvSpPr txBox="1"/>
            <p:nvPr/>
          </p:nvSpPr>
          <p:spPr>
            <a:xfrm>
              <a:off x="500181"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
        <p:nvSpPr>
          <p:cNvPr id="37"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LOAN</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MAXIMUM LEVELS FOR 2018/19</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8259" y="1531825"/>
            <a:ext cx="8456482" cy="4247317"/>
          </a:xfrm>
          <a:prstGeom prst="rect">
            <a:avLst/>
          </a:prstGeom>
          <a:noFill/>
        </p:spPr>
        <p:txBody>
          <a:bodyPr wrap="none" rtlCol="0">
            <a:spAutoFit/>
          </a:bodyPr>
          <a:lstStyle/>
          <a:p>
            <a:pPr marL="360000" indent="-360000"/>
            <a:r>
              <a:rPr lang="en-GB" dirty="0" smtClean="0">
                <a:latin typeface="Arial" pitchFamily="34" charset="0"/>
                <a:cs typeface="Arial" pitchFamily="34" charset="0"/>
              </a:rPr>
              <a:t>New 2018/19 full-time students, not eligible for benefits or aged over 60: </a:t>
            </a: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Different amounts are available to students who are eligible for benefits while </a:t>
            </a:r>
          </a:p>
          <a:p>
            <a:pPr marL="360000" indent="-360000"/>
            <a:r>
              <a:rPr lang="en-GB" dirty="0" smtClean="0">
                <a:latin typeface="Arial" pitchFamily="34" charset="0"/>
                <a:cs typeface="Arial" pitchFamily="34" charset="0"/>
              </a:rPr>
              <a:t>	they study, aged over 60 or in the final year of their course </a:t>
            </a:r>
            <a:endParaRPr lang="en-GB" dirty="0">
              <a:latin typeface="Arial" pitchFamily="34" charset="0"/>
              <a:cs typeface="Arial" pitchFamily="34" charset="0"/>
            </a:endParaRPr>
          </a:p>
        </p:txBody>
      </p:sp>
      <p:graphicFrame>
        <p:nvGraphicFramePr>
          <p:cNvPr id="4" name="Table 3"/>
          <p:cNvGraphicFramePr>
            <a:graphicFrameLocks noGrp="1"/>
          </p:cNvGraphicFramePr>
          <p:nvPr/>
        </p:nvGraphicFramePr>
        <p:xfrm>
          <a:off x="368336" y="2021645"/>
          <a:ext cx="8376654" cy="2974833"/>
        </p:xfrm>
        <a:graphic>
          <a:graphicData uri="http://schemas.openxmlformats.org/drawingml/2006/table">
            <a:tbl>
              <a:tblPr firstRow="1" bandRow="1">
                <a:tableStyleId>{5C22544A-7EE6-4342-B048-85BDC9FD1C3A}</a:tableStyleId>
              </a:tblPr>
              <a:tblGrid>
                <a:gridCol w="2324988"/>
                <a:gridCol w="3125586"/>
                <a:gridCol w="2926080"/>
              </a:tblGrid>
              <a:tr h="605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pitchFamily="34" charset="0"/>
                          <a:cs typeface="Arial" pitchFamily="34" charset="0"/>
                        </a:rPr>
                        <a:t>Full Year Student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pitchFamily="34" charset="0"/>
                          <a:cs typeface="Arial" pitchFamily="34" charset="0"/>
                        </a:rPr>
                        <a:t>Maximum Loan (100%)</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pitchFamily="34" charset="0"/>
                          <a:cs typeface="Arial" pitchFamily="34" charset="0"/>
                        </a:rPr>
                        <a:t>Non-Income Assessed %</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636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Parental Home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£7,324</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£3,224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5776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Elsewhere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£8,700</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£4,054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5776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London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£11,354</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£5,654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5776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Overseas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£9,963</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£4,816</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14"/>
          <p:cNvSpPr txBox="1">
            <a:spLocks noChangeArrowheads="1"/>
          </p:cNvSpPr>
          <p:nvPr/>
        </p:nvSpPr>
        <p:spPr bwMode="auto">
          <a:xfrm>
            <a:off x="1777999" y="361950"/>
            <a:ext cx="638336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SUPPORT</a:t>
            </a:r>
          </a:p>
          <a:p>
            <a:pPr>
              <a:spcAft>
                <a:spcPts val="600"/>
              </a:spcAft>
            </a:pPr>
            <a:r>
              <a:rPr lang="en-US" sz="2000" dirty="0" smtClean="0">
                <a:latin typeface="Arial" pitchFamily="34" charset="0"/>
                <a:cs typeface="Arial" pitchFamily="34" charset="0"/>
              </a:rPr>
              <a:t>MAINTENANCE LOAN – MEANS TESTING</a:t>
            </a:r>
            <a:endParaRPr lang="en-US" sz="2000" dirty="0">
              <a:latin typeface="Arial" pitchFamily="34" charset="0"/>
              <a:cs typeface="Arial" pitchFamily="34" charset="0"/>
            </a:endParaRPr>
          </a:p>
        </p:txBody>
      </p:sp>
      <p:pic>
        <p:nvPicPr>
          <p:cNvPr id="6"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320675" y="1567190"/>
            <a:ext cx="8918575" cy="5078313"/>
          </a:xfrm>
          <a:prstGeom prst="rect">
            <a:avLst/>
          </a:prstGeom>
          <a:noFill/>
          <a:ln w="9525">
            <a:noFill/>
            <a:miter lim="800000"/>
            <a:headEnd/>
            <a:tailEnd/>
          </a:ln>
        </p:spPr>
        <p:txBody>
          <a:bodyPr wrap="square">
            <a:spAutoFit/>
          </a:bodyPr>
          <a:lstStyle/>
          <a:p>
            <a:pPr marL="360000" indent="-358775"/>
            <a:r>
              <a:rPr lang="en-US" dirty="0" smtClean="0">
                <a:latin typeface="Arial" pitchFamily="34" charset="0"/>
                <a:cs typeface="Arial" pitchFamily="34" charset="0"/>
              </a:rPr>
              <a:t>For the higher rate of Maintenance Loan you will need to give SFE details of your</a:t>
            </a:r>
          </a:p>
          <a:p>
            <a:pPr marL="360000" indent="-358775"/>
            <a:r>
              <a:rPr lang="en-US" dirty="0" smtClean="0">
                <a:latin typeface="Arial" pitchFamily="34" charset="0"/>
                <a:cs typeface="Arial" pitchFamily="34" charset="0"/>
              </a:rPr>
              <a:t>household income, unless you can be viewed as independent, this can be if you:</a:t>
            </a:r>
          </a:p>
          <a:p>
            <a:pPr marL="360000" indent="-358775"/>
            <a:endParaRPr lang="en-US" b="1" dirty="0" smtClean="0">
              <a:latin typeface="Arial" pitchFamily="34" charset="0"/>
              <a:cs typeface="Arial" pitchFamily="34" charset="0"/>
            </a:endParaRPr>
          </a:p>
          <a:p>
            <a:pPr marL="360000" indent="-358775">
              <a:buFont typeface="Arial" pitchFamily="34" charset="0"/>
              <a:buChar char="•"/>
            </a:pPr>
            <a:r>
              <a:rPr lang="en-US" b="1" dirty="0" smtClean="0">
                <a:latin typeface="Arial" pitchFamily="34" charset="0"/>
                <a:cs typeface="Arial" pitchFamily="34" charset="0"/>
              </a:rPr>
              <a:t>Have care of a person under the age of 18</a:t>
            </a:r>
          </a:p>
          <a:p>
            <a:pPr marL="360000" indent="-358775"/>
            <a:endParaRPr lang="en-US" b="1" dirty="0" smtClean="0">
              <a:latin typeface="Arial" pitchFamily="34" charset="0"/>
              <a:cs typeface="Arial" pitchFamily="34" charset="0"/>
            </a:endParaRPr>
          </a:p>
          <a:p>
            <a:pPr marL="360000" indent="-358775"/>
            <a:r>
              <a:rPr lang="en-US" b="1" dirty="0" smtClean="0">
                <a:latin typeface="Arial" pitchFamily="34" charset="0"/>
                <a:cs typeface="Arial" pitchFamily="34" charset="0"/>
              </a:rPr>
              <a:t>• 	Are 25 or over on the first day of the academic year </a:t>
            </a:r>
          </a:p>
          <a:p>
            <a:pPr marL="360000" indent="-358775"/>
            <a:endParaRPr lang="en-US" b="1" dirty="0" smtClean="0">
              <a:latin typeface="Arial" pitchFamily="34" charset="0"/>
              <a:cs typeface="Arial" pitchFamily="34" charset="0"/>
            </a:endParaRPr>
          </a:p>
          <a:p>
            <a:pPr marL="360000" indent="-358775">
              <a:buFont typeface="Arial" pitchFamily="34" charset="0"/>
              <a:buChar char="•"/>
            </a:pPr>
            <a:r>
              <a:rPr lang="en-US" b="1" dirty="0" smtClean="0">
                <a:latin typeface="Arial" pitchFamily="34" charset="0"/>
                <a:cs typeface="Arial" pitchFamily="34" charset="0"/>
              </a:rPr>
              <a:t>Have supported yourself financially for 3 years before starting in HE</a:t>
            </a:r>
          </a:p>
          <a:p>
            <a:pPr marL="360000" indent="-358775"/>
            <a:endParaRPr lang="en-GB" b="1" dirty="0" smtClean="0">
              <a:latin typeface="Arial" pitchFamily="34" charset="0"/>
              <a:cs typeface="Arial" pitchFamily="34" charset="0"/>
            </a:endParaRPr>
          </a:p>
          <a:p>
            <a:pPr marL="360000" indent="-358775">
              <a:buFont typeface="Arial" pitchFamily="34" charset="0"/>
              <a:buChar char="•"/>
            </a:pPr>
            <a:r>
              <a:rPr lang="en-GB" b="1" dirty="0" smtClean="0">
                <a:latin typeface="Arial" pitchFamily="34" charset="0"/>
                <a:cs typeface="Arial" pitchFamily="34" charset="0"/>
              </a:rPr>
              <a:t>Are permanently estranged from your parents</a:t>
            </a:r>
            <a:endParaRPr lang="en-GB" dirty="0" smtClean="0">
              <a:latin typeface="Arial" pitchFamily="34" charset="0"/>
              <a:cs typeface="Arial" pitchFamily="34" charset="0"/>
            </a:endParaRPr>
          </a:p>
          <a:p>
            <a:pPr marL="360000" indent="-358775">
              <a:buFont typeface="Arial" pitchFamily="34" charset="0"/>
              <a:buChar char="•"/>
            </a:pPr>
            <a:endParaRPr lang="en-GB" b="1" dirty="0" smtClean="0">
              <a:latin typeface="Arial" pitchFamily="34" charset="0"/>
              <a:cs typeface="Arial" pitchFamily="34" charset="0"/>
            </a:endParaRPr>
          </a:p>
          <a:p>
            <a:pPr marL="360000" indent="-358775">
              <a:buFont typeface="Arial" pitchFamily="34" charset="0"/>
              <a:buChar char="•"/>
            </a:pPr>
            <a:r>
              <a:rPr lang="en-US" b="1" dirty="0" smtClean="0">
                <a:latin typeface="Arial" pitchFamily="34" charset="0"/>
                <a:cs typeface="Arial" pitchFamily="34" charset="0"/>
              </a:rPr>
              <a:t>Are leaving the care of a local authority</a:t>
            </a:r>
            <a:r>
              <a:rPr lang="en-US" dirty="0" smtClean="0">
                <a:latin typeface="Arial" pitchFamily="34" charset="0"/>
                <a:cs typeface="Arial" pitchFamily="34" charset="0"/>
              </a:rPr>
              <a:t> (see </a:t>
            </a:r>
            <a:r>
              <a:rPr lang="en-US" dirty="0" smtClean="0">
                <a:latin typeface="Arial" pitchFamily="34" charset="0"/>
                <a:cs typeface="Arial" pitchFamily="34" charset="0"/>
                <a:hlinkClick r:id="rId3"/>
              </a:rPr>
              <a:t>propel.org.uk</a:t>
            </a:r>
            <a:r>
              <a:rPr lang="en-US" dirty="0" smtClean="0">
                <a:latin typeface="Arial" pitchFamily="34" charset="0"/>
                <a:cs typeface="Arial" pitchFamily="34" charset="0"/>
              </a:rPr>
              <a:t> for more info)</a:t>
            </a:r>
            <a:endParaRPr lang="en-US" b="1" dirty="0" smtClean="0">
              <a:latin typeface="Arial" pitchFamily="34" charset="0"/>
              <a:cs typeface="Arial" pitchFamily="34" charset="0"/>
            </a:endParaRPr>
          </a:p>
          <a:p>
            <a:pPr marL="360000" indent="-358775">
              <a:buFont typeface="Arial" pitchFamily="34" charset="0"/>
              <a:buChar char="•"/>
            </a:pPr>
            <a:endParaRPr lang="en-US" b="1" dirty="0" smtClean="0">
              <a:latin typeface="Arial" pitchFamily="34" charset="0"/>
              <a:cs typeface="Arial" pitchFamily="34" charset="0"/>
            </a:endParaRPr>
          </a:p>
          <a:p>
            <a:pPr marL="360000" indent="-358775"/>
            <a:r>
              <a:rPr lang="en-US" dirty="0" smtClean="0">
                <a:latin typeface="Arial" pitchFamily="34" charset="0"/>
                <a:cs typeface="Arial" pitchFamily="34" charset="0"/>
              </a:rPr>
              <a:t>Household income is the income of any parents, stepparent, parent’s partner, wife,</a:t>
            </a:r>
          </a:p>
          <a:p>
            <a:pPr marL="360000" indent="-358775"/>
            <a:r>
              <a:rPr lang="en-US" dirty="0" smtClean="0">
                <a:latin typeface="Arial" pitchFamily="34" charset="0"/>
                <a:cs typeface="Arial" pitchFamily="34" charset="0"/>
              </a:rPr>
              <a:t>husband, civil partner or guardian you usually live with </a:t>
            </a:r>
            <a:endParaRPr lang="en-GB" dirty="0" smtClean="0">
              <a:latin typeface="Arial" pitchFamily="34" charset="0"/>
              <a:cs typeface="Arial" pitchFamily="34" charset="0"/>
            </a:endParaRPr>
          </a:p>
          <a:p>
            <a:pPr marL="360000" indent="-358775"/>
            <a:endParaRPr lang="en-US" dirty="0" smtClean="0">
              <a:latin typeface="Arial" pitchFamily="34" charset="0"/>
              <a:cs typeface="Arial" pitchFamily="34" charset="0"/>
            </a:endParaRPr>
          </a:p>
          <a:p>
            <a:pPr marL="360000" indent="-358775"/>
            <a:endParaRPr lang="en-US" dirty="0" smtClean="0">
              <a:latin typeface="Arial" pitchFamily="34" charset="0"/>
              <a:cs typeface="Arial" pitchFamily="34" charset="0"/>
            </a:endParaRPr>
          </a:p>
          <a:p>
            <a:pPr marL="360000" lvl="1" indent="-358775">
              <a:buFont typeface="Arial" pitchFamily="34" charset="0"/>
              <a:buChar char="•"/>
            </a:pPr>
            <a:endParaRPr lang="en-US" dirty="0">
              <a:latin typeface="Arial" pitchFamily="34" charset="0"/>
              <a:cs typeface="Arial" pitchFamily="34" charset="0"/>
            </a:endParaRPr>
          </a:p>
        </p:txBody>
      </p:sp>
      <p:sp>
        <p:nvSpPr>
          <p:cNvPr id="4" name="TextBox 14"/>
          <p:cNvSpPr txBox="1">
            <a:spLocks noChangeArrowheads="1"/>
          </p:cNvSpPr>
          <p:nvPr/>
        </p:nvSpPr>
        <p:spPr bwMode="auto">
          <a:xfrm>
            <a:off x="1777999" y="361950"/>
            <a:ext cx="638336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SUPPORT</a:t>
            </a:r>
          </a:p>
          <a:p>
            <a:pPr>
              <a:spcAft>
                <a:spcPts val="600"/>
              </a:spcAft>
            </a:pPr>
            <a:r>
              <a:rPr lang="en-US" sz="2000" dirty="0" smtClean="0">
                <a:latin typeface="Arial" pitchFamily="34" charset="0"/>
                <a:cs typeface="Arial" pitchFamily="34" charset="0"/>
              </a:rPr>
              <a:t>MAINTENANCE LOAN – INDEPENDENT STUDENTS</a:t>
            </a:r>
            <a:endParaRPr lang="en-US" sz="2000" dirty="0">
              <a:latin typeface="Arial" pitchFamily="34" charset="0"/>
              <a:cs typeface="Arial" pitchFamily="34" charset="0"/>
            </a:endParaRPr>
          </a:p>
        </p:txBody>
      </p:sp>
      <p:pic>
        <p:nvPicPr>
          <p:cNvPr id="6"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835" y="1572099"/>
            <a:ext cx="8429872" cy="4247317"/>
          </a:xfrm>
          <a:prstGeom prst="rect">
            <a:avLst/>
          </a:prstGeom>
          <a:noFill/>
        </p:spPr>
        <p:txBody>
          <a:bodyPr wrap="none" rtlCol="0">
            <a:spAutoFit/>
          </a:bodyPr>
          <a:lstStyle/>
          <a:p>
            <a:pPr marL="412750" indent="-341313"/>
            <a:r>
              <a:rPr lang="en-GB" dirty="0" smtClean="0">
                <a:latin typeface="Arial" pitchFamily="34" charset="0"/>
                <a:cs typeface="Arial" pitchFamily="34" charset="0"/>
              </a:rPr>
              <a:t>New 2018/19 full-time students, not eligible for benefits or aged over 60:</a:t>
            </a: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r>
              <a:rPr lang="en-GB" dirty="0" smtClean="0">
                <a:latin typeface="Arial" pitchFamily="34" charset="0"/>
                <a:cs typeface="Arial" pitchFamily="34" charset="0"/>
              </a:rPr>
              <a:t>You can get an estimate of your student finance entitlement using the calculator </a:t>
            </a:r>
          </a:p>
          <a:p>
            <a:pPr marL="412750" indent="-341313"/>
            <a:r>
              <a:rPr lang="en-GB" dirty="0" smtClean="0">
                <a:latin typeface="Arial" pitchFamily="34" charset="0"/>
                <a:cs typeface="Arial" pitchFamily="34" charset="0"/>
              </a:rPr>
              <a:t>on: </a:t>
            </a:r>
            <a:r>
              <a:rPr lang="en-GB" dirty="0" smtClean="0">
                <a:latin typeface="Arial" pitchFamily="34" charset="0"/>
                <a:cs typeface="Arial" pitchFamily="34" charset="0"/>
                <a:hlinkClick r:id="rId3"/>
              </a:rPr>
              <a:t>www.gov.uk/studentfinance</a:t>
            </a:r>
            <a:endParaRPr lang="en-GB"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389270" y="2041673"/>
          <a:ext cx="8305800" cy="3027621"/>
        </p:xfrm>
        <a:graphic>
          <a:graphicData uri="http://schemas.openxmlformats.org/drawingml/2006/table">
            <a:tbl>
              <a:tblPr firstRow="1" bandRow="1">
                <a:tableStyleId>{5C22544A-7EE6-4342-B048-85BDC9FD1C3A}</a:tableStyleId>
              </a:tblPr>
              <a:tblGrid>
                <a:gridCol w="2275102"/>
                <a:gridCol w="1877798"/>
                <a:gridCol w="2076450"/>
                <a:gridCol w="2076450"/>
              </a:tblGrid>
              <a:tr h="560451">
                <a:tc>
                  <a:txBody>
                    <a:bodyPr/>
                    <a:lstStyle/>
                    <a:p>
                      <a:pPr algn="ctr"/>
                      <a:r>
                        <a:rPr lang="en-GB" sz="1800" b="0" dirty="0" smtClean="0">
                          <a:solidFill>
                            <a:schemeClr val="bg1"/>
                          </a:solidFill>
                          <a:latin typeface="Arial" pitchFamily="34" charset="0"/>
                          <a:cs typeface="Arial" pitchFamily="34" charset="0"/>
                        </a:rPr>
                        <a:t>Household Income </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smtClean="0">
                          <a:solidFill>
                            <a:schemeClr val="bg1"/>
                          </a:solidFill>
                          <a:latin typeface="Arial" pitchFamily="34" charset="0"/>
                          <a:cs typeface="Arial" pitchFamily="34" charset="0"/>
                        </a:rPr>
                        <a:t>Home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smtClean="0">
                          <a:solidFill>
                            <a:schemeClr val="bg1"/>
                          </a:solidFill>
                          <a:latin typeface="Arial" pitchFamily="34" charset="0"/>
                          <a:cs typeface="Arial" pitchFamily="34" charset="0"/>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smtClean="0">
                          <a:solidFill>
                            <a:schemeClr val="bg1"/>
                          </a:solidFill>
                          <a:latin typeface="Arial" pitchFamily="34" charset="0"/>
                          <a:cs typeface="Arial" pitchFamily="34" charset="0"/>
                        </a:rPr>
                        <a:t>London</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411195">
                <a:tc>
                  <a:txBody>
                    <a:bodyPr/>
                    <a:lstStyle/>
                    <a:p>
                      <a:r>
                        <a:rPr lang="en-GB" sz="1800" b="0" dirty="0" smtClean="0">
                          <a:solidFill>
                            <a:schemeClr val="tx1"/>
                          </a:solidFill>
                          <a:latin typeface="Arial" pitchFamily="34" charset="0"/>
                          <a:cs typeface="Arial" pitchFamily="34" charset="0"/>
                        </a:rPr>
                        <a:t>£25,000 &amp; Under</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£7,324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£8,700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£11,354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11195">
                <a:tc>
                  <a:txBody>
                    <a:bodyPr/>
                    <a:lstStyle/>
                    <a:p>
                      <a:r>
                        <a:rPr lang="en-GB" sz="1800" b="0" dirty="0" smtClean="0">
                          <a:solidFill>
                            <a:schemeClr val="tx1"/>
                          </a:solidFill>
                          <a:latin typeface="Arial" pitchFamily="34" charset="0"/>
                          <a:cs typeface="Arial" pitchFamily="34" charset="0"/>
                        </a:rPr>
                        <a:t>£30,000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£6,707</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£8,076</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£10,719</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11195">
                <a:tc>
                  <a:txBody>
                    <a:bodyPr/>
                    <a:lstStyle/>
                    <a:p>
                      <a:r>
                        <a:rPr lang="en-GB" sz="1800" b="0" dirty="0" smtClean="0">
                          <a:solidFill>
                            <a:schemeClr val="tx1"/>
                          </a:solidFill>
                          <a:latin typeface="Arial" pitchFamily="34" charset="0"/>
                          <a:cs typeface="Arial" pitchFamily="34" charset="0"/>
                        </a:rPr>
                        <a:t>£40,000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£5,473</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£6,828</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£9,449</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11195">
                <a:tc>
                  <a:txBody>
                    <a:bodyPr/>
                    <a:lstStyle/>
                    <a:p>
                      <a:r>
                        <a:rPr lang="en-GB" sz="1800" b="0" dirty="0" smtClean="0">
                          <a:solidFill>
                            <a:schemeClr val="tx1"/>
                          </a:solidFill>
                          <a:latin typeface="Arial" pitchFamily="34" charset="0"/>
                          <a:cs typeface="Arial" pitchFamily="34" charset="0"/>
                        </a:rPr>
                        <a:t>£45,000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£4,855</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£6,204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£8,813</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11195">
                <a:tc>
                  <a:txBody>
                    <a:bodyPr/>
                    <a:lstStyle/>
                    <a:p>
                      <a:r>
                        <a:rPr lang="en-GB" sz="1800" b="0" dirty="0" smtClean="0">
                          <a:solidFill>
                            <a:schemeClr val="tx1"/>
                          </a:solidFill>
                          <a:latin typeface="Arial" pitchFamily="34" charset="0"/>
                          <a:cs typeface="Arial" pitchFamily="34" charset="0"/>
                        </a:rPr>
                        <a:t>£50,000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£4,238</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£5,579</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£8,178</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11195">
                <a:tc>
                  <a:txBody>
                    <a:bodyPr/>
                    <a:lstStyle/>
                    <a:p>
                      <a:r>
                        <a:rPr lang="en-GB" sz="1800" b="0" dirty="0" smtClean="0">
                          <a:solidFill>
                            <a:schemeClr val="tx1"/>
                          </a:solidFill>
                          <a:latin typeface="Arial" pitchFamily="34" charset="0"/>
                          <a:cs typeface="Arial" pitchFamily="34" charset="0"/>
                        </a:rPr>
                        <a:t>£60,000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£3,224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£4,331</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£6,907</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14"/>
          <p:cNvSpPr txBox="1">
            <a:spLocks noChangeArrowheads="1"/>
          </p:cNvSpPr>
          <p:nvPr/>
        </p:nvSpPr>
        <p:spPr bwMode="auto">
          <a:xfrm>
            <a:off x="1777999" y="361950"/>
            <a:ext cx="638336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SUPPORT</a:t>
            </a:r>
          </a:p>
          <a:p>
            <a:pPr>
              <a:spcAft>
                <a:spcPts val="600"/>
              </a:spcAft>
            </a:pPr>
            <a:r>
              <a:rPr lang="en-US" sz="2000" dirty="0" smtClean="0">
                <a:latin typeface="Arial" pitchFamily="34" charset="0"/>
                <a:cs typeface="Arial" pitchFamily="34" charset="0"/>
              </a:rPr>
              <a:t>MAINTENANCE LOAN ENTITLEMENT</a:t>
            </a:r>
            <a:endParaRPr lang="en-US" sz="2000" dirty="0">
              <a:latin typeface="Arial" pitchFamily="34" charset="0"/>
              <a:cs typeface="Arial" pitchFamily="34" charset="0"/>
            </a:endParaRPr>
          </a:p>
        </p:txBody>
      </p:sp>
      <p:pic>
        <p:nvPicPr>
          <p:cNvPr id="6"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4835" y="1546481"/>
            <a:ext cx="8429872" cy="4247317"/>
          </a:xfrm>
          <a:prstGeom prst="rect">
            <a:avLst/>
          </a:prstGeom>
          <a:noFill/>
        </p:spPr>
        <p:txBody>
          <a:bodyPr wrap="none" rtlCol="0">
            <a:spAutoFit/>
          </a:bodyPr>
          <a:lstStyle/>
          <a:p>
            <a:pPr marL="412750" indent="-341313"/>
            <a:r>
              <a:rPr lang="en-GB" dirty="0" smtClean="0">
                <a:latin typeface="Arial" pitchFamily="34" charset="0"/>
                <a:cs typeface="Arial" pitchFamily="34" charset="0"/>
              </a:rPr>
              <a:t>New 2018/19 full-time students, not eligible for benefits or aged over 60:</a:t>
            </a: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r>
              <a:rPr lang="en-GB" dirty="0" smtClean="0">
                <a:latin typeface="Arial" pitchFamily="34" charset="0"/>
                <a:cs typeface="Arial" pitchFamily="34" charset="0"/>
              </a:rPr>
              <a:t>You can get an estimate of your student finance entitlement using the calculator </a:t>
            </a:r>
          </a:p>
          <a:p>
            <a:pPr marL="412750" indent="-341313"/>
            <a:r>
              <a:rPr lang="en-GB" dirty="0" smtClean="0">
                <a:latin typeface="Arial" pitchFamily="34" charset="0"/>
                <a:cs typeface="Arial" pitchFamily="34" charset="0"/>
              </a:rPr>
              <a:t>on: </a:t>
            </a:r>
            <a:r>
              <a:rPr lang="en-GB" dirty="0" smtClean="0">
                <a:latin typeface="Arial" pitchFamily="34" charset="0"/>
                <a:cs typeface="Arial" pitchFamily="34" charset="0"/>
                <a:hlinkClick r:id="rId3"/>
              </a:rPr>
              <a:t>www.gov.uk/studentfinance</a:t>
            </a:r>
            <a:endParaRPr lang="en-GB"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402916" y="1999870"/>
          <a:ext cx="8331180" cy="3060860"/>
        </p:xfrm>
        <a:graphic>
          <a:graphicData uri="http://schemas.openxmlformats.org/drawingml/2006/table">
            <a:tbl>
              <a:tblPr firstRow="1" bandRow="1">
                <a:tableStyleId>{5C22544A-7EE6-4342-B048-85BDC9FD1C3A}</a:tableStyleId>
              </a:tblPr>
              <a:tblGrid>
                <a:gridCol w="4165590"/>
                <a:gridCol w="4165590"/>
              </a:tblGrid>
              <a:tr h="382779">
                <a:tc>
                  <a:txBody>
                    <a:bodyPr/>
                    <a:lstStyle/>
                    <a:p>
                      <a:pPr algn="ctr"/>
                      <a:r>
                        <a:rPr lang="en-GB" sz="1800" b="0" dirty="0" smtClean="0">
                          <a:solidFill>
                            <a:schemeClr val="bg1"/>
                          </a:solidFill>
                          <a:latin typeface="Arial" pitchFamily="34" charset="0"/>
                          <a:cs typeface="Arial" pitchFamily="34" charset="0"/>
                        </a:rPr>
                        <a:t>Household Income </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smtClean="0">
                          <a:solidFill>
                            <a:schemeClr val="bg1"/>
                          </a:solidFill>
                          <a:latin typeface="Arial" pitchFamily="34" charset="0"/>
                          <a:cs typeface="Arial" pitchFamily="34" charset="0"/>
                        </a:rPr>
                        <a:t>Total Loan</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382583">
                <a:tc>
                  <a:txBody>
                    <a:bodyPr/>
                    <a:lstStyle/>
                    <a:p>
                      <a:r>
                        <a:rPr lang="en-GB" sz="1800" b="0" dirty="0" smtClean="0">
                          <a:solidFill>
                            <a:schemeClr val="tx1"/>
                          </a:solidFill>
                          <a:latin typeface="Arial" pitchFamily="34" charset="0"/>
                          <a:cs typeface="Arial" pitchFamily="34" charset="0"/>
                        </a:rPr>
                        <a:t>£25,000 &amp; under</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£7,324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82583">
                <a:tc>
                  <a:txBody>
                    <a:bodyPr/>
                    <a:lstStyle/>
                    <a:p>
                      <a:r>
                        <a:rPr lang="en-GB" sz="1800" b="0" dirty="0" smtClean="0">
                          <a:solidFill>
                            <a:schemeClr val="tx1"/>
                          </a:solidFill>
                          <a:latin typeface="Arial" pitchFamily="34" charset="0"/>
                          <a:cs typeface="Arial" pitchFamily="34" charset="0"/>
                        </a:rPr>
                        <a:t>£30,000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£6,707</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82583">
                <a:tc>
                  <a:txBody>
                    <a:bodyPr/>
                    <a:lstStyle/>
                    <a:p>
                      <a:r>
                        <a:rPr lang="en-GB" sz="1800" b="0" dirty="0" smtClean="0">
                          <a:solidFill>
                            <a:schemeClr val="tx1"/>
                          </a:solidFill>
                          <a:latin typeface="Arial" pitchFamily="34" charset="0"/>
                          <a:cs typeface="Arial" pitchFamily="34" charset="0"/>
                        </a:rPr>
                        <a:t>£35,000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£6,090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82583">
                <a:tc>
                  <a:txBody>
                    <a:bodyPr/>
                    <a:lstStyle/>
                    <a:p>
                      <a:r>
                        <a:rPr lang="en-GB" sz="1800" b="0" dirty="0" smtClean="0">
                          <a:solidFill>
                            <a:schemeClr val="tx1"/>
                          </a:solidFill>
                          <a:latin typeface="Arial" pitchFamily="34" charset="0"/>
                          <a:cs typeface="Arial" pitchFamily="34" charset="0"/>
                        </a:rPr>
                        <a:t>£40,000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£5,473</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82583">
                <a:tc>
                  <a:txBody>
                    <a:bodyPr/>
                    <a:lstStyle/>
                    <a:p>
                      <a:r>
                        <a:rPr lang="en-GB" sz="1800" b="0" dirty="0" smtClean="0">
                          <a:solidFill>
                            <a:schemeClr val="tx1"/>
                          </a:solidFill>
                          <a:latin typeface="Arial" pitchFamily="34" charset="0"/>
                          <a:cs typeface="Arial" pitchFamily="34" charset="0"/>
                        </a:rPr>
                        <a:t>£45,000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£4,855</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82583">
                <a:tc>
                  <a:txBody>
                    <a:bodyPr/>
                    <a:lstStyle/>
                    <a:p>
                      <a:r>
                        <a:rPr lang="en-GB" sz="1800" b="0" dirty="0" smtClean="0">
                          <a:solidFill>
                            <a:schemeClr val="tx1"/>
                          </a:solidFill>
                          <a:latin typeface="Arial" pitchFamily="34" charset="0"/>
                          <a:cs typeface="Arial" pitchFamily="34" charset="0"/>
                        </a:rPr>
                        <a:t>£50,000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£4,238</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82583">
                <a:tc>
                  <a:txBody>
                    <a:bodyPr/>
                    <a:lstStyle/>
                    <a:p>
                      <a:r>
                        <a:rPr lang="en-GB" sz="1800" b="0" dirty="0" smtClean="0">
                          <a:solidFill>
                            <a:schemeClr val="tx1"/>
                          </a:solidFill>
                          <a:latin typeface="Arial" pitchFamily="34" charset="0"/>
                          <a:cs typeface="Arial" pitchFamily="34" charset="0"/>
                        </a:rPr>
                        <a:t>£58,215 &amp;</a:t>
                      </a:r>
                      <a:r>
                        <a:rPr lang="en-GB" sz="1800" b="0" baseline="0" dirty="0" smtClean="0">
                          <a:solidFill>
                            <a:schemeClr val="tx1"/>
                          </a:solidFill>
                          <a:latin typeface="Arial" pitchFamily="34" charset="0"/>
                          <a:cs typeface="Arial" pitchFamily="34" charset="0"/>
                        </a:rPr>
                        <a:t> over</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£3,224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14"/>
          <p:cNvSpPr txBox="1">
            <a:spLocks noChangeArrowheads="1"/>
          </p:cNvSpPr>
          <p:nvPr/>
        </p:nvSpPr>
        <p:spPr bwMode="auto">
          <a:xfrm>
            <a:off x="1777999" y="361950"/>
            <a:ext cx="6861504"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SUPPORT</a:t>
            </a:r>
          </a:p>
          <a:p>
            <a:pPr>
              <a:spcAft>
                <a:spcPts val="600"/>
              </a:spcAft>
            </a:pPr>
            <a:r>
              <a:rPr lang="en-US" sz="2000" dirty="0" smtClean="0">
                <a:latin typeface="Arial" pitchFamily="34" charset="0"/>
                <a:cs typeface="Arial" pitchFamily="34" charset="0"/>
              </a:rPr>
              <a:t>MAINTENANCE LOAN ENTITLEMENT – AT HOME RATE</a:t>
            </a:r>
            <a:endParaRPr lang="en-US" sz="2000" dirty="0">
              <a:latin typeface="Arial" pitchFamily="34" charset="0"/>
              <a:cs typeface="Arial" pitchFamily="34" charset="0"/>
            </a:endParaRPr>
          </a:p>
        </p:txBody>
      </p:sp>
      <p:pic>
        <p:nvPicPr>
          <p:cNvPr id="7"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4835" y="1546481"/>
            <a:ext cx="8429872" cy="4247317"/>
          </a:xfrm>
          <a:prstGeom prst="rect">
            <a:avLst/>
          </a:prstGeom>
          <a:noFill/>
        </p:spPr>
        <p:txBody>
          <a:bodyPr wrap="none" rtlCol="0">
            <a:spAutoFit/>
          </a:bodyPr>
          <a:lstStyle/>
          <a:p>
            <a:pPr marL="412750" indent="-341313"/>
            <a:r>
              <a:rPr lang="en-GB" dirty="0" smtClean="0">
                <a:latin typeface="Arial" pitchFamily="34" charset="0"/>
                <a:cs typeface="Arial" pitchFamily="34" charset="0"/>
              </a:rPr>
              <a:t>New 2018/19 full-time students, not eligible for benefits or aged over 60:</a:t>
            </a: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r>
              <a:rPr lang="en-GB" dirty="0" smtClean="0">
                <a:latin typeface="Arial" pitchFamily="34" charset="0"/>
                <a:cs typeface="Arial" pitchFamily="34" charset="0"/>
              </a:rPr>
              <a:t>You can get an estimate of your student finance entitlement using the calculator </a:t>
            </a:r>
          </a:p>
          <a:p>
            <a:pPr marL="412750" indent="-341313"/>
            <a:r>
              <a:rPr lang="en-GB" dirty="0" smtClean="0">
                <a:latin typeface="Arial" pitchFamily="34" charset="0"/>
                <a:cs typeface="Arial" pitchFamily="34" charset="0"/>
              </a:rPr>
              <a:t>on: </a:t>
            </a:r>
            <a:r>
              <a:rPr lang="en-GB" dirty="0" smtClean="0">
                <a:latin typeface="Arial" pitchFamily="34" charset="0"/>
                <a:cs typeface="Arial" pitchFamily="34" charset="0"/>
                <a:hlinkClick r:id="rId3"/>
              </a:rPr>
              <a:t>www.gov.uk/studentfinance</a:t>
            </a:r>
            <a:endParaRPr lang="en-GB"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402918" y="1995632"/>
          <a:ext cx="8318002" cy="3049329"/>
        </p:xfrm>
        <a:graphic>
          <a:graphicData uri="http://schemas.openxmlformats.org/drawingml/2006/table">
            <a:tbl>
              <a:tblPr firstRow="1" bandRow="1">
                <a:tableStyleId>{5C22544A-7EE6-4342-B048-85BDC9FD1C3A}</a:tableStyleId>
              </a:tblPr>
              <a:tblGrid>
                <a:gridCol w="4159001"/>
                <a:gridCol w="4159001"/>
              </a:tblGrid>
              <a:tr h="378682">
                <a:tc>
                  <a:txBody>
                    <a:bodyPr/>
                    <a:lstStyle/>
                    <a:p>
                      <a:pPr algn="ctr"/>
                      <a:r>
                        <a:rPr lang="en-GB" sz="1800" b="0" dirty="0" smtClean="0">
                          <a:solidFill>
                            <a:schemeClr val="bg1"/>
                          </a:solidFill>
                          <a:latin typeface="Arial" pitchFamily="34" charset="0"/>
                          <a:cs typeface="Arial" pitchFamily="34" charset="0"/>
                        </a:rPr>
                        <a:t>Household Income </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smtClean="0">
                          <a:solidFill>
                            <a:schemeClr val="bg1"/>
                          </a:solidFill>
                          <a:latin typeface="Arial" pitchFamily="34" charset="0"/>
                          <a:cs typeface="Arial" pitchFamily="34" charset="0"/>
                        </a:rPr>
                        <a:t>Total Loan</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381521">
                <a:tc>
                  <a:txBody>
                    <a:bodyPr/>
                    <a:lstStyle/>
                    <a:p>
                      <a:r>
                        <a:rPr lang="en-GB" sz="1800" b="0" dirty="0" smtClean="0">
                          <a:solidFill>
                            <a:schemeClr val="tx1"/>
                          </a:solidFill>
                          <a:latin typeface="Arial" pitchFamily="34" charset="0"/>
                          <a:cs typeface="Arial" pitchFamily="34" charset="0"/>
                        </a:rPr>
                        <a:t>£25,000 &amp; under</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£8,700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81521">
                <a:tc>
                  <a:txBody>
                    <a:bodyPr/>
                    <a:lstStyle/>
                    <a:p>
                      <a:r>
                        <a:rPr lang="en-GB" sz="1800" b="0" dirty="0" smtClean="0">
                          <a:solidFill>
                            <a:schemeClr val="tx1"/>
                          </a:solidFill>
                          <a:latin typeface="Arial" pitchFamily="34" charset="0"/>
                          <a:cs typeface="Arial" pitchFamily="34" charset="0"/>
                        </a:rPr>
                        <a:t>£30,000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£8,076</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81521">
                <a:tc>
                  <a:txBody>
                    <a:bodyPr/>
                    <a:lstStyle/>
                    <a:p>
                      <a:r>
                        <a:rPr lang="en-GB" sz="1800" b="0" dirty="0" smtClean="0">
                          <a:solidFill>
                            <a:schemeClr val="tx1"/>
                          </a:solidFill>
                          <a:latin typeface="Arial" pitchFamily="34" charset="0"/>
                          <a:cs typeface="Arial" pitchFamily="34" charset="0"/>
                        </a:rPr>
                        <a:t>£35,000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£7,452</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81521">
                <a:tc>
                  <a:txBody>
                    <a:bodyPr/>
                    <a:lstStyle/>
                    <a:p>
                      <a:r>
                        <a:rPr lang="en-GB" sz="1800" b="0" dirty="0" smtClean="0">
                          <a:solidFill>
                            <a:schemeClr val="tx1"/>
                          </a:solidFill>
                          <a:latin typeface="Arial" pitchFamily="34" charset="0"/>
                          <a:cs typeface="Arial" pitchFamily="34" charset="0"/>
                        </a:rPr>
                        <a:t>£40,000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£6,828</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81521">
                <a:tc>
                  <a:txBody>
                    <a:bodyPr/>
                    <a:lstStyle/>
                    <a:p>
                      <a:r>
                        <a:rPr lang="en-GB" sz="1800" b="0" dirty="0" smtClean="0">
                          <a:solidFill>
                            <a:schemeClr val="tx1"/>
                          </a:solidFill>
                          <a:latin typeface="Arial" pitchFamily="34" charset="0"/>
                          <a:cs typeface="Arial" pitchFamily="34" charset="0"/>
                        </a:rPr>
                        <a:t>£45,000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£6,204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81521">
                <a:tc>
                  <a:txBody>
                    <a:bodyPr/>
                    <a:lstStyle/>
                    <a:p>
                      <a:r>
                        <a:rPr lang="en-GB" sz="1800" b="0" dirty="0" smtClean="0">
                          <a:solidFill>
                            <a:schemeClr val="tx1"/>
                          </a:solidFill>
                          <a:latin typeface="Arial" pitchFamily="34" charset="0"/>
                          <a:cs typeface="Arial" pitchFamily="34" charset="0"/>
                        </a:rPr>
                        <a:t>£50,000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£5,579</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81521">
                <a:tc>
                  <a:txBody>
                    <a:bodyPr/>
                    <a:lstStyle/>
                    <a:p>
                      <a:r>
                        <a:rPr lang="en-GB" sz="1800" b="0" dirty="0" smtClean="0">
                          <a:solidFill>
                            <a:schemeClr val="tx1"/>
                          </a:solidFill>
                          <a:latin typeface="Arial" pitchFamily="34" charset="0"/>
                          <a:cs typeface="Arial" pitchFamily="34" charset="0"/>
                        </a:rPr>
                        <a:t>£62,215 &amp;</a:t>
                      </a:r>
                      <a:r>
                        <a:rPr lang="en-GB" sz="1800" b="0" baseline="0" dirty="0" smtClean="0">
                          <a:solidFill>
                            <a:schemeClr val="tx1"/>
                          </a:solidFill>
                          <a:latin typeface="Arial" pitchFamily="34" charset="0"/>
                          <a:cs typeface="Arial" pitchFamily="34" charset="0"/>
                        </a:rPr>
                        <a:t> over</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£4,054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14"/>
          <p:cNvSpPr txBox="1">
            <a:spLocks noChangeArrowheads="1"/>
          </p:cNvSpPr>
          <p:nvPr/>
        </p:nvSpPr>
        <p:spPr bwMode="auto">
          <a:xfrm>
            <a:off x="1777998" y="361950"/>
            <a:ext cx="736600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SUPPORT</a:t>
            </a:r>
          </a:p>
          <a:p>
            <a:pPr>
              <a:spcAft>
                <a:spcPts val="600"/>
              </a:spcAft>
            </a:pPr>
            <a:r>
              <a:rPr lang="en-US" sz="2000" dirty="0" smtClean="0">
                <a:latin typeface="Arial" pitchFamily="34" charset="0"/>
                <a:cs typeface="Arial" pitchFamily="34" charset="0"/>
              </a:rPr>
              <a:t>MAINTENANCE LOAN ENTITLEMENT – ELSEWHERE RATE</a:t>
            </a:r>
            <a:endParaRPr lang="en-US" sz="2000" dirty="0">
              <a:latin typeface="Arial" pitchFamily="34" charset="0"/>
              <a:cs typeface="Arial" pitchFamily="34" charset="0"/>
            </a:endParaRPr>
          </a:p>
        </p:txBody>
      </p:sp>
      <p:pic>
        <p:nvPicPr>
          <p:cNvPr id="8"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6"/>
          <p:cNvSpPr txBox="1">
            <a:spLocks noChangeArrowheads="1"/>
          </p:cNvSpPr>
          <p:nvPr/>
        </p:nvSpPr>
        <p:spPr bwMode="auto">
          <a:xfrm>
            <a:off x="241844" y="1563133"/>
            <a:ext cx="8823325" cy="3693319"/>
          </a:xfrm>
          <a:prstGeom prst="rect">
            <a:avLst/>
          </a:prstGeom>
          <a:noFill/>
          <a:ln w="9525">
            <a:noFill/>
            <a:miter lim="800000"/>
            <a:headEnd/>
            <a:tailEnd/>
          </a:ln>
        </p:spPr>
        <p:txBody>
          <a:bodyPr wrap="square">
            <a:spAutoFit/>
          </a:bodyPr>
          <a:lstStyle/>
          <a:p>
            <a:pPr marL="360000" indent="-358775"/>
            <a:r>
              <a:rPr lang="en-GB" dirty="0" smtClean="0">
                <a:latin typeface="Arial" pitchFamily="34" charset="0"/>
                <a:cs typeface="Arial" pitchFamily="34" charset="0"/>
              </a:rPr>
              <a:t>The following slides cover the fundamental details of undergraduate student finance</a:t>
            </a:r>
          </a:p>
          <a:p>
            <a:pPr marL="360000" indent="-358775"/>
            <a:r>
              <a:rPr lang="en-GB" dirty="0" smtClean="0">
                <a:latin typeface="Arial" pitchFamily="34" charset="0"/>
                <a:cs typeface="Arial" pitchFamily="34" charset="0"/>
              </a:rPr>
              <a:t>for academic year 2018/19</a:t>
            </a:r>
            <a:r>
              <a:rPr lang="en-GB" b="1" dirty="0" smtClean="0">
                <a:latin typeface="Arial" pitchFamily="34" charset="0"/>
                <a:cs typeface="Arial" pitchFamily="34" charset="0"/>
              </a:rPr>
              <a:t>:</a:t>
            </a:r>
            <a:endParaRPr lang="en-GB" dirty="0" smtClean="0">
              <a:latin typeface="Arial" pitchFamily="34" charset="0"/>
              <a:cs typeface="Arial" pitchFamily="34" charset="0"/>
            </a:endParaRPr>
          </a:p>
          <a:p>
            <a:pPr marL="360000" indent="-358775">
              <a:buFont typeface="Arial" pitchFamily="34" charset="0"/>
              <a:buChar char="•"/>
            </a:pPr>
            <a:endParaRPr lang="en-GB"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It is not expected that all slides can/will be delivered but a few are ‘essential’.</a:t>
            </a:r>
          </a:p>
          <a:p>
            <a:pPr marL="360000" indent="-358775"/>
            <a:r>
              <a:rPr lang="en-GB" dirty="0">
                <a:latin typeface="Arial" pitchFamily="34" charset="0"/>
                <a:cs typeface="Arial" pitchFamily="34" charset="0"/>
              </a:rPr>
              <a:t>	</a:t>
            </a:r>
          </a:p>
          <a:p>
            <a:pPr marL="360000" indent="-358775">
              <a:buFont typeface="Arial" pitchFamily="34" charset="0"/>
              <a:buChar char="•"/>
            </a:pPr>
            <a:r>
              <a:rPr lang="en-GB" dirty="0" smtClean="0">
                <a:latin typeface="Arial" pitchFamily="34" charset="0"/>
                <a:cs typeface="Arial" pitchFamily="34" charset="0"/>
              </a:rPr>
              <a:t>There are a range of optional slides covering general eligibility and entitlement for student finance, a breakdown of Maintenance Loan by category 	if required and added detail on DSA, Dependants Grants and for students studying overseas or on placements etc..</a:t>
            </a:r>
          </a:p>
          <a:p>
            <a:pPr marL="360000" indent="-358775"/>
            <a:endParaRPr lang="en-GB"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In each section you will see alternative versions of similar slides such as the intro </a:t>
            </a:r>
          </a:p>
          <a:p>
            <a:pPr marL="360000" indent="-358775"/>
            <a:r>
              <a:rPr lang="en-GB" dirty="0" smtClean="0">
                <a:latin typeface="Arial" pitchFamily="34" charset="0"/>
                <a:cs typeface="Arial" pitchFamily="34" charset="0"/>
              </a:rPr>
              <a:t>	to SFE, interest and final key messages. These can be used depending on time and personal tastes.</a:t>
            </a:r>
          </a:p>
        </p:txBody>
      </p:sp>
      <p:sp>
        <p:nvSpPr>
          <p:cNvPr id="15" name="TextBox 14"/>
          <p:cNvSpPr txBox="1">
            <a:spLocks noChangeArrowheads="1"/>
          </p:cNvSpPr>
          <p:nvPr/>
        </p:nvSpPr>
        <p:spPr bwMode="auto">
          <a:xfrm>
            <a:off x="1778000" y="361950"/>
            <a:ext cx="7366000"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1983AE"/>
                </a:solidFill>
                <a:latin typeface="Arial" pitchFamily="34" charset="0"/>
                <a:cs typeface="Arial" pitchFamily="34" charset="0"/>
              </a:rPr>
              <a:t>SFE/HELOA PRESENTATION CONTENT</a:t>
            </a:r>
            <a:endParaRPr lang="en-US" sz="2800" dirty="0">
              <a:solidFill>
                <a:srgbClr val="0070C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SECTION 1 – INTRODUCTION TO SFE</a:t>
            </a:r>
            <a:endParaRPr lang="en-US" sz="2000" dirty="0">
              <a:latin typeface="Arial" pitchFamily="34" charset="0"/>
              <a:cs typeface="Arial" pitchFamily="34" charset="0"/>
            </a:endParaRPr>
          </a:p>
        </p:txBody>
      </p:sp>
      <p:sp>
        <p:nvSpPr>
          <p:cNvPr id="16"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prstClr val="white"/>
                </a:solidFill>
                <a:cs typeface="Arial" pitchFamily="34" charset="0"/>
              </a:rPr>
              <a:t>i</a:t>
            </a:r>
          </a:p>
        </p:txBody>
      </p:sp>
      <p:pic>
        <p:nvPicPr>
          <p:cNvPr id="7" name="Picture 2" descr="heloa-logo-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4835" y="1546481"/>
            <a:ext cx="8429872" cy="4247317"/>
          </a:xfrm>
          <a:prstGeom prst="rect">
            <a:avLst/>
          </a:prstGeom>
          <a:noFill/>
        </p:spPr>
        <p:txBody>
          <a:bodyPr wrap="none" rtlCol="0">
            <a:spAutoFit/>
          </a:bodyPr>
          <a:lstStyle/>
          <a:p>
            <a:pPr marL="412750" indent="-341313"/>
            <a:r>
              <a:rPr lang="en-GB" dirty="0" smtClean="0">
                <a:latin typeface="Arial" pitchFamily="34" charset="0"/>
                <a:cs typeface="Arial" pitchFamily="34" charset="0"/>
              </a:rPr>
              <a:t>New 2018/19 full-time students, not eligible for benefits or aged over 60:</a:t>
            </a: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r>
              <a:rPr lang="en-GB" dirty="0" smtClean="0">
                <a:latin typeface="Arial" pitchFamily="34" charset="0"/>
                <a:cs typeface="Arial" pitchFamily="34" charset="0"/>
              </a:rPr>
              <a:t>You can get an estimate of your student finance entitlement using the calculator </a:t>
            </a:r>
          </a:p>
          <a:p>
            <a:pPr marL="412750" indent="-341313"/>
            <a:r>
              <a:rPr lang="en-GB" dirty="0" smtClean="0">
                <a:latin typeface="Arial" pitchFamily="34" charset="0"/>
                <a:cs typeface="Arial" pitchFamily="34" charset="0"/>
              </a:rPr>
              <a:t>on: </a:t>
            </a:r>
            <a:r>
              <a:rPr lang="en-GB" dirty="0" smtClean="0">
                <a:latin typeface="Arial" pitchFamily="34" charset="0"/>
                <a:cs typeface="Arial" pitchFamily="34" charset="0"/>
                <a:hlinkClick r:id="rId3"/>
              </a:rPr>
              <a:t>www.gov.uk/studentfinance</a:t>
            </a:r>
            <a:endParaRPr lang="en-GB"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416564" y="2017750"/>
          <a:ext cx="8266000" cy="3011449"/>
        </p:xfrm>
        <a:graphic>
          <a:graphicData uri="http://schemas.openxmlformats.org/drawingml/2006/table">
            <a:tbl>
              <a:tblPr firstRow="1" bandRow="1">
                <a:tableStyleId>{5C22544A-7EE6-4342-B048-85BDC9FD1C3A}</a:tableStyleId>
              </a:tblPr>
              <a:tblGrid>
                <a:gridCol w="4133000"/>
                <a:gridCol w="4133000"/>
              </a:tblGrid>
              <a:tr h="371539">
                <a:tc>
                  <a:txBody>
                    <a:bodyPr/>
                    <a:lstStyle/>
                    <a:p>
                      <a:pPr algn="ctr"/>
                      <a:r>
                        <a:rPr lang="en-GB" sz="1800" b="0" dirty="0" smtClean="0">
                          <a:solidFill>
                            <a:schemeClr val="bg1"/>
                          </a:solidFill>
                          <a:latin typeface="Arial" pitchFamily="34" charset="0"/>
                          <a:cs typeface="Arial" pitchFamily="34" charset="0"/>
                        </a:rPr>
                        <a:t>Household Income </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smtClean="0">
                          <a:solidFill>
                            <a:schemeClr val="bg1"/>
                          </a:solidFill>
                          <a:latin typeface="Arial" pitchFamily="34" charset="0"/>
                          <a:cs typeface="Arial" pitchFamily="34" charset="0"/>
                        </a:rPr>
                        <a:t>Total Loan</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377130">
                <a:tc>
                  <a:txBody>
                    <a:bodyPr/>
                    <a:lstStyle/>
                    <a:p>
                      <a:r>
                        <a:rPr lang="en-GB" sz="1800" b="0" dirty="0" smtClean="0">
                          <a:solidFill>
                            <a:schemeClr val="tx1"/>
                          </a:solidFill>
                          <a:latin typeface="Arial" pitchFamily="34" charset="0"/>
                          <a:cs typeface="Arial" pitchFamily="34" charset="0"/>
                        </a:rPr>
                        <a:t>£25,000 &amp; under</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£11,354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77130">
                <a:tc>
                  <a:txBody>
                    <a:bodyPr/>
                    <a:lstStyle/>
                    <a:p>
                      <a:r>
                        <a:rPr lang="en-GB" sz="1800" b="0" dirty="0" smtClean="0">
                          <a:solidFill>
                            <a:schemeClr val="tx1"/>
                          </a:solidFill>
                          <a:latin typeface="Arial" pitchFamily="34" charset="0"/>
                          <a:cs typeface="Arial" pitchFamily="34" charset="0"/>
                        </a:rPr>
                        <a:t>£30,000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£10,719</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7130">
                <a:tc>
                  <a:txBody>
                    <a:bodyPr/>
                    <a:lstStyle/>
                    <a:p>
                      <a:r>
                        <a:rPr lang="en-GB" sz="1800" b="0" dirty="0" smtClean="0">
                          <a:solidFill>
                            <a:schemeClr val="tx1"/>
                          </a:solidFill>
                          <a:latin typeface="Arial" pitchFamily="34" charset="0"/>
                          <a:cs typeface="Arial" pitchFamily="34" charset="0"/>
                        </a:rPr>
                        <a:t>£35,000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£10,084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77130">
                <a:tc>
                  <a:txBody>
                    <a:bodyPr/>
                    <a:lstStyle/>
                    <a:p>
                      <a:r>
                        <a:rPr lang="en-GB" sz="1800" b="0" dirty="0" smtClean="0">
                          <a:solidFill>
                            <a:schemeClr val="tx1"/>
                          </a:solidFill>
                          <a:latin typeface="Arial" pitchFamily="34" charset="0"/>
                          <a:cs typeface="Arial" pitchFamily="34" charset="0"/>
                        </a:rPr>
                        <a:t>£40,000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£9,449</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7130">
                <a:tc>
                  <a:txBody>
                    <a:bodyPr/>
                    <a:lstStyle/>
                    <a:p>
                      <a:r>
                        <a:rPr lang="en-GB" sz="1800" b="0" dirty="0" smtClean="0">
                          <a:solidFill>
                            <a:schemeClr val="tx1"/>
                          </a:solidFill>
                          <a:latin typeface="Arial" pitchFamily="34" charset="0"/>
                          <a:cs typeface="Arial" pitchFamily="34" charset="0"/>
                        </a:rPr>
                        <a:t>£50,000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£8,178</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77130">
                <a:tc>
                  <a:txBody>
                    <a:bodyPr/>
                    <a:lstStyle/>
                    <a:p>
                      <a:r>
                        <a:rPr lang="en-GB" sz="1800" b="0" dirty="0" smtClean="0">
                          <a:solidFill>
                            <a:schemeClr val="tx1"/>
                          </a:solidFill>
                          <a:latin typeface="Arial" pitchFamily="34" charset="0"/>
                          <a:cs typeface="Arial" pitchFamily="34" charset="0"/>
                        </a:rPr>
                        <a:t>£60,000</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tx1"/>
                          </a:solidFill>
                          <a:latin typeface="Arial" pitchFamily="34" charset="0"/>
                          <a:cs typeface="Arial" pitchFamily="34" charset="0"/>
                        </a:rPr>
                        <a:t>£6,907</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7130">
                <a:tc>
                  <a:txBody>
                    <a:bodyPr/>
                    <a:lstStyle/>
                    <a:p>
                      <a:r>
                        <a:rPr lang="en-GB" sz="1800" b="0" dirty="0" smtClean="0">
                          <a:solidFill>
                            <a:schemeClr val="tx1"/>
                          </a:solidFill>
                          <a:latin typeface="Arial" pitchFamily="34" charset="0"/>
                          <a:cs typeface="Arial" pitchFamily="34" charset="0"/>
                        </a:rPr>
                        <a:t>£69,860 &amp;</a:t>
                      </a:r>
                      <a:r>
                        <a:rPr lang="en-GB" sz="1800" b="0" baseline="0" dirty="0" smtClean="0">
                          <a:solidFill>
                            <a:schemeClr val="tx1"/>
                          </a:solidFill>
                          <a:latin typeface="Arial" pitchFamily="34" charset="0"/>
                          <a:cs typeface="Arial" pitchFamily="34" charset="0"/>
                        </a:rPr>
                        <a:t> over</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smtClean="0">
                          <a:solidFill>
                            <a:schemeClr val="tx1"/>
                          </a:solidFill>
                          <a:latin typeface="Arial" pitchFamily="34" charset="0"/>
                          <a:cs typeface="Arial" pitchFamily="34" charset="0"/>
                        </a:rPr>
                        <a:t>£5,654</a:t>
                      </a:r>
                      <a:endParaRPr lang="en-GB" sz="1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14"/>
          <p:cNvSpPr txBox="1">
            <a:spLocks noChangeArrowheads="1"/>
          </p:cNvSpPr>
          <p:nvPr/>
        </p:nvSpPr>
        <p:spPr bwMode="auto">
          <a:xfrm>
            <a:off x="1777999" y="361950"/>
            <a:ext cx="6861504"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SUPPORT</a:t>
            </a:r>
          </a:p>
          <a:p>
            <a:pPr>
              <a:spcAft>
                <a:spcPts val="600"/>
              </a:spcAft>
            </a:pPr>
            <a:r>
              <a:rPr lang="en-US" sz="2000" dirty="0" smtClean="0">
                <a:latin typeface="Arial" pitchFamily="34" charset="0"/>
                <a:cs typeface="Arial" pitchFamily="34" charset="0"/>
              </a:rPr>
              <a:t>MAINTENANCE LOAN ENTITLEMENT – LONDON RATE</a:t>
            </a:r>
            <a:endParaRPr lang="en-US" sz="2000" dirty="0">
              <a:latin typeface="Arial" pitchFamily="34" charset="0"/>
              <a:cs typeface="Arial" pitchFamily="34" charset="0"/>
            </a:endParaRPr>
          </a:p>
        </p:txBody>
      </p:sp>
      <p:pic>
        <p:nvPicPr>
          <p:cNvPr id="8"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5"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6" name="Picture 5"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5218" y="1897040"/>
            <a:ext cx="2100383" cy="400110"/>
          </a:xfrm>
          <a:prstGeom prst="rect">
            <a:avLst/>
          </a:prstGeom>
          <a:noFill/>
        </p:spPr>
        <p:txBody>
          <a:bodyPr wrap="none" rtlCol="0">
            <a:spAutoFit/>
          </a:bodyPr>
          <a:lstStyle/>
          <a:p>
            <a:r>
              <a:rPr lang="en-GB" sz="2000" dirty="0" smtClean="0">
                <a:latin typeface="Arial" pitchFamily="34" charset="0"/>
                <a:cs typeface="Arial" pitchFamily="34" charset="0"/>
              </a:rPr>
              <a:t>Tuition Fee Loan</a:t>
            </a:r>
            <a:endParaRPr lang="en-GB" sz="2000" dirty="0">
              <a:latin typeface="Arial" pitchFamily="34" charset="0"/>
              <a:cs typeface="Arial" pitchFamily="34" charset="0"/>
            </a:endParaRPr>
          </a:p>
        </p:txBody>
      </p:sp>
      <p:sp>
        <p:nvSpPr>
          <p:cNvPr id="11" name="TextBox 10"/>
          <p:cNvSpPr txBox="1"/>
          <p:nvPr/>
        </p:nvSpPr>
        <p:spPr>
          <a:xfrm>
            <a:off x="3823649" y="4246728"/>
            <a:ext cx="1653017" cy="707886"/>
          </a:xfrm>
          <a:prstGeom prst="rect">
            <a:avLst/>
          </a:prstGeom>
          <a:noFill/>
        </p:spPr>
        <p:txBody>
          <a:bodyPr wrap="none" rtlCol="0">
            <a:spAutoFit/>
          </a:bodyPr>
          <a:lstStyle/>
          <a:p>
            <a:pPr algn="ctr"/>
            <a:r>
              <a:rPr lang="en-GB" sz="2000" dirty="0" smtClean="0">
                <a:latin typeface="Arial" pitchFamily="34" charset="0"/>
                <a:cs typeface="Arial" pitchFamily="34" charset="0"/>
              </a:rPr>
              <a:t>Maintenance</a:t>
            </a:r>
          </a:p>
          <a:p>
            <a:pPr algn="ctr"/>
            <a:r>
              <a:rPr lang="en-GB" sz="2000" dirty="0" smtClean="0">
                <a:latin typeface="Arial" pitchFamily="34" charset="0"/>
                <a:cs typeface="Arial" pitchFamily="34" charset="0"/>
              </a:rPr>
              <a:t>Loan</a:t>
            </a:r>
          </a:p>
        </p:txBody>
      </p:sp>
      <p:sp>
        <p:nvSpPr>
          <p:cNvPr id="12" name="TextBox 11"/>
          <p:cNvSpPr txBox="1"/>
          <p:nvPr/>
        </p:nvSpPr>
        <p:spPr>
          <a:xfrm>
            <a:off x="6375779" y="1967554"/>
            <a:ext cx="1972143" cy="400110"/>
          </a:xfrm>
          <a:prstGeom prst="rect">
            <a:avLst/>
          </a:prstGeom>
          <a:noFill/>
        </p:spPr>
        <p:txBody>
          <a:bodyPr wrap="none" rtlCol="0">
            <a:spAutoFit/>
          </a:bodyPr>
          <a:lstStyle/>
          <a:p>
            <a:r>
              <a:rPr lang="en-GB" sz="2000" b="1" dirty="0" smtClean="0">
                <a:latin typeface="Arial" pitchFamily="34" charset="0"/>
                <a:cs typeface="Arial" pitchFamily="34" charset="0"/>
              </a:rPr>
              <a:t>EXTRA </a:t>
            </a:r>
            <a:r>
              <a:rPr lang="en-GB" sz="2000" dirty="0" smtClean="0">
                <a:latin typeface="Arial" pitchFamily="34" charset="0"/>
                <a:cs typeface="Arial" pitchFamily="34" charset="0"/>
              </a:rPr>
              <a:t>support</a:t>
            </a:r>
            <a:endParaRPr lang="en-GB" sz="2000" dirty="0">
              <a:latin typeface="Arial" pitchFamily="34" charset="0"/>
              <a:cs typeface="Arial" pitchFamily="34" charset="0"/>
            </a:endParaRPr>
          </a:p>
        </p:txBody>
      </p:sp>
      <p:sp>
        <p:nvSpPr>
          <p:cNvPr id="14" name="TextBox 13"/>
          <p:cNvSpPr txBox="1"/>
          <p:nvPr/>
        </p:nvSpPr>
        <p:spPr>
          <a:xfrm rot="21023613">
            <a:off x="1448939" y="3146456"/>
            <a:ext cx="2129221" cy="1200329"/>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What support can you get?</a:t>
            </a:r>
          </a:p>
        </p:txBody>
      </p:sp>
      <p:pic>
        <p:nvPicPr>
          <p:cNvPr id="15"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dirty="0">
                <a:solidFill>
                  <a:prstClr val="white"/>
                </a:solidFill>
                <a:latin typeface="Helvetica LT Std Bold Condensed"/>
              </a:rPr>
              <a:t>ADDITIONAL SUPPORT</a:t>
            </a:r>
          </a:p>
        </p:txBody>
      </p:sp>
      <p:sp>
        <p:nvSpPr>
          <p:cNvPr id="3" name="Rectangle 3"/>
          <p:cNvSpPr txBox="1">
            <a:spLocks noChangeArrowheads="1"/>
          </p:cNvSpPr>
          <p:nvPr/>
        </p:nvSpPr>
        <p:spPr>
          <a:xfrm>
            <a:off x="283432" y="1604113"/>
            <a:ext cx="8776483" cy="4084638"/>
          </a:xfrm>
          <a:prstGeom prst="rect">
            <a:avLst/>
          </a:prstGeom>
          <a:noFill/>
        </p:spPr>
        <p:txBody>
          <a:bodyPr/>
          <a:lstStyle/>
          <a:p>
            <a:pPr marL="360000" indent="-360000">
              <a:defRPr/>
            </a:pPr>
            <a:r>
              <a:rPr lang="en-GB" b="1" dirty="0" smtClean="0">
                <a:solidFill>
                  <a:prstClr val="black"/>
                </a:solidFill>
                <a:latin typeface="Arial" pitchFamily="34" charset="0"/>
                <a:cs typeface="Arial" pitchFamily="34" charset="0"/>
              </a:rPr>
              <a:t>There may also be extra help available for students who;</a:t>
            </a:r>
          </a:p>
          <a:p>
            <a:pPr marL="360000" indent="-360000" eaLnBrk="0" hangingPunct="0">
              <a:buFont typeface="Arial" pitchFamily="34" charset="0"/>
              <a:buChar char="•"/>
              <a:defRPr/>
            </a:pPr>
            <a:endParaRPr lang="en-GB" kern="0" dirty="0" smtClean="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smtClean="0">
                <a:solidFill>
                  <a:prstClr val="black"/>
                </a:solidFill>
                <a:latin typeface="Arial" pitchFamily="34" charset="0"/>
                <a:ea typeface="ＭＳ Ｐゴシック" charset="-128"/>
                <a:cs typeface="Arial" pitchFamily="34" charset="0"/>
              </a:rPr>
              <a:t>Have a disability, long-term health condition, mental-health condition or </a:t>
            </a:r>
          </a:p>
          <a:p>
            <a:pPr marL="360000" indent="-360000" eaLnBrk="0" hangingPunct="0">
              <a:defRPr/>
            </a:pPr>
            <a:r>
              <a:rPr lang="en-GB" kern="0" dirty="0" smtClean="0">
                <a:solidFill>
                  <a:prstClr val="black"/>
                </a:solidFill>
                <a:latin typeface="Arial" pitchFamily="34" charset="0"/>
                <a:ea typeface="ＭＳ Ｐゴシック" charset="-128"/>
                <a:cs typeface="Arial" pitchFamily="34" charset="0"/>
              </a:rPr>
              <a:t>	specific learning difficulty</a:t>
            </a:r>
            <a:endParaRPr lang="en-GB" b="1" kern="0" dirty="0" smtClean="0">
              <a:solidFill>
                <a:prstClr val="black"/>
              </a:solidFill>
              <a:latin typeface="Arial" pitchFamily="34" charset="0"/>
              <a:ea typeface="ＭＳ Ｐゴシック" charset="-128"/>
              <a:cs typeface="Arial" pitchFamily="34" charset="0"/>
            </a:endParaRPr>
          </a:p>
          <a:p>
            <a:pPr marL="360000" indent="-360000" eaLnBrk="0" hangingPunct="0">
              <a:defRPr/>
            </a:pPr>
            <a:endParaRPr lang="en-GB" kern="0" dirty="0" smtClean="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smtClean="0">
                <a:solidFill>
                  <a:prstClr val="black"/>
                </a:solidFill>
                <a:latin typeface="Arial" pitchFamily="34" charset="0"/>
                <a:ea typeface="ＭＳ Ｐゴシック" charset="-128"/>
                <a:cs typeface="Arial" pitchFamily="34" charset="0"/>
              </a:rPr>
              <a:t>Have children or adult dependants</a:t>
            </a:r>
            <a:endParaRPr lang="en-GB" b="1" kern="0" dirty="0">
              <a:solidFill>
                <a:prstClr val="black"/>
              </a:solidFill>
              <a:latin typeface="Arial" pitchFamily="34" charset="0"/>
              <a:ea typeface="ＭＳ Ｐゴシック" charset="-128"/>
              <a:cs typeface="Arial" pitchFamily="34" charset="0"/>
            </a:endParaRPr>
          </a:p>
          <a:p>
            <a:pPr marL="360000" indent="-360000" eaLnBrk="0" hangingPunct="0">
              <a:defRPr/>
            </a:pPr>
            <a:endParaRPr lang="en-GB" kern="0" dirty="0" smtClean="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smtClean="0">
                <a:solidFill>
                  <a:prstClr val="black"/>
                </a:solidFill>
                <a:latin typeface="Arial" pitchFamily="34" charset="0"/>
                <a:ea typeface="ＭＳ Ｐゴシック" charset="-128"/>
                <a:cs typeface="Arial" pitchFamily="34" charset="0"/>
              </a:rPr>
              <a:t>Study overseas as part of their UK based course</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smtClean="0">
                <a:solidFill>
                  <a:prstClr val="black"/>
                </a:solidFill>
                <a:latin typeface="Arial" pitchFamily="34" charset="0"/>
                <a:ea typeface="ＭＳ Ｐゴシック" charset="-128"/>
                <a:cs typeface="Arial" pitchFamily="34" charset="0"/>
              </a:rPr>
              <a:t>For details of all these forms of support see: </a:t>
            </a:r>
            <a:r>
              <a:rPr lang="en-GB" kern="0" dirty="0" smtClean="0">
                <a:solidFill>
                  <a:prstClr val="black"/>
                </a:solidFill>
                <a:latin typeface="Arial" pitchFamily="34" charset="0"/>
                <a:ea typeface="ＭＳ Ｐゴシック" charset="-128"/>
                <a:cs typeface="Arial" pitchFamily="34" charset="0"/>
                <a:hlinkClick r:id="rId3"/>
              </a:rPr>
              <a:t>www.gov.uk/studentfinance</a:t>
            </a:r>
            <a:endParaRPr lang="en-GB" kern="0" dirty="0" smtClean="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endParaRPr lang="en-GB" kern="0" dirty="0" smtClean="0">
              <a:solidFill>
                <a:prstClr val="black"/>
              </a:solidFill>
              <a:latin typeface="Arial" pitchFamily="34" charset="0"/>
              <a:ea typeface="ＭＳ Ｐゴシック" charset="-128"/>
              <a:cs typeface="Arial" pitchFamily="34" charset="0"/>
            </a:endParaRPr>
          </a:p>
          <a:p>
            <a:pPr marL="360000" indent="-360000">
              <a:defRPr/>
            </a:pPr>
            <a:r>
              <a:rPr lang="en-GB" dirty="0" smtClean="0">
                <a:solidFill>
                  <a:prstClr val="black"/>
                </a:solidFill>
                <a:latin typeface="Arial" pitchFamily="34" charset="0"/>
                <a:cs typeface="Arial" pitchFamily="34" charset="0"/>
              </a:rPr>
              <a:t>Many universities and colleges also offer students bursaries and scholarships:</a:t>
            </a:r>
          </a:p>
          <a:p>
            <a:pPr marL="360000" indent="-360000">
              <a:defRPr/>
            </a:pPr>
            <a:endParaRPr lang="en-GB" dirty="0" smtClean="0">
              <a:solidFill>
                <a:prstClr val="black"/>
              </a:solidFill>
              <a:latin typeface="Arial" pitchFamily="34" charset="0"/>
              <a:cs typeface="Arial" pitchFamily="34" charset="0"/>
            </a:endParaRPr>
          </a:p>
          <a:p>
            <a:pPr marL="360000" indent="-360000">
              <a:buFont typeface="Arial" pitchFamily="34" charset="0"/>
              <a:buChar char="•"/>
              <a:defRPr/>
            </a:pPr>
            <a:r>
              <a:rPr lang="en-GB" dirty="0" smtClean="0">
                <a:solidFill>
                  <a:prstClr val="black"/>
                </a:solidFill>
                <a:latin typeface="Arial" pitchFamily="34" charset="0"/>
                <a:cs typeface="Arial" pitchFamily="34" charset="0"/>
              </a:rPr>
              <a:t>These depend on things like your academic results, the course you choose, household income, or even if you are good at sport, art or music etc..</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p:txBody>
      </p:sp>
      <p:sp>
        <p:nvSpPr>
          <p:cNvPr id="8" name="TextBox 14"/>
          <p:cNvSpPr txBox="1">
            <a:spLocks noChangeArrowheads="1"/>
          </p:cNvSpPr>
          <p:nvPr/>
        </p:nvSpPr>
        <p:spPr bwMode="auto">
          <a:xfrm>
            <a:off x="1777997" y="361950"/>
            <a:ext cx="7652605"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SOURCES OF EXTRA HELP FOR STUDENTS</a:t>
            </a:r>
            <a:endParaRPr lang="en-US" sz="2000" dirty="0">
              <a:solidFill>
                <a:prstClr val="black"/>
              </a:solidFill>
              <a:latin typeface="Arial" pitchFamily="34" charset="0"/>
              <a:cs typeface="Arial" pitchFamily="34" charset="0"/>
            </a:endParaRPr>
          </a:p>
        </p:txBody>
      </p:sp>
      <p:pic>
        <p:nvPicPr>
          <p:cNvPr id="6"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038" y="1698057"/>
            <a:ext cx="8850703" cy="4206280"/>
          </a:xfrm>
          <a:prstGeom prst="rect">
            <a:avLst/>
          </a:prstGeom>
        </p:spPr>
        <p:txBody>
          <a:bodyPr wrap="square">
            <a:spAutoFit/>
          </a:bodyPr>
          <a:lstStyle/>
          <a:p>
            <a:pPr marL="360000" indent="-360000">
              <a:defRPr/>
            </a:pPr>
            <a:r>
              <a:rPr lang="en-GB" dirty="0" smtClean="0">
                <a:solidFill>
                  <a:prstClr val="black"/>
                </a:solidFill>
                <a:latin typeface="Arial" pitchFamily="34" charset="0"/>
                <a:ea typeface="ＭＳ Ｐゴシック" charset="-128"/>
                <a:cs typeface="Arial" pitchFamily="34" charset="0"/>
              </a:rPr>
              <a:t>Disabled Students’ Allowances provide help towards the additional costs a student</a:t>
            </a:r>
          </a:p>
          <a:p>
            <a:pPr marL="360000" indent="-360000">
              <a:defRPr/>
            </a:pPr>
            <a:r>
              <a:rPr lang="en-GB" dirty="0" smtClean="0">
                <a:solidFill>
                  <a:prstClr val="black"/>
                </a:solidFill>
                <a:latin typeface="Arial" pitchFamily="34" charset="0"/>
                <a:ea typeface="ＭＳ Ｐゴシック" charset="-128"/>
                <a:cs typeface="Arial" pitchFamily="34" charset="0"/>
              </a:rPr>
              <a:t>may face due to their disability, long-term health condition, mental-health condition </a:t>
            </a:r>
          </a:p>
          <a:p>
            <a:pPr marL="360000" indent="-360000">
              <a:defRPr/>
            </a:pPr>
            <a:r>
              <a:rPr lang="en-GB" dirty="0" smtClean="0">
                <a:solidFill>
                  <a:prstClr val="black"/>
                </a:solidFill>
                <a:latin typeface="Arial" pitchFamily="34" charset="0"/>
                <a:ea typeface="ＭＳ Ｐゴシック" charset="-128"/>
                <a:cs typeface="Arial" pitchFamily="34" charset="0"/>
              </a:rPr>
              <a:t>or specific learning difficulty:</a:t>
            </a:r>
          </a:p>
          <a:p>
            <a:pPr marL="360000" indent="-360000">
              <a:defRPr/>
            </a:pPr>
            <a:endParaRPr lang="en-GB" dirty="0" smtClean="0">
              <a:solidFill>
                <a:prstClr val="black"/>
              </a:solidFill>
              <a:latin typeface="Arial" pitchFamily="34" charset="0"/>
              <a:ea typeface="ＭＳ Ｐゴシック" charset="-128"/>
              <a:cs typeface="Arial" pitchFamily="34" charset="0"/>
            </a:endParaRPr>
          </a:p>
          <a:p>
            <a:pPr marL="360000" indent="-360000">
              <a:defRPr/>
            </a:pPr>
            <a:r>
              <a:rPr lang="en-GB" b="1" dirty="0" smtClean="0">
                <a:solidFill>
                  <a:prstClr val="black"/>
                </a:solidFill>
                <a:latin typeface="Arial" pitchFamily="34" charset="0"/>
                <a:ea typeface="ＭＳ Ｐゴシック" charset="-128"/>
                <a:cs typeface="Arial" pitchFamily="34" charset="0"/>
              </a:rPr>
              <a:t>DSAs Support:</a:t>
            </a:r>
          </a:p>
          <a:p>
            <a:pPr marL="540000" indent="-360000">
              <a:spcBef>
                <a:spcPts val="800"/>
              </a:spcBef>
              <a:buFontTx/>
              <a:buChar char="•"/>
              <a:defRPr/>
            </a:pPr>
            <a:r>
              <a:rPr lang="en-GB" dirty="0" smtClean="0">
                <a:solidFill>
                  <a:prstClr val="black"/>
                </a:solidFill>
                <a:latin typeface="Arial" pitchFamily="34" charset="0"/>
                <a:ea typeface="ＭＳ Ｐゴシック" charset="-128"/>
                <a:cs typeface="Arial" pitchFamily="34" charset="0"/>
              </a:rPr>
              <a:t>Is available in addition to the standard student finance package,</a:t>
            </a:r>
          </a:p>
          <a:p>
            <a:pPr marL="540000" indent="-360000">
              <a:spcBef>
                <a:spcPts val="800"/>
              </a:spcBef>
              <a:buFontTx/>
              <a:buChar char="•"/>
              <a:defRPr/>
            </a:pPr>
            <a:r>
              <a:rPr lang="en-GB" dirty="0" smtClean="0">
                <a:solidFill>
                  <a:prstClr val="black"/>
                </a:solidFill>
                <a:latin typeface="Arial" pitchFamily="34" charset="0"/>
                <a:ea typeface="ＭＳ Ｐゴシック" charset="-128"/>
                <a:cs typeface="Arial" pitchFamily="34" charset="0"/>
              </a:rPr>
              <a:t>Does not have to be repaid,</a:t>
            </a:r>
          </a:p>
          <a:p>
            <a:pPr marL="540000" indent="-360000">
              <a:spcBef>
                <a:spcPts val="800"/>
              </a:spcBef>
              <a:buFontTx/>
              <a:buChar char="•"/>
              <a:defRPr/>
            </a:pPr>
            <a:r>
              <a:rPr lang="en-GB" dirty="0" smtClean="0">
                <a:solidFill>
                  <a:prstClr val="black"/>
                </a:solidFill>
                <a:latin typeface="Arial" pitchFamily="34" charset="0"/>
                <a:ea typeface="ＭＳ Ｐゴシック" charset="-128"/>
                <a:cs typeface="Arial" pitchFamily="34" charset="0"/>
              </a:rPr>
              <a:t>Is not affected by household income,</a:t>
            </a:r>
          </a:p>
          <a:p>
            <a:pPr marL="540000" indent="-360000">
              <a:spcBef>
                <a:spcPts val="800"/>
              </a:spcBef>
              <a:buFontTx/>
              <a:buChar char="•"/>
              <a:defRPr/>
            </a:pPr>
            <a:r>
              <a:rPr lang="en-GB" dirty="0" smtClean="0">
                <a:solidFill>
                  <a:prstClr val="black"/>
                </a:solidFill>
                <a:latin typeface="Arial" pitchFamily="34" charset="0"/>
                <a:ea typeface="ＭＳ Ｐゴシック" charset="-128"/>
                <a:cs typeface="Arial" pitchFamily="34" charset="0"/>
              </a:rPr>
              <a:t>Looks at the specific needs of the individual student</a:t>
            </a:r>
          </a:p>
          <a:p>
            <a:pPr marL="540000" indent="-360000">
              <a:spcBef>
                <a:spcPts val="800"/>
              </a:spcBef>
              <a:buFontTx/>
              <a:buChar char="•"/>
              <a:defRPr/>
            </a:pPr>
            <a:endParaRPr lang="en-GB" dirty="0" smtClean="0">
              <a:solidFill>
                <a:prstClr val="black"/>
              </a:solidFill>
              <a:latin typeface="Arial" pitchFamily="34" charset="0"/>
              <a:ea typeface="ＭＳ Ｐゴシック" charset="-128"/>
              <a:cs typeface="Arial" pitchFamily="34" charset="0"/>
            </a:endParaRPr>
          </a:p>
          <a:p>
            <a:pPr marL="360000" indent="-360000"/>
            <a:r>
              <a:rPr lang="en-GB" dirty="0" smtClean="0">
                <a:solidFill>
                  <a:prstClr val="black"/>
                </a:solidFill>
                <a:latin typeface="Arial" pitchFamily="34" charset="0"/>
                <a:cs typeface="Arial" pitchFamily="34" charset="0"/>
              </a:rPr>
              <a:t>For DSAs applications you will need to provide supporting evidence from a doctor </a:t>
            </a:r>
          </a:p>
          <a:p>
            <a:pPr marL="360000" indent="-360000"/>
            <a:r>
              <a:rPr lang="en-GB" dirty="0" smtClean="0">
                <a:solidFill>
                  <a:prstClr val="black"/>
                </a:solidFill>
                <a:latin typeface="Arial" pitchFamily="34" charset="0"/>
                <a:cs typeface="Arial" pitchFamily="34" charset="0"/>
              </a:rPr>
              <a:t>or other relevant specialist</a:t>
            </a:r>
          </a:p>
          <a:p>
            <a:pPr marL="360000" indent="-360000"/>
            <a:endParaRPr lang="en-GB" dirty="0" smtClean="0">
              <a:solidFill>
                <a:prstClr val="black"/>
              </a:solidFill>
              <a:latin typeface="Arial" pitchFamily="34" charset="0"/>
              <a:cs typeface="Arial" pitchFamily="34" charset="0"/>
            </a:endParaRPr>
          </a:p>
        </p:txBody>
      </p:sp>
      <p:sp>
        <p:nvSpPr>
          <p:cNvPr id="5" name="TextBox 14"/>
          <p:cNvSpPr txBox="1">
            <a:spLocks noChangeArrowheads="1"/>
          </p:cNvSpPr>
          <p:nvPr/>
        </p:nvSpPr>
        <p:spPr bwMode="auto">
          <a:xfrm>
            <a:off x="1777997" y="361950"/>
            <a:ext cx="7652605"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DISABLED STUDENTS’ ALLOWNACES (DSAs)</a:t>
            </a:r>
            <a:endParaRPr lang="en-US" sz="2000" dirty="0">
              <a:solidFill>
                <a:prstClr val="black"/>
              </a:solidFill>
              <a:latin typeface="Arial" pitchFamily="34" charset="0"/>
              <a:cs typeface="Arial" pitchFamily="34" charset="0"/>
            </a:endParaRPr>
          </a:p>
        </p:txBody>
      </p:sp>
      <p:pic>
        <p:nvPicPr>
          <p:cNvPr id="6"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p:cNvGraphicFramePr>
          <p:nvPr/>
        </p:nvGraphicFramePr>
        <p:xfrm>
          <a:off x="324830" y="1913985"/>
          <a:ext cx="8409268" cy="3439923"/>
        </p:xfrm>
        <a:graphic>
          <a:graphicData uri="http://schemas.openxmlformats.org/drawingml/2006/table">
            <a:tbl>
              <a:tblPr>
                <a:tableStyleId>{69CF1AB2-1976-4502-BF36-3FF5EA218861}</a:tableStyleId>
              </a:tblPr>
              <a:tblGrid>
                <a:gridCol w="2922868"/>
                <a:gridCol w="1813034"/>
                <a:gridCol w="1686911"/>
                <a:gridCol w="1986455"/>
              </a:tblGrid>
              <a:tr h="764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bg1"/>
                          </a:solidFill>
                          <a:effectLst/>
                          <a:latin typeface="Arial" pitchFamily="34" charset="0"/>
                          <a:cs typeface="Arial" pitchFamily="34" charset="0"/>
                        </a:rPr>
                        <a:t>Allowance</a:t>
                      </a:r>
                      <a:endParaRPr kumimoji="0" lang="en-GB" sz="18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bg1"/>
                          </a:solidFill>
                          <a:effectLst/>
                          <a:latin typeface="Arial" pitchFamily="34" charset="0"/>
                          <a:cs typeface="Arial" pitchFamily="34" charset="0"/>
                        </a:rPr>
                        <a:t>Part-Time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bg1"/>
                          </a:solidFill>
                          <a:effectLst/>
                          <a:latin typeface="Arial" pitchFamily="34" charset="0"/>
                          <a:cs typeface="Arial" pitchFamily="34" charset="0"/>
                        </a:rPr>
                        <a:t> Max Support</a:t>
                      </a:r>
                      <a:endParaRPr kumimoji="0" lang="en-GB" sz="18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bg1"/>
                          </a:solidFill>
                          <a:effectLst/>
                          <a:latin typeface="Arial" pitchFamily="34" charset="0"/>
                          <a:cs typeface="Arial" pitchFamily="34" charset="0"/>
                        </a:rPr>
                        <a:t>Full-Time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bg1"/>
                          </a:solidFill>
                          <a:effectLst/>
                          <a:latin typeface="Arial" pitchFamily="34" charset="0"/>
                          <a:cs typeface="Arial" pitchFamily="34" charset="0"/>
                        </a:rPr>
                        <a:t>Max Support</a:t>
                      </a:r>
                      <a:endParaRPr kumimoji="0" lang="en-GB" sz="18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bg1"/>
                          </a:solidFill>
                          <a:effectLst/>
                          <a:latin typeface="Arial" pitchFamily="34" charset="0"/>
                          <a:cs typeface="Arial" pitchFamily="34" charset="0"/>
                        </a:rPr>
                        <a:t>Frequency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bg1"/>
                          </a:solidFill>
                          <a:effectLst/>
                          <a:latin typeface="Arial" pitchFamily="34" charset="0"/>
                          <a:cs typeface="Arial" pitchFamily="34" charset="0"/>
                        </a:rPr>
                        <a:t>of  Payment</a:t>
                      </a:r>
                      <a:endParaRPr kumimoji="0" lang="en-GB" sz="18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6689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Non-medical personal helper</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£16,489</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£21,987</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Annual</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689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Specialist equipment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£5,529</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£5,529</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Duration of Course</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9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Other disability-related expenditure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£1,385</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£1,847</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Annual</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689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Disability related travel</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No Limit – Reasonable spending can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u="none" strike="noStrike" cap="none" normalizeH="0" baseline="0" dirty="0" smtClean="0">
                          <a:ln>
                            <a:noFill/>
                          </a:ln>
                          <a:solidFill>
                            <a:schemeClr val="tx1"/>
                          </a:solidFill>
                          <a:effectLst/>
                          <a:latin typeface="Arial" pitchFamily="34" charset="0"/>
                          <a:cs typeface="Arial" pitchFamily="34" charset="0"/>
                        </a:rPr>
                        <a:t>be claimed</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r>
            </a:tbl>
          </a:graphicData>
        </a:graphic>
      </p:graphicFrame>
      <p:sp>
        <p:nvSpPr>
          <p:cNvPr id="9" name="TextBox 8"/>
          <p:cNvSpPr txBox="1"/>
          <p:nvPr/>
        </p:nvSpPr>
        <p:spPr>
          <a:xfrm>
            <a:off x="287538" y="1778497"/>
            <a:ext cx="8638097" cy="3693319"/>
          </a:xfrm>
          <a:prstGeom prst="rect">
            <a:avLst/>
          </a:prstGeom>
          <a:noFill/>
        </p:spPr>
        <p:txBody>
          <a:bodyPr wrap="square" rtlCol="0">
            <a:spAutoFit/>
          </a:bodyPr>
          <a:lstStyle/>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a:p>
            <a:pPr marL="412750" indent="-341313"/>
            <a:endParaRPr lang="en-GB" dirty="0" smtClean="0">
              <a:latin typeface="Arial" pitchFamily="34" charset="0"/>
              <a:cs typeface="Arial" pitchFamily="34" charset="0"/>
            </a:endParaRPr>
          </a:p>
        </p:txBody>
      </p:sp>
      <p:sp>
        <p:nvSpPr>
          <p:cNvPr id="5" name="TextBox 14"/>
          <p:cNvSpPr txBox="1">
            <a:spLocks noChangeArrowheads="1"/>
          </p:cNvSpPr>
          <p:nvPr/>
        </p:nvSpPr>
        <p:spPr bwMode="auto">
          <a:xfrm>
            <a:off x="1777997" y="361950"/>
            <a:ext cx="7652605"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DISABLED STUDENTS’ ALLOWANCES (DSAs)</a:t>
            </a:r>
            <a:endParaRPr lang="en-US" sz="2000" dirty="0">
              <a:solidFill>
                <a:prstClr val="black"/>
              </a:solidFill>
              <a:latin typeface="Arial" pitchFamily="34" charset="0"/>
              <a:cs typeface="Arial" pitchFamily="34" charset="0"/>
            </a:endParaRPr>
          </a:p>
        </p:txBody>
      </p:sp>
      <p:grpSp>
        <p:nvGrpSpPr>
          <p:cNvPr id="2" name="Group 11"/>
          <p:cNvGrpSpPr/>
          <p:nvPr/>
        </p:nvGrpSpPr>
        <p:grpSpPr>
          <a:xfrm>
            <a:off x="204711" y="5738588"/>
            <a:ext cx="8622007" cy="923330"/>
            <a:chOff x="-1583146" y="3432097"/>
            <a:chExt cx="8622007"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a:spLocks noChangeArrowheads="1"/>
            </p:cNvSpPr>
            <p:nvPr/>
          </p:nvSpPr>
          <p:spPr bwMode="auto">
            <a:xfrm>
              <a:off x="-832267" y="3575027"/>
              <a:ext cx="7871128" cy="646331"/>
            </a:xfrm>
            <a:prstGeom prst="rect">
              <a:avLst/>
            </a:prstGeom>
            <a:noFill/>
            <a:ln w="9525">
              <a:noFill/>
              <a:miter lim="800000"/>
              <a:headEnd/>
              <a:tailEnd/>
            </a:ln>
          </p:spPr>
          <p:txBody>
            <a:bodyPr wrap="square">
              <a:spAutoFit/>
            </a:bodyPr>
            <a:lstStyle/>
            <a:p>
              <a:pPr marL="412750" indent="-341313"/>
              <a:r>
                <a:rPr lang="en-US" dirty="0" smtClean="0">
                  <a:solidFill>
                    <a:prstClr val="black"/>
                  </a:solidFill>
                  <a:latin typeface="Arial" pitchFamily="34" charset="0"/>
                  <a:cs typeface="Arial" pitchFamily="34" charset="0"/>
                </a:rPr>
                <a:t>For full-time and part-time postgraduate students, there is a single DSA</a:t>
              </a:r>
            </a:p>
            <a:p>
              <a:pPr marL="412750" indent="-341313"/>
              <a:r>
                <a:rPr lang="en-US" dirty="0" smtClean="0">
                  <a:solidFill>
                    <a:prstClr val="black"/>
                  </a:solidFill>
                  <a:latin typeface="Arial" pitchFamily="34" charset="0"/>
                  <a:cs typeface="Arial" pitchFamily="34" charset="0"/>
                </a:rPr>
                <a:t>allowance of up to </a:t>
              </a:r>
              <a:r>
                <a:rPr lang="en-US" b="1" dirty="0" smtClean="0">
                  <a:solidFill>
                    <a:prstClr val="black"/>
                  </a:solidFill>
                  <a:latin typeface="Arial" pitchFamily="34" charset="0"/>
                  <a:cs typeface="Arial" pitchFamily="34" charset="0"/>
                </a:rPr>
                <a:t>£10,993 </a:t>
              </a:r>
              <a:r>
                <a:rPr lang="en-US" dirty="0" smtClean="0">
                  <a:solidFill>
                    <a:prstClr val="black"/>
                  </a:solidFill>
                  <a:latin typeface="Arial" pitchFamily="34" charset="0"/>
                  <a:cs typeface="Arial" pitchFamily="34" charset="0"/>
                </a:rPr>
                <a:t>per academic year</a:t>
              </a:r>
            </a:p>
          </p:txBody>
        </p:sp>
        <p:sp>
          <p:nvSpPr>
            <p:cNvPr id="11" name="Oval 10"/>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03993" y="1521652"/>
            <a:ext cx="8923131" cy="4247317"/>
          </a:xfrm>
          <a:prstGeom prst="rect">
            <a:avLst/>
          </a:prstGeom>
          <a:noFill/>
          <a:ln w="9525">
            <a:noFill/>
            <a:miter lim="800000"/>
            <a:headEnd/>
            <a:tailEnd/>
          </a:ln>
        </p:spPr>
        <p:txBody>
          <a:bodyPr wrap="square">
            <a:spAutoFit/>
          </a:bodyPr>
          <a:lstStyle/>
          <a:p>
            <a:pPr marL="360000" indent="-360000">
              <a:defRPr/>
            </a:pPr>
            <a:r>
              <a:rPr lang="en-US" dirty="0" smtClean="0">
                <a:latin typeface="Arial" pitchFamily="34" charset="0"/>
                <a:ea typeface="ＭＳ Ｐゴシック" charset="-128"/>
                <a:cs typeface="Arial" pitchFamily="34" charset="0"/>
              </a:rPr>
              <a:t>A range of grants are available to students with children or adult dependants:</a:t>
            </a:r>
          </a:p>
          <a:p>
            <a:pPr marL="360000" indent="-360000">
              <a:defRPr/>
            </a:pPr>
            <a:endParaRPr lang="en-US" b="1" dirty="0" smtClean="0">
              <a:latin typeface="Arial" pitchFamily="34" charset="0"/>
              <a:ea typeface="ＭＳ Ｐゴシック" charset="-128"/>
              <a:cs typeface="Arial" pitchFamily="34" charset="0"/>
            </a:endParaRPr>
          </a:p>
          <a:p>
            <a:pPr marL="360000" indent="-360000">
              <a:defRPr/>
            </a:pPr>
            <a:r>
              <a:rPr lang="en-US" b="1" dirty="0" smtClean="0">
                <a:latin typeface="Arial" pitchFamily="34" charset="0"/>
                <a:ea typeface="ＭＳ Ｐゴシック" charset="-128"/>
                <a:cs typeface="Arial" pitchFamily="34" charset="0"/>
              </a:rPr>
              <a:t>Childcare </a:t>
            </a:r>
            <a:r>
              <a:rPr lang="en-US" b="1" dirty="0">
                <a:latin typeface="Arial" pitchFamily="34" charset="0"/>
                <a:ea typeface="ＭＳ Ｐゴシック" charset="-128"/>
                <a:cs typeface="Arial" pitchFamily="34" charset="0"/>
              </a:rPr>
              <a:t>Grant:</a:t>
            </a:r>
            <a:endParaRPr lang="en-US" dirty="0">
              <a:latin typeface="Arial" pitchFamily="34" charset="0"/>
              <a:ea typeface="ＭＳ Ｐゴシック" charset="-128"/>
              <a:cs typeface="Arial" pitchFamily="34" charset="0"/>
            </a:endParaRPr>
          </a:p>
          <a:p>
            <a:pPr marL="360000" indent="-360000">
              <a:defRPr/>
            </a:pPr>
            <a:r>
              <a:rPr lang="en-US" dirty="0" smtClean="0">
                <a:latin typeface="Arial" pitchFamily="34" charset="0"/>
                <a:ea typeface="ＭＳ Ｐゴシック" charset="-128"/>
                <a:cs typeface="Arial" pitchFamily="34" charset="0"/>
              </a:rPr>
              <a:t>Support available is based </a:t>
            </a:r>
            <a:r>
              <a:rPr lang="en-US" dirty="0">
                <a:latin typeface="Arial" pitchFamily="34" charset="0"/>
                <a:ea typeface="ＭＳ Ｐゴシック" charset="-128"/>
                <a:cs typeface="Arial" pitchFamily="34" charset="0"/>
              </a:rPr>
              <a:t>on 85% of actual </a:t>
            </a:r>
            <a:r>
              <a:rPr lang="en-US" dirty="0" smtClean="0">
                <a:latin typeface="Arial" pitchFamily="34" charset="0"/>
                <a:ea typeface="ＭＳ Ｐゴシック" charset="-128"/>
                <a:cs typeface="Arial" pitchFamily="34" charset="0"/>
              </a:rPr>
              <a:t>approved </a:t>
            </a:r>
            <a:r>
              <a:rPr lang="en-US" dirty="0">
                <a:latin typeface="Arial" pitchFamily="34" charset="0"/>
                <a:ea typeface="ＭＳ Ｐゴシック" charset="-128"/>
                <a:cs typeface="Arial" pitchFamily="34" charset="0"/>
              </a:rPr>
              <a:t>childcare </a:t>
            </a:r>
            <a:r>
              <a:rPr lang="en-US" dirty="0" smtClean="0">
                <a:latin typeface="Arial" pitchFamily="34" charset="0"/>
                <a:ea typeface="ＭＳ Ｐゴシック" charset="-128"/>
                <a:cs typeface="Arial" pitchFamily="34" charset="0"/>
              </a:rPr>
              <a:t>costs of up to</a:t>
            </a:r>
          </a:p>
          <a:p>
            <a:pPr marL="360000" indent="-360000">
              <a:defRPr/>
            </a:pPr>
            <a:r>
              <a:rPr lang="en-US" b="1" dirty="0" smtClean="0">
                <a:latin typeface="Arial" pitchFamily="34" charset="0"/>
                <a:ea typeface="ＭＳ Ｐゴシック" charset="-128"/>
                <a:cs typeface="Arial" pitchFamily="34" charset="0"/>
              </a:rPr>
              <a:t>£164.70 </a:t>
            </a:r>
            <a:r>
              <a:rPr lang="en-US" dirty="0" smtClean="0">
                <a:latin typeface="Arial" pitchFamily="34" charset="0"/>
                <a:ea typeface="ＭＳ Ｐゴシック" charset="-128"/>
                <a:cs typeface="Arial" pitchFamily="34" charset="0"/>
              </a:rPr>
              <a:t>per </a:t>
            </a:r>
            <a:r>
              <a:rPr lang="en-US" dirty="0">
                <a:latin typeface="Arial" pitchFamily="34" charset="0"/>
                <a:ea typeface="ＭＳ Ｐゴシック" charset="-128"/>
                <a:cs typeface="Arial" pitchFamily="34" charset="0"/>
              </a:rPr>
              <a:t>week for one </a:t>
            </a:r>
            <a:r>
              <a:rPr lang="en-US" dirty="0" smtClean="0">
                <a:latin typeface="Arial" pitchFamily="34" charset="0"/>
                <a:ea typeface="ＭＳ Ｐゴシック" charset="-128"/>
                <a:cs typeface="Arial" pitchFamily="34" charset="0"/>
              </a:rPr>
              <a:t>child, and </a:t>
            </a:r>
            <a:r>
              <a:rPr lang="en-US" b="1" dirty="0" smtClean="0">
                <a:latin typeface="Arial" pitchFamily="34" charset="0"/>
                <a:ea typeface="ＭＳ Ｐゴシック" charset="-128"/>
                <a:cs typeface="Arial" pitchFamily="34" charset="0"/>
              </a:rPr>
              <a:t>£282.36 </a:t>
            </a:r>
            <a:r>
              <a:rPr lang="en-US" dirty="0" smtClean="0">
                <a:latin typeface="Arial" pitchFamily="34" charset="0"/>
                <a:ea typeface="ＭＳ Ｐゴシック" charset="-128"/>
                <a:cs typeface="Arial" pitchFamily="34" charset="0"/>
              </a:rPr>
              <a:t>per </a:t>
            </a:r>
            <a:r>
              <a:rPr lang="en-US" dirty="0">
                <a:latin typeface="Arial" pitchFamily="34" charset="0"/>
                <a:ea typeface="ＭＳ Ｐゴシック" charset="-128"/>
                <a:cs typeface="Arial" pitchFamily="34" charset="0"/>
              </a:rPr>
              <a:t>week for two or more children</a:t>
            </a:r>
          </a:p>
          <a:p>
            <a:pPr marL="360000" lvl="1" indent="-360000">
              <a:defRPr/>
            </a:pPr>
            <a:endParaRPr lang="en-US" dirty="0">
              <a:latin typeface="Arial" pitchFamily="34" charset="0"/>
              <a:ea typeface="ＭＳ Ｐゴシック" charset="-128"/>
              <a:cs typeface="Arial" pitchFamily="34" charset="0"/>
            </a:endParaRPr>
          </a:p>
          <a:p>
            <a:pPr marL="360000" indent="-360000">
              <a:defRPr/>
            </a:pPr>
            <a:r>
              <a:rPr lang="en-US" b="1" dirty="0">
                <a:latin typeface="Arial" pitchFamily="34" charset="0"/>
                <a:ea typeface="ＭＳ Ｐゴシック" charset="-128"/>
                <a:cs typeface="Arial" pitchFamily="34" charset="0"/>
              </a:rPr>
              <a:t>Parents’ Learning Allowance:</a:t>
            </a:r>
          </a:p>
          <a:p>
            <a:pPr marL="360000" indent="-360000">
              <a:defRPr/>
            </a:pPr>
            <a:r>
              <a:rPr lang="en-US" dirty="0" smtClean="0">
                <a:latin typeface="Arial" pitchFamily="34" charset="0"/>
                <a:ea typeface="ＭＳ Ｐゴシック" charset="-128"/>
                <a:cs typeface="Arial" pitchFamily="34" charset="0"/>
              </a:rPr>
              <a:t>Up to </a:t>
            </a:r>
            <a:r>
              <a:rPr lang="en-US" b="1" dirty="0" smtClean="0">
                <a:latin typeface="Arial" pitchFamily="34" charset="0"/>
                <a:ea typeface="ＭＳ Ｐゴシック" charset="-128"/>
                <a:cs typeface="Arial" pitchFamily="34" charset="0"/>
              </a:rPr>
              <a:t>£1,669 </a:t>
            </a:r>
            <a:r>
              <a:rPr lang="en-US" dirty="0" smtClean="0">
                <a:latin typeface="Arial" pitchFamily="34" charset="0"/>
                <a:ea typeface="ＭＳ Ｐゴシック" charset="-128"/>
                <a:cs typeface="Arial" pitchFamily="34" charset="0"/>
              </a:rPr>
              <a:t>to help </a:t>
            </a:r>
            <a:r>
              <a:rPr lang="en-US" dirty="0">
                <a:latin typeface="Arial" pitchFamily="34" charset="0"/>
                <a:ea typeface="ＭＳ Ｐゴシック" charset="-128"/>
                <a:cs typeface="Arial" pitchFamily="34" charset="0"/>
              </a:rPr>
              <a:t>with course-related costs for students with </a:t>
            </a:r>
            <a:r>
              <a:rPr lang="en-US" dirty="0" smtClean="0">
                <a:latin typeface="Arial" pitchFamily="34" charset="0"/>
                <a:ea typeface="ＭＳ Ｐゴシック" charset="-128"/>
                <a:cs typeface="Arial" pitchFamily="34" charset="0"/>
              </a:rPr>
              <a:t>dependent children</a:t>
            </a:r>
            <a:endParaRPr lang="en-US" b="1" dirty="0">
              <a:latin typeface="Arial" pitchFamily="34" charset="0"/>
              <a:ea typeface="ＭＳ Ｐゴシック" charset="-128"/>
              <a:cs typeface="Arial" pitchFamily="34" charset="0"/>
            </a:endParaRPr>
          </a:p>
          <a:p>
            <a:pPr marL="360000" indent="-360000">
              <a:defRPr/>
            </a:pPr>
            <a:endParaRPr lang="en-US" dirty="0">
              <a:latin typeface="Arial" pitchFamily="34" charset="0"/>
              <a:ea typeface="ＭＳ Ｐゴシック" charset="-128"/>
              <a:cs typeface="Arial" pitchFamily="34" charset="0"/>
            </a:endParaRPr>
          </a:p>
          <a:p>
            <a:pPr marL="360000" indent="-360000">
              <a:defRPr/>
            </a:pPr>
            <a:r>
              <a:rPr lang="en-US" b="1" dirty="0">
                <a:latin typeface="Arial" pitchFamily="34" charset="0"/>
                <a:ea typeface="ＭＳ Ｐゴシック" charset="-128"/>
                <a:cs typeface="Arial" pitchFamily="34" charset="0"/>
              </a:rPr>
              <a:t>Adult Dependants’ Grant:</a:t>
            </a:r>
          </a:p>
          <a:p>
            <a:pPr marL="360000" indent="-360000">
              <a:defRPr/>
            </a:pPr>
            <a:r>
              <a:rPr lang="en-GB" dirty="0" smtClean="0">
                <a:solidFill>
                  <a:prstClr val="black"/>
                </a:solidFill>
                <a:latin typeface="Arial" pitchFamily="34" charset="0"/>
                <a:ea typeface="ＭＳ Ｐゴシック"/>
                <a:cs typeface="Arial" pitchFamily="34" charset="0"/>
              </a:rPr>
              <a:t>Maximum grant of </a:t>
            </a:r>
            <a:r>
              <a:rPr lang="en-US" b="1" dirty="0" smtClean="0">
                <a:latin typeface="Arial" pitchFamily="34" charset="0"/>
                <a:ea typeface="ＭＳ Ｐゴシック" charset="-128"/>
                <a:cs typeface="Arial" pitchFamily="34" charset="0"/>
              </a:rPr>
              <a:t>£2,925 </a:t>
            </a:r>
            <a:r>
              <a:rPr lang="en-GB" dirty="0" smtClean="0">
                <a:solidFill>
                  <a:prstClr val="black"/>
                </a:solidFill>
                <a:latin typeface="Arial" pitchFamily="34" charset="0"/>
                <a:ea typeface="ＭＳ Ｐゴシック"/>
                <a:cs typeface="Arial" pitchFamily="34" charset="0"/>
              </a:rPr>
              <a:t>for students with a partner or other adult who’s financially</a:t>
            </a:r>
          </a:p>
          <a:p>
            <a:pPr marL="360000" indent="-360000">
              <a:defRPr/>
            </a:pPr>
            <a:r>
              <a:rPr lang="en-GB" dirty="0" smtClean="0">
                <a:solidFill>
                  <a:prstClr val="black"/>
                </a:solidFill>
                <a:latin typeface="Arial" pitchFamily="34" charset="0"/>
                <a:ea typeface="ＭＳ Ｐゴシック"/>
                <a:cs typeface="Arial" pitchFamily="34" charset="0"/>
              </a:rPr>
              <a:t>dependent </a:t>
            </a:r>
            <a:r>
              <a:rPr lang="en-GB" dirty="0">
                <a:solidFill>
                  <a:prstClr val="black"/>
                </a:solidFill>
                <a:latin typeface="Arial" pitchFamily="34" charset="0"/>
                <a:ea typeface="ＭＳ Ｐゴシック"/>
                <a:cs typeface="Arial" pitchFamily="34" charset="0"/>
              </a:rPr>
              <a:t>on </a:t>
            </a:r>
            <a:r>
              <a:rPr lang="en-GB" dirty="0" smtClean="0">
                <a:solidFill>
                  <a:prstClr val="black"/>
                </a:solidFill>
                <a:latin typeface="Arial" pitchFamily="34" charset="0"/>
                <a:ea typeface="ＭＳ Ｐゴシック"/>
                <a:cs typeface="Arial" pitchFamily="34" charset="0"/>
              </a:rPr>
              <a:t>them, where the adult’s </a:t>
            </a:r>
            <a:r>
              <a:rPr lang="en-GB" dirty="0">
                <a:solidFill>
                  <a:prstClr val="black"/>
                </a:solidFill>
                <a:latin typeface="Arial" pitchFamily="34" charset="0"/>
                <a:ea typeface="ＭＳ Ｐゴシック"/>
                <a:cs typeface="Arial" pitchFamily="34" charset="0"/>
              </a:rPr>
              <a:t>net </a:t>
            </a:r>
            <a:r>
              <a:rPr lang="en-GB" dirty="0" smtClean="0">
                <a:solidFill>
                  <a:prstClr val="black"/>
                </a:solidFill>
                <a:latin typeface="Arial" pitchFamily="34" charset="0"/>
                <a:ea typeface="ＭＳ Ｐゴシック"/>
                <a:cs typeface="Arial" pitchFamily="34" charset="0"/>
              </a:rPr>
              <a:t>income </a:t>
            </a:r>
            <a:r>
              <a:rPr lang="en-GB" dirty="0">
                <a:solidFill>
                  <a:prstClr val="black"/>
                </a:solidFill>
                <a:latin typeface="Arial" pitchFamily="34" charset="0"/>
                <a:ea typeface="ＭＳ Ｐゴシック"/>
                <a:cs typeface="Arial" pitchFamily="34" charset="0"/>
              </a:rPr>
              <a:t>is </a:t>
            </a:r>
            <a:r>
              <a:rPr lang="en-GB" b="1" dirty="0">
                <a:solidFill>
                  <a:prstClr val="black"/>
                </a:solidFill>
                <a:latin typeface="Arial" pitchFamily="34" charset="0"/>
                <a:ea typeface="ＭＳ Ｐゴシック"/>
                <a:cs typeface="Arial" pitchFamily="34" charset="0"/>
              </a:rPr>
              <a:t>not </a:t>
            </a:r>
            <a:r>
              <a:rPr lang="en-GB" b="1" dirty="0" smtClean="0">
                <a:solidFill>
                  <a:prstClr val="black"/>
                </a:solidFill>
                <a:latin typeface="Arial" pitchFamily="34" charset="0"/>
                <a:ea typeface="ＭＳ Ｐゴシック"/>
                <a:cs typeface="Arial" pitchFamily="34" charset="0"/>
              </a:rPr>
              <a:t>more </a:t>
            </a:r>
            <a:r>
              <a:rPr lang="en-GB" b="1" dirty="0">
                <a:solidFill>
                  <a:prstClr val="black"/>
                </a:solidFill>
                <a:latin typeface="Arial" pitchFamily="34" charset="0"/>
                <a:ea typeface="ＭＳ Ｐゴシック"/>
                <a:cs typeface="Arial" pitchFamily="34" charset="0"/>
              </a:rPr>
              <a:t>than £3,796 </a:t>
            </a:r>
            <a:r>
              <a:rPr lang="en-GB" dirty="0" smtClean="0">
                <a:solidFill>
                  <a:prstClr val="black"/>
                </a:solidFill>
                <a:latin typeface="Arial" pitchFamily="34" charset="0"/>
                <a:ea typeface="ＭＳ Ｐゴシック"/>
                <a:cs typeface="Arial" pitchFamily="34" charset="0"/>
              </a:rPr>
              <a:t>p.a.</a:t>
            </a:r>
            <a:r>
              <a:rPr lang="en-GB" dirty="0" smtClean="0">
                <a:solidFill>
                  <a:prstClr val="black"/>
                </a:solidFill>
                <a:latin typeface="Arial" pitchFamily="34" charset="0"/>
                <a:cs typeface="Arial" pitchFamily="34" charset="0"/>
              </a:rPr>
              <a:t> </a:t>
            </a:r>
          </a:p>
          <a:p>
            <a:pPr marL="360000" indent="-360000">
              <a:defRPr/>
            </a:pPr>
            <a:endParaRPr lang="en-GB" dirty="0" smtClean="0">
              <a:solidFill>
                <a:prstClr val="black"/>
              </a:solidFill>
              <a:latin typeface="Arial" pitchFamily="34" charset="0"/>
              <a:cs typeface="Arial" pitchFamily="34" charset="0"/>
            </a:endParaRPr>
          </a:p>
          <a:p>
            <a:pPr marL="360000" indent="-360000">
              <a:defRPr/>
            </a:pPr>
            <a:r>
              <a:rPr lang="en-GB" dirty="0" smtClean="0">
                <a:solidFill>
                  <a:prstClr val="black"/>
                </a:solidFill>
                <a:latin typeface="Arial" pitchFamily="34" charset="0"/>
                <a:cs typeface="Arial" pitchFamily="34" charset="0"/>
              </a:rPr>
              <a:t>For Dependants’ Grant applications SFE will need details of things like household</a:t>
            </a:r>
          </a:p>
          <a:p>
            <a:pPr marL="360000" indent="-360000">
              <a:defRPr/>
            </a:pPr>
            <a:r>
              <a:rPr lang="en-GB" dirty="0" smtClean="0">
                <a:solidFill>
                  <a:prstClr val="black"/>
                </a:solidFill>
                <a:latin typeface="Arial" pitchFamily="34" charset="0"/>
                <a:cs typeface="Arial" pitchFamily="34" charset="0"/>
              </a:rPr>
              <a:t>income, your childcare provider and the costs/estimated costs of these</a:t>
            </a:r>
          </a:p>
        </p:txBody>
      </p:sp>
      <p:sp>
        <p:nvSpPr>
          <p:cNvPr id="5" name="TextBox 14"/>
          <p:cNvSpPr txBox="1">
            <a:spLocks noChangeArrowheads="1"/>
          </p:cNvSpPr>
          <p:nvPr/>
        </p:nvSpPr>
        <p:spPr bwMode="auto">
          <a:xfrm>
            <a:off x="1777997" y="361950"/>
            <a:ext cx="7652605"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DEPENDANTS’ GRANTS</a:t>
            </a:r>
            <a:endParaRPr lang="en-US" sz="2000" dirty="0">
              <a:solidFill>
                <a:prstClr val="black"/>
              </a:solidFill>
              <a:latin typeface="Arial" pitchFamily="34" charset="0"/>
              <a:cs typeface="Arial" pitchFamily="34" charset="0"/>
            </a:endParaRPr>
          </a:p>
        </p:txBody>
      </p:sp>
      <p:pic>
        <p:nvPicPr>
          <p:cNvPr id="6"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10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06">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06">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0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dirty="0">
                <a:solidFill>
                  <a:prstClr val="white"/>
                </a:solidFill>
                <a:latin typeface="Helvetica LT Std Bold Condensed"/>
              </a:rPr>
              <a:t>ADDITIONAL SUPPORT</a:t>
            </a:r>
          </a:p>
        </p:txBody>
      </p:sp>
      <p:sp>
        <p:nvSpPr>
          <p:cNvPr id="3" name="Rectangle 3"/>
          <p:cNvSpPr txBox="1">
            <a:spLocks noChangeArrowheads="1"/>
          </p:cNvSpPr>
          <p:nvPr/>
        </p:nvSpPr>
        <p:spPr>
          <a:xfrm>
            <a:off x="314964" y="1576519"/>
            <a:ext cx="8733785" cy="4084638"/>
          </a:xfrm>
          <a:prstGeom prst="rect">
            <a:avLst/>
          </a:prstGeom>
          <a:noFill/>
        </p:spPr>
        <p:txBody>
          <a:bodyPr/>
          <a:lstStyle/>
          <a:p>
            <a:pPr marL="360000" indent="-360000" eaLnBrk="0" hangingPunct="0">
              <a:defRPr/>
            </a:pPr>
            <a:r>
              <a:rPr lang="en-GB" kern="0" dirty="0" smtClean="0">
                <a:solidFill>
                  <a:prstClr val="black"/>
                </a:solidFill>
                <a:latin typeface="Arial" pitchFamily="34" charset="0"/>
                <a:ea typeface="ＭＳ Ｐゴシック" charset="-128"/>
                <a:cs typeface="Arial" pitchFamily="34" charset="0"/>
              </a:rPr>
              <a:t>Support for SFE students who study overseas as part of their UK based course:</a:t>
            </a:r>
          </a:p>
          <a:p>
            <a:pPr marL="360000" indent="-360000" eaLnBrk="0" hangingPunct="0">
              <a:buFont typeface="Arial" pitchFamily="34" charset="0"/>
              <a:buChar char="•"/>
              <a:defRPr/>
            </a:pPr>
            <a:endParaRPr lang="en-GB" kern="0" dirty="0" smtClean="0">
              <a:solidFill>
                <a:prstClr val="black"/>
              </a:solidFill>
              <a:latin typeface="Arial" pitchFamily="34" charset="0"/>
              <a:ea typeface="ＭＳ Ｐゴシック" charset="-128"/>
              <a:cs typeface="Arial" pitchFamily="34" charset="0"/>
            </a:endParaRPr>
          </a:p>
          <a:p>
            <a:pPr marL="360000" indent="-360000"/>
            <a:r>
              <a:rPr lang="en-GB" dirty="0" smtClean="0">
                <a:latin typeface="Arial" pitchFamily="34" charset="0"/>
                <a:cs typeface="Arial" pitchFamily="34" charset="0"/>
              </a:rPr>
              <a:t>You may get a means tested grant to cover some of your travel expenses (over</a:t>
            </a:r>
          </a:p>
          <a:p>
            <a:pPr marL="360000" indent="-360000"/>
            <a:r>
              <a:rPr lang="en-GB" dirty="0" smtClean="0">
                <a:latin typeface="Arial" pitchFamily="34" charset="0"/>
                <a:cs typeface="Arial" pitchFamily="34" charset="0"/>
              </a:rPr>
              <a:t>£303)  if you normally live in England and:</a:t>
            </a:r>
          </a:p>
          <a:p>
            <a:pPr marL="360000" indent="-360000"/>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You’re studying abroad as part of your course, or on an Erasmus study or Erasmus work placement</a:t>
            </a:r>
          </a:p>
          <a:p>
            <a:pPr marL="360000" indent="-360000">
              <a:buFont typeface="Arial" pitchFamily="34" charset="0"/>
              <a:buChar char="•"/>
            </a:pPr>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You’re a nursing*, midwifery*, AHP*, medical or dental student studying abroad </a:t>
            </a:r>
          </a:p>
          <a:p>
            <a:pPr marL="360000" indent="-360000"/>
            <a:r>
              <a:rPr lang="en-GB" dirty="0" smtClean="0">
                <a:latin typeface="Arial" pitchFamily="34" charset="0"/>
                <a:cs typeface="Arial" pitchFamily="34" charset="0"/>
              </a:rPr>
              <a:t>	or attending a clinical placement in the UK (*NHSBSA support)</a:t>
            </a:r>
          </a:p>
          <a:p>
            <a:pPr marL="360000" indent="-360000"/>
            <a:endParaRPr lang="en-GB" dirty="0" smtClean="0">
              <a:latin typeface="Arial" pitchFamily="34" charset="0"/>
              <a:cs typeface="Arial" pitchFamily="34" charset="0"/>
            </a:endParaRPr>
          </a:p>
          <a:p>
            <a:pPr marL="360000" indent="-360000"/>
            <a:r>
              <a:rPr lang="en-GB" dirty="0" smtClean="0">
                <a:latin typeface="Arial" pitchFamily="34" charset="0"/>
                <a:cs typeface="Arial" pitchFamily="34" charset="0"/>
              </a:rPr>
              <a:t>Erasmus+ provides HE students the opportunity to study in Europe</a:t>
            </a:r>
          </a:p>
          <a:p>
            <a:pPr marL="360000" indent="-360000"/>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Erasmus+ grants are provided by the European Commission and contribute towards the extra costs you may encounter from studying abroad</a:t>
            </a: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p:txBody>
      </p:sp>
      <p:sp>
        <p:nvSpPr>
          <p:cNvPr id="6" name="TextBox 14"/>
          <p:cNvSpPr txBox="1">
            <a:spLocks noChangeArrowheads="1"/>
          </p:cNvSpPr>
          <p:nvPr/>
        </p:nvSpPr>
        <p:spPr bwMode="auto">
          <a:xfrm>
            <a:off x="1777997" y="361950"/>
            <a:ext cx="7652605"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STUDYING OVESEAS</a:t>
            </a:r>
            <a:endParaRPr lang="en-US" sz="2000" dirty="0">
              <a:solidFill>
                <a:prstClr val="black"/>
              </a:solidFill>
              <a:latin typeface="Arial" pitchFamily="34" charset="0"/>
              <a:cs typeface="Arial" pitchFamily="34" charset="0"/>
            </a:endParaRPr>
          </a:p>
        </p:txBody>
      </p:sp>
      <p:pic>
        <p:nvPicPr>
          <p:cNvPr id="7"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dirty="0">
                <a:solidFill>
                  <a:prstClr val="white"/>
                </a:solidFill>
                <a:latin typeface="Helvetica LT Std Bold Condensed"/>
              </a:rPr>
              <a:t>ADDITIONAL SUPPORT</a:t>
            </a:r>
          </a:p>
        </p:txBody>
      </p:sp>
      <p:sp>
        <p:nvSpPr>
          <p:cNvPr id="3" name="Rectangle 3"/>
          <p:cNvSpPr txBox="1">
            <a:spLocks noChangeArrowheads="1"/>
          </p:cNvSpPr>
          <p:nvPr/>
        </p:nvSpPr>
        <p:spPr>
          <a:xfrm>
            <a:off x="314964" y="1686881"/>
            <a:ext cx="8733785" cy="4084638"/>
          </a:xfrm>
          <a:prstGeom prst="rect">
            <a:avLst/>
          </a:prstGeom>
          <a:noFill/>
        </p:spPr>
        <p:txBody>
          <a:bodyPr/>
          <a:lstStyle/>
          <a:p>
            <a:pPr marL="360000" indent="-360000" eaLnBrk="0" hangingPunct="0">
              <a:defRPr/>
            </a:pPr>
            <a:r>
              <a:rPr lang="en-GB" dirty="0" smtClean="0">
                <a:latin typeface="Arial" pitchFamily="34" charset="0"/>
                <a:cs typeface="Arial" pitchFamily="34" charset="0"/>
              </a:rPr>
              <a:t>What  happens to Tuition Fee and Maintenance Loans if you take a placement or</a:t>
            </a:r>
          </a:p>
          <a:p>
            <a:pPr marL="360000" indent="-360000"/>
            <a:r>
              <a:rPr lang="en-GB" dirty="0" smtClean="0">
                <a:latin typeface="Arial" pitchFamily="34" charset="0"/>
                <a:cs typeface="Arial" pitchFamily="34" charset="0"/>
              </a:rPr>
              <a:t>sandwich year as part of your course?</a:t>
            </a:r>
          </a:p>
          <a:p>
            <a:pPr marL="360000" indent="-360000"/>
            <a:endParaRPr lang="en-GB" dirty="0" smtClean="0">
              <a:latin typeface="Arial" pitchFamily="34" charset="0"/>
              <a:cs typeface="Arial" pitchFamily="34" charset="0"/>
            </a:endParaRPr>
          </a:p>
          <a:p>
            <a:pPr marL="360000" indent="-360000"/>
            <a:r>
              <a:rPr lang="en-GB" dirty="0" smtClean="0">
                <a:latin typeface="Arial" pitchFamily="34" charset="0"/>
                <a:cs typeface="Arial" pitchFamily="34" charset="0"/>
              </a:rPr>
              <a:t>The tuition fee you are charged and Tuition Fee Loan you can get will change:</a:t>
            </a:r>
          </a:p>
          <a:p>
            <a:pPr marL="360000" indent="-360000"/>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Studying abroad on a work placement abroad or on Erasmus+, </a:t>
            </a:r>
            <a:r>
              <a:rPr lang="en-GB" b="1" dirty="0" smtClean="0">
                <a:latin typeface="Arial" pitchFamily="34" charset="0"/>
                <a:cs typeface="Arial" pitchFamily="34" charset="0"/>
              </a:rPr>
              <a:t>Max of £1,385 </a:t>
            </a:r>
          </a:p>
          <a:p>
            <a:pPr marL="360000" indent="-360000">
              <a:buFont typeface="Arial" pitchFamily="34" charset="0"/>
              <a:buChar char="•"/>
            </a:pPr>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On a placement year of a sandwich course, </a:t>
            </a:r>
            <a:r>
              <a:rPr lang="en-GB" b="1" dirty="0" smtClean="0">
                <a:latin typeface="Arial" pitchFamily="34" charset="0"/>
                <a:cs typeface="Arial" pitchFamily="34" charset="0"/>
              </a:rPr>
              <a:t>Max of £1,850</a:t>
            </a:r>
          </a:p>
          <a:p>
            <a:pPr marL="360000" indent="-360000"/>
            <a:endParaRPr lang="en-GB" dirty="0" smtClean="0">
              <a:latin typeface="Arial" pitchFamily="34" charset="0"/>
              <a:cs typeface="Arial" pitchFamily="34" charset="0"/>
            </a:endParaRPr>
          </a:p>
          <a:p>
            <a:pPr marL="360000" indent="-360000"/>
            <a:r>
              <a:rPr lang="en-GB" dirty="0" smtClean="0">
                <a:latin typeface="Arial" pitchFamily="34" charset="0"/>
                <a:cs typeface="Arial" pitchFamily="34" charset="0"/>
              </a:rPr>
              <a:t>If you are on a full year study placement overseas you can apply for the overseas</a:t>
            </a:r>
          </a:p>
          <a:p>
            <a:pPr marL="360000" indent="-360000"/>
            <a:r>
              <a:rPr lang="en-GB" dirty="0" smtClean="0">
                <a:latin typeface="Arial" pitchFamily="34" charset="0"/>
                <a:cs typeface="Arial" pitchFamily="34" charset="0"/>
              </a:rPr>
              <a:t>rate of Maintenance Loan  </a:t>
            </a:r>
            <a:r>
              <a:rPr lang="en-GB" b="1" dirty="0" smtClean="0">
                <a:latin typeface="Arial" pitchFamily="34" charset="0"/>
                <a:cs typeface="Arial" pitchFamily="34" charset="0"/>
              </a:rPr>
              <a:t>(up to £9,963)</a:t>
            </a:r>
          </a:p>
          <a:p>
            <a:pPr marL="360000" indent="-360000"/>
            <a:endParaRPr lang="en-GB" dirty="0" smtClean="0">
              <a:latin typeface="Arial" pitchFamily="34" charset="0"/>
              <a:cs typeface="Arial" pitchFamily="34" charset="0"/>
            </a:endParaRPr>
          </a:p>
          <a:p>
            <a:pPr marL="360000" indent="-360000"/>
            <a:r>
              <a:rPr lang="en-GB" dirty="0" smtClean="0">
                <a:latin typeface="Arial" pitchFamily="34" charset="0"/>
                <a:cs typeface="Arial" pitchFamily="34" charset="0"/>
              </a:rPr>
              <a:t>Your Maintenance Loan will depend on things like if the placement is paid or unpaid,</a:t>
            </a:r>
          </a:p>
          <a:p>
            <a:pPr marL="360000" indent="-360000"/>
            <a:r>
              <a:rPr lang="en-GB" dirty="0" smtClean="0">
                <a:latin typeface="Arial" pitchFamily="34" charset="0"/>
                <a:cs typeface="Arial" pitchFamily="34" charset="0"/>
              </a:rPr>
              <a:t>the number of weeks spent at </a:t>
            </a:r>
            <a:r>
              <a:rPr lang="en-GB" dirty="0" err="1" smtClean="0">
                <a:latin typeface="Arial" pitchFamily="34" charset="0"/>
                <a:cs typeface="Arial" pitchFamily="34" charset="0"/>
              </a:rPr>
              <a:t>uni</a:t>
            </a:r>
            <a:r>
              <a:rPr lang="en-GB" dirty="0" smtClean="0">
                <a:latin typeface="Arial" pitchFamily="34" charset="0"/>
                <a:cs typeface="Arial" pitchFamily="34" charset="0"/>
              </a:rPr>
              <a:t> or if it is an Erasmus+ work placement</a:t>
            </a: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p:txBody>
      </p:sp>
      <p:sp>
        <p:nvSpPr>
          <p:cNvPr id="6" name="TextBox 14"/>
          <p:cNvSpPr txBox="1">
            <a:spLocks noChangeArrowheads="1"/>
          </p:cNvSpPr>
          <p:nvPr/>
        </p:nvSpPr>
        <p:spPr bwMode="auto">
          <a:xfrm>
            <a:off x="1777997" y="361950"/>
            <a:ext cx="7652605"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PLACEMENT AND SANDWICH YEARS</a:t>
            </a:r>
            <a:endParaRPr lang="en-US" sz="2000" dirty="0">
              <a:solidFill>
                <a:prstClr val="black"/>
              </a:solidFill>
              <a:latin typeface="Arial" pitchFamily="34" charset="0"/>
              <a:cs typeface="Arial" pitchFamily="34" charset="0"/>
            </a:endParaRPr>
          </a:p>
        </p:txBody>
      </p:sp>
      <p:pic>
        <p:nvPicPr>
          <p:cNvPr id="7"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dirty="0">
                <a:solidFill>
                  <a:prstClr val="white"/>
                </a:solidFill>
                <a:latin typeface="Helvetica LT Std Bold Condensed"/>
              </a:rPr>
              <a:t>ADDITIONAL SUPPORT</a:t>
            </a:r>
          </a:p>
        </p:txBody>
      </p:sp>
      <p:sp>
        <p:nvSpPr>
          <p:cNvPr id="3" name="Rectangle 3"/>
          <p:cNvSpPr txBox="1">
            <a:spLocks noChangeArrowheads="1"/>
          </p:cNvSpPr>
          <p:nvPr/>
        </p:nvSpPr>
        <p:spPr>
          <a:xfrm>
            <a:off x="314964" y="1576519"/>
            <a:ext cx="8733785" cy="4084638"/>
          </a:xfrm>
          <a:prstGeom prst="rect">
            <a:avLst/>
          </a:prstGeom>
          <a:noFill/>
        </p:spPr>
        <p:txBody>
          <a:bodyPr/>
          <a:lstStyle/>
          <a:p>
            <a:pPr marL="360000" indent="-360000" eaLnBrk="0" hangingPunct="0">
              <a:defRPr/>
            </a:pPr>
            <a:r>
              <a:rPr lang="en-GB" dirty="0" smtClean="0">
                <a:latin typeface="Arial" pitchFamily="34" charset="0"/>
                <a:cs typeface="Arial" pitchFamily="34" charset="0"/>
              </a:rPr>
              <a:t>What  support could you get if you chose to study a part-time undergraduate or</a:t>
            </a:r>
          </a:p>
          <a:p>
            <a:pPr marL="360000" indent="-360000" eaLnBrk="0" hangingPunct="0">
              <a:defRPr/>
            </a:pPr>
            <a:r>
              <a:rPr lang="en-GB" dirty="0" smtClean="0">
                <a:latin typeface="Arial" pitchFamily="34" charset="0"/>
                <a:cs typeface="Arial" pitchFamily="34" charset="0"/>
              </a:rPr>
              <a:t>move on to take a postgraduate Master’s course?</a:t>
            </a:r>
          </a:p>
          <a:p>
            <a:pPr marL="360000" indent="-360000"/>
            <a:endParaRPr lang="en-GB" sz="1400" dirty="0" smtClean="0">
              <a:latin typeface="Arial" pitchFamily="34" charset="0"/>
              <a:cs typeface="Arial" pitchFamily="34" charset="0"/>
            </a:endParaRPr>
          </a:p>
          <a:p>
            <a:pPr marL="360000" indent="-360000"/>
            <a:r>
              <a:rPr lang="en-GB" b="1" dirty="0" smtClean="0">
                <a:latin typeface="Arial" pitchFamily="34" charset="0"/>
                <a:cs typeface="Arial" pitchFamily="34" charset="0"/>
              </a:rPr>
              <a:t>Eligible part-time undergraduate students may be able to get:</a:t>
            </a:r>
          </a:p>
          <a:p>
            <a:pPr marL="360000" indent="-360000"/>
            <a:endParaRPr lang="en-GB" sz="1400"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Tuition Fee Loan of up to £6,935 a year, based on course intensity</a:t>
            </a:r>
            <a:endParaRPr lang="en-GB" b="1"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Maintenance Loan, based on a proportion of full-time Maintenance Loan, taking account of course intensity and household income</a:t>
            </a:r>
          </a:p>
          <a:p>
            <a:pPr marL="360000" indent="-360000" eaLnBrk="0" hangingPunct="0">
              <a:buFont typeface="Arial" pitchFamily="34" charset="0"/>
              <a:buChar char="•"/>
              <a:defRPr/>
            </a:pPr>
            <a:r>
              <a:rPr lang="en-GB" dirty="0" smtClean="0">
                <a:latin typeface="Arial" pitchFamily="34" charset="0"/>
                <a:cs typeface="Arial" pitchFamily="34" charset="0"/>
              </a:rPr>
              <a:t>Disabled Students’ Allowances (DSAs) if you</a:t>
            </a:r>
            <a:r>
              <a:rPr lang="en-GB" kern="0" dirty="0" smtClean="0">
                <a:solidFill>
                  <a:prstClr val="black"/>
                </a:solidFill>
                <a:latin typeface="Arial" pitchFamily="34" charset="0"/>
                <a:ea typeface="ＭＳ Ｐゴシック" charset="-128"/>
                <a:cs typeface="Arial" pitchFamily="34" charset="0"/>
              </a:rPr>
              <a:t> have a disability, long-term health condition, mental-health condition or specific learning difficulty</a:t>
            </a:r>
            <a:endParaRPr lang="en-GB" b="1" kern="0" dirty="0" smtClean="0">
              <a:solidFill>
                <a:prstClr val="black"/>
              </a:solidFill>
              <a:latin typeface="Arial" pitchFamily="34" charset="0"/>
              <a:ea typeface="ＭＳ Ｐゴシック" charset="-128"/>
              <a:cs typeface="Arial" pitchFamily="34" charset="0"/>
            </a:endParaRPr>
          </a:p>
          <a:p>
            <a:pPr marL="360000" indent="-360000">
              <a:buFont typeface="Arial" pitchFamily="34" charset="0"/>
              <a:buChar char="•"/>
            </a:pPr>
            <a:endParaRPr lang="en-GB" b="1" dirty="0" smtClean="0">
              <a:latin typeface="Arial" pitchFamily="34" charset="0"/>
              <a:cs typeface="Arial" pitchFamily="34" charset="0"/>
            </a:endParaRPr>
          </a:p>
          <a:p>
            <a:pPr marL="360000" indent="-360000"/>
            <a:r>
              <a:rPr lang="en-GB" b="1" dirty="0" smtClean="0">
                <a:latin typeface="Arial" pitchFamily="34" charset="0"/>
                <a:cs typeface="Arial" pitchFamily="34" charset="0"/>
              </a:rPr>
              <a:t>Eligible English domiciled and EU postgraduate students may be able to get:</a:t>
            </a:r>
          </a:p>
          <a:p>
            <a:pPr marL="360000" indent="-360000"/>
            <a:endParaRPr lang="en-GB" sz="1400"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A contribution Postgraduate Loan (PGL) for taught and research Master’s; or</a:t>
            </a:r>
          </a:p>
          <a:p>
            <a:pPr marL="360000" indent="-360000">
              <a:buFont typeface="Arial" pitchFamily="34" charset="0"/>
              <a:buChar char="•"/>
            </a:pPr>
            <a:r>
              <a:rPr lang="en-GB" dirty="0" smtClean="0">
                <a:latin typeface="Arial" pitchFamily="34" charset="0"/>
                <a:cs typeface="Arial" pitchFamily="34" charset="0"/>
              </a:rPr>
              <a:t>A Postgraduate Doctoral Loan (PGDL) for doctoral programmes of 3-8 years</a:t>
            </a:r>
          </a:p>
          <a:p>
            <a:pPr marL="360000" indent="-360000">
              <a:buFont typeface="Arial" pitchFamily="34" charset="0"/>
              <a:buChar char="•"/>
            </a:pPr>
            <a:r>
              <a:rPr lang="en-GB" dirty="0" smtClean="0">
                <a:latin typeface="Arial" pitchFamily="34" charset="0"/>
                <a:cs typeface="Arial" pitchFamily="34" charset="0"/>
              </a:rPr>
              <a:t>Disabled Students’ Allowances (DSAs)</a:t>
            </a: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a:endParaRPr lang="en-GB" dirty="0" smtClean="0">
              <a:latin typeface="Arial" pitchFamily="34" charset="0"/>
              <a:cs typeface="Arial" pitchFamily="34" charset="0"/>
            </a:endParaRP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p:txBody>
      </p:sp>
      <p:sp>
        <p:nvSpPr>
          <p:cNvPr id="5" name="TextBox 14"/>
          <p:cNvSpPr txBox="1">
            <a:spLocks noChangeArrowheads="1"/>
          </p:cNvSpPr>
          <p:nvPr/>
        </p:nvSpPr>
        <p:spPr bwMode="auto">
          <a:xfrm>
            <a:off x="1777997" y="361950"/>
            <a:ext cx="7652605"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PART-TIME HE AND POSTGRADUATE STUDY</a:t>
            </a:r>
            <a:endParaRPr lang="en-US" sz="2000" dirty="0">
              <a:solidFill>
                <a:prstClr val="black"/>
              </a:solidFill>
              <a:latin typeface="Arial" pitchFamily="34" charset="0"/>
              <a:cs typeface="Arial" pitchFamily="34" charset="0"/>
            </a:endParaRPr>
          </a:p>
        </p:txBody>
      </p:sp>
      <p:pic>
        <p:nvPicPr>
          <p:cNvPr id="7"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03575" y="2530475"/>
            <a:ext cx="5754688" cy="815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DD4814"/>
                </a:solidFill>
                <a:cs typeface="Arial" charset="0"/>
              </a:rPr>
              <a:t>STUDENT FINANCE 2018/19</a:t>
            </a:r>
          </a:p>
          <a:p>
            <a:pPr eaLnBrk="1" hangingPunct="1">
              <a:spcAft>
                <a:spcPts val="600"/>
              </a:spcAft>
              <a:defRPr/>
            </a:pPr>
            <a:r>
              <a:rPr lang="en-US" sz="2000" dirty="0" smtClean="0">
                <a:solidFill>
                  <a:prstClr val="black"/>
                </a:solidFill>
                <a:cs typeface="Arial" charset="0"/>
              </a:rPr>
              <a:t>NHS STUDENT FUNDING REFORM</a:t>
            </a:r>
            <a:endParaRPr lang="en-US" sz="1800" dirty="0" smtClean="0">
              <a:solidFill>
                <a:prstClr val="black"/>
              </a:solidFill>
              <a:cs typeface="Arial" charset="0"/>
            </a:endParaRPr>
          </a:p>
        </p:txBody>
      </p:sp>
      <p:sp>
        <p:nvSpPr>
          <p:cNvPr id="5" name="TextBox 12"/>
          <p:cNvSpPr txBox="1">
            <a:spLocks noChangeArrowheads="1"/>
          </p:cNvSpPr>
          <p:nvPr/>
        </p:nvSpPr>
        <p:spPr bwMode="auto">
          <a:xfrm>
            <a:off x="1327150" y="2635250"/>
            <a:ext cx="18399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prstClr val="white"/>
                </a:solidFill>
                <a:cs typeface="Arial" charset="0"/>
              </a:rPr>
              <a:t>SECTION 1</a:t>
            </a:r>
          </a:p>
        </p:txBody>
      </p:sp>
      <p:pic>
        <p:nvPicPr>
          <p:cNvPr id="7" name="Picture 2" descr="heloa-logo-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92915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p:cNvSpPr txBox="1">
            <a:spLocks noChangeArrowheads="1"/>
          </p:cNvSpPr>
          <p:nvPr/>
        </p:nvSpPr>
        <p:spPr bwMode="auto">
          <a:xfrm>
            <a:off x="1778000" y="361950"/>
            <a:ext cx="5754688" cy="430887"/>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SESSION CONTENTS</a:t>
            </a:r>
          </a:p>
        </p:txBody>
      </p:sp>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prstClr val="white"/>
                </a:solidFill>
                <a:cs typeface="Arial" pitchFamily="34" charset="0"/>
              </a:rPr>
              <a:t>i</a:t>
            </a:r>
          </a:p>
        </p:txBody>
      </p:sp>
      <p:sp>
        <p:nvSpPr>
          <p:cNvPr id="4" name="Rectangle 3"/>
          <p:cNvSpPr>
            <a:spLocks noChangeArrowheads="1"/>
          </p:cNvSpPr>
          <p:nvPr/>
        </p:nvSpPr>
        <p:spPr bwMode="auto">
          <a:xfrm>
            <a:off x="315913" y="1658345"/>
            <a:ext cx="8370887" cy="3557588"/>
          </a:xfrm>
          <a:prstGeom prst="rect">
            <a:avLst/>
          </a:prstGeom>
          <a:noFill/>
          <a:ln w="9525">
            <a:noFill/>
            <a:miter lim="800000"/>
            <a:headEnd/>
            <a:tailEnd/>
          </a:ln>
        </p:spPr>
        <p:txBody>
          <a:bodyPr/>
          <a:lstStyle/>
          <a:p>
            <a:pPr marL="432000" indent="-360000" eaLnBrk="0" hangingPunct="0">
              <a:defRPr/>
            </a:pP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 typeface="Arial" pitchFamily="34" charset="0"/>
              <a:buChar char="•"/>
              <a:defRPr/>
            </a:pPr>
            <a:r>
              <a:rPr lang="en-GB" sz="2200" dirty="0" smtClean="0">
                <a:solidFill>
                  <a:prstClr val="black"/>
                </a:solidFill>
                <a:latin typeface="Arial" pitchFamily="34" charset="0"/>
                <a:ea typeface="ＭＳ Ｐゴシック" charset="-128"/>
                <a:cs typeface="Arial" pitchFamily="34" charset="0"/>
              </a:rPr>
              <a:t>Introduction to Student Finance England</a:t>
            </a:r>
          </a:p>
          <a:p>
            <a:pPr marL="432000" indent="-360000" eaLnBrk="0" hangingPunct="0">
              <a:buFont typeface="Arial" pitchFamily="34" charset="0"/>
              <a:buChar char="•"/>
              <a:defRPr/>
            </a:pPr>
            <a:endParaRPr lang="en-GB" sz="2200" dirty="0" smtClean="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r>
              <a:rPr lang="en-GB" sz="2200" dirty="0" smtClean="0">
                <a:solidFill>
                  <a:prstClr val="black"/>
                </a:solidFill>
                <a:latin typeface="Arial" pitchFamily="34" charset="0"/>
                <a:ea typeface="ＭＳ Ｐゴシック" charset="-128"/>
                <a:cs typeface="Arial" pitchFamily="34" charset="0"/>
              </a:rPr>
              <a:t>Section </a:t>
            </a:r>
            <a:r>
              <a:rPr lang="en-GB" sz="2200" dirty="0">
                <a:solidFill>
                  <a:prstClr val="black"/>
                </a:solidFill>
                <a:latin typeface="Arial" pitchFamily="34" charset="0"/>
                <a:ea typeface="ＭＳ Ｐゴシック" charset="-128"/>
                <a:cs typeface="Arial" pitchFamily="34" charset="0"/>
              </a:rPr>
              <a:t>1 – </a:t>
            </a:r>
            <a:r>
              <a:rPr lang="en-GB" sz="2200" dirty="0" smtClean="0">
                <a:solidFill>
                  <a:prstClr val="black"/>
                </a:solidFill>
                <a:latin typeface="Arial" pitchFamily="34" charset="0"/>
                <a:ea typeface="ＭＳ Ｐゴシック" charset="-128"/>
                <a:cs typeface="Arial" pitchFamily="34" charset="0"/>
              </a:rPr>
              <a:t>What support can you get?</a:t>
            </a: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r>
              <a:rPr lang="en-GB" sz="2200" dirty="0">
                <a:solidFill>
                  <a:prstClr val="black"/>
                </a:solidFill>
                <a:latin typeface="Arial" pitchFamily="34" charset="0"/>
                <a:ea typeface="ＭＳ Ｐゴシック" charset="-128"/>
                <a:cs typeface="Arial" pitchFamily="34" charset="0"/>
              </a:rPr>
              <a:t>Section 2 – </a:t>
            </a:r>
            <a:r>
              <a:rPr lang="en-GB" sz="2200" dirty="0" smtClean="0">
                <a:solidFill>
                  <a:prstClr val="black"/>
                </a:solidFill>
                <a:latin typeface="Arial" pitchFamily="34" charset="0"/>
                <a:ea typeface="ＭＳ Ｐゴシック" charset="-128"/>
                <a:cs typeface="Arial" pitchFamily="34" charset="0"/>
              </a:rPr>
              <a:t>How do you get it?</a:t>
            </a: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r>
              <a:rPr lang="en-GB" sz="2200" dirty="0">
                <a:solidFill>
                  <a:prstClr val="black"/>
                </a:solidFill>
                <a:latin typeface="Arial" pitchFamily="34" charset="0"/>
                <a:ea typeface="ＭＳ Ｐゴシック" charset="-128"/>
                <a:cs typeface="Arial" pitchFamily="34" charset="0"/>
              </a:rPr>
              <a:t>Section 3 – </a:t>
            </a:r>
            <a:r>
              <a:rPr lang="en-GB" sz="2200" dirty="0" smtClean="0">
                <a:solidFill>
                  <a:prstClr val="black"/>
                </a:solidFill>
                <a:latin typeface="Arial" pitchFamily="34" charset="0"/>
                <a:ea typeface="ＭＳ Ｐゴシック" charset="-128"/>
                <a:cs typeface="Arial" pitchFamily="34" charset="0"/>
              </a:rPr>
              <a:t>When &amp; how do you repay it?</a:t>
            </a: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r>
              <a:rPr lang="en-GB" sz="2200" dirty="0">
                <a:solidFill>
                  <a:prstClr val="black"/>
                </a:solidFill>
                <a:latin typeface="Arial" pitchFamily="34" charset="0"/>
                <a:ea typeface="ＭＳ Ｐゴシック" charset="-128"/>
                <a:cs typeface="Arial" pitchFamily="34" charset="0"/>
              </a:rPr>
              <a:t>Section 4 - Managing </a:t>
            </a:r>
            <a:r>
              <a:rPr lang="en-GB" sz="2200" dirty="0" smtClean="0">
                <a:solidFill>
                  <a:prstClr val="black"/>
                </a:solidFill>
                <a:latin typeface="Arial" pitchFamily="34" charset="0"/>
                <a:ea typeface="ＭＳ Ｐゴシック" charset="-128"/>
                <a:cs typeface="Arial" pitchFamily="34" charset="0"/>
              </a:rPr>
              <a:t>your money</a:t>
            </a:r>
            <a:endParaRPr lang="en-GB" sz="2200" dirty="0">
              <a:solidFill>
                <a:prstClr val="black"/>
              </a:solidFill>
              <a:latin typeface="Arial" pitchFamily="34" charset="0"/>
              <a:ea typeface="ＭＳ Ｐゴシック" charset="-128"/>
              <a:cs typeface="Arial" pitchFamily="34" charset="0"/>
            </a:endParaRPr>
          </a:p>
          <a:p>
            <a:pPr marL="432000" indent="-360000" eaLnBrk="0" hangingPunct="0">
              <a:defRPr/>
            </a:pPr>
            <a:endParaRPr lang="en-GB" sz="2200"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endParaRPr lang="en-GB" sz="2200" b="1" dirty="0">
              <a:solidFill>
                <a:prstClr val="black"/>
              </a:solidFill>
              <a:latin typeface="Arial" pitchFamily="34" charset="0"/>
              <a:ea typeface="ＭＳ Ｐゴシック" charset="-128"/>
              <a:cs typeface="Arial" pitchFamily="34" charset="0"/>
            </a:endParaRPr>
          </a:p>
          <a:p>
            <a:pPr marL="432000" indent="-360000" eaLnBrk="0" hangingPunct="0">
              <a:buFontTx/>
              <a:buChar char="•"/>
              <a:defRPr/>
            </a:pPr>
            <a:endParaRPr lang="en-GB" sz="2200" b="1" dirty="0">
              <a:solidFill>
                <a:prstClr val="black"/>
              </a:solidFill>
              <a:latin typeface="Arial" pitchFamily="34" charset="0"/>
              <a:ea typeface="ＭＳ Ｐゴシック" charset="-128"/>
              <a:cs typeface="Arial" pitchFamily="34" charset="0"/>
            </a:endParaRPr>
          </a:p>
          <a:p>
            <a:pPr marL="432000" lvl="3" indent="-360000">
              <a:lnSpc>
                <a:spcPct val="150000"/>
              </a:lnSpc>
              <a:buClr>
                <a:prstClr val="black"/>
              </a:buClr>
              <a:buSzPct val="125000"/>
              <a:defRPr/>
            </a:pPr>
            <a:endParaRPr lang="en-GB" sz="2200" b="1" dirty="0">
              <a:solidFill>
                <a:prstClr val="black"/>
              </a:solidFill>
              <a:latin typeface="Arial" pitchFamily="34" charset="0"/>
              <a:ea typeface="ＭＳ Ｐゴシック" charset="-128"/>
              <a:cs typeface="Arial" pitchFamily="34" charset="0"/>
            </a:endParaRPr>
          </a:p>
          <a:p>
            <a:pPr marL="432000" lvl="3" indent="-360000">
              <a:lnSpc>
                <a:spcPct val="150000"/>
              </a:lnSpc>
              <a:buClr>
                <a:prstClr val="black"/>
              </a:buClr>
              <a:buSzPct val="125000"/>
              <a:buFontTx/>
              <a:buChar char="-"/>
              <a:defRPr/>
            </a:pPr>
            <a:endParaRPr lang="en-GB" sz="2200" b="1" dirty="0">
              <a:solidFill>
                <a:prstClr val="black"/>
              </a:solidFill>
              <a:latin typeface="Arial" pitchFamily="34" charset="0"/>
              <a:ea typeface="ＭＳ Ｐゴシック" charset="-128"/>
              <a:cs typeface="Arial" pitchFamily="34" charset="0"/>
            </a:endParaRPr>
          </a:p>
        </p:txBody>
      </p:sp>
      <p:pic>
        <p:nvPicPr>
          <p:cNvPr id="7" name="Picture 2" descr="heloa-logo-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886" y="1535685"/>
            <a:ext cx="8850703" cy="4801314"/>
          </a:xfrm>
          <a:prstGeom prst="rect">
            <a:avLst/>
          </a:prstGeom>
        </p:spPr>
        <p:txBody>
          <a:bodyPr wrap="square">
            <a:spAutoFit/>
          </a:bodyPr>
          <a:lstStyle/>
          <a:p>
            <a:pPr>
              <a:defRPr/>
            </a:pPr>
            <a:r>
              <a:rPr lang="en-GB" dirty="0" smtClean="0">
                <a:solidFill>
                  <a:prstClr val="black"/>
                </a:solidFill>
                <a:latin typeface="Arial" pitchFamily="34" charset="0"/>
                <a:cs typeface="Arial" pitchFamily="34" charset="0"/>
              </a:rPr>
              <a:t>From 1 August 2017, </a:t>
            </a:r>
            <a:r>
              <a:rPr lang="en-GB" b="1" dirty="0" smtClean="0">
                <a:solidFill>
                  <a:prstClr val="black"/>
                </a:solidFill>
                <a:latin typeface="Arial" pitchFamily="34" charset="0"/>
                <a:cs typeface="Arial" pitchFamily="34" charset="0"/>
              </a:rPr>
              <a:t>new</a:t>
            </a:r>
            <a:r>
              <a:rPr lang="en-GB" dirty="0" smtClean="0">
                <a:solidFill>
                  <a:prstClr val="black"/>
                </a:solidFill>
                <a:latin typeface="Arial" pitchFamily="34" charset="0"/>
                <a:cs typeface="Arial" pitchFamily="34" charset="0"/>
              </a:rPr>
              <a:t> undergraduate nursing, midwifery and allied health students studying in England no longer receive NHS grants and bursaries: </a:t>
            </a:r>
          </a:p>
          <a:p>
            <a:pPr marL="360000" indent="-360000">
              <a:defRPr/>
            </a:pPr>
            <a:endParaRPr lang="en-GB" dirty="0" smtClean="0">
              <a:solidFill>
                <a:prstClr val="black"/>
              </a:solidFill>
              <a:latin typeface="Arial" pitchFamily="34" charset="0"/>
              <a:cs typeface="Arial" pitchFamily="34" charset="0"/>
            </a:endParaRPr>
          </a:p>
          <a:p>
            <a:pPr marL="412750" indent="-341313">
              <a:buFont typeface="Arial" pitchFamily="34" charset="0"/>
              <a:buChar char="•"/>
            </a:pPr>
            <a:r>
              <a:rPr lang="en-GB" dirty="0" smtClean="0">
                <a:solidFill>
                  <a:prstClr val="black"/>
                </a:solidFill>
                <a:latin typeface="Arial" pitchFamily="34" charset="0"/>
                <a:cs typeface="Arial" pitchFamily="34" charset="0"/>
              </a:rPr>
              <a:t>Instead, they have access to the same student finance system as other undergraduate students</a:t>
            </a:r>
          </a:p>
          <a:p>
            <a:pPr marL="412750" indent="-341313"/>
            <a:endParaRPr lang="en-GB" dirty="0" smtClean="0">
              <a:solidFill>
                <a:prstClr val="black"/>
              </a:solidFill>
              <a:latin typeface="Arial" pitchFamily="34" charset="0"/>
              <a:cs typeface="Arial" pitchFamily="34" charset="0"/>
            </a:endParaRPr>
          </a:p>
          <a:p>
            <a:pPr marL="412750" indent="-341313">
              <a:buFont typeface="Arial" pitchFamily="34" charset="0"/>
              <a:buChar char="•"/>
            </a:pPr>
            <a:r>
              <a:rPr lang="en-GB" dirty="0" smtClean="0">
                <a:solidFill>
                  <a:prstClr val="black"/>
                </a:solidFill>
                <a:latin typeface="Arial" pitchFamily="34" charset="0"/>
                <a:cs typeface="Arial" pitchFamily="34" charset="0"/>
              </a:rPr>
              <a:t>This means that undergraduate Nursing, Midwifery and AHP students are funded in exactly the same way as students on other eligible HE courses</a:t>
            </a:r>
          </a:p>
          <a:p>
            <a:pPr marL="360000" indent="-360000">
              <a:defRPr/>
            </a:pPr>
            <a:endParaRPr lang="en-GB" dirty="0" smtClean="0">
              <a:solidFill>
                <a:prstClr val="black"/>
              </a:solidFill>
              <a:latin typeface="Arial" pitchFamily="34" charset="0"/>
              <a:cs typeface="Arial" pitchFamily="34" charset="0"/>
            </a:endParaRPr>
          </a:p>
          <a:p>
            <a:pPr marL="360000" indent="-360000">
              <a:buFont typeface="Arial" pitchFamily="34" charset="0"/>
              <a:buChar char="•"/>
              <a:defRPr/>
            </a:pPr>
            <a:r>
              <a:rPr lang="en-GB" dirty="0" smtClean="0">
                <a:solidFill>
                  <a:prstClr val="black"/>
                </a:solidFill>
                <a:latin typeface="Arial" pitchFamily="34" charset="0"/>
                <a:cs typeface="Arial" pitchFamily="34" charset="0"/>
              </a:rPr>
              <a:t>Students studying nursing, midwifery and AHP subjects as a second degree in England are also eligible to apply for the full package of  SFE support</a:t>
            </a:r>
          </a:p>
          <a:p>
            <a:pPr marL="360000" indent="-360000">
              <a:buFont typeface="Arial" pitchFamily="34" charset="0"/>
              <a:buChar char="•"/>
              <a:defRPr/>
            </a:pPr>
            <a:endParaRPr lang="en-GB" dirty="0" smtClean="0">
              <a:solidFill>
                <a:prstClr val="black"/>
              </a:solidFill>
              <a:latin typeface="Arial" pitchFamily="34" charset="0"/>
              <a:cs typeface="Arial" pitchFamily="34" charset="0"/>
            </a:endParaRPr>
          </a:p>
          <a:p>
            <a:pPr marL="360000" indent="-360000">
              <a:buFont typeface="Arial" pitchFamily="34" charset="0"/>
              <a:buChar char="•"/>
              <a:defRPr/>
            </a:pPr>
            <a:r>
              <a:rPr lang="en-GB" dirty="0" smtClean="0">
                <a:solidFill>
                  <a:prstClr val="black"/>
                </a:solidFill>
                <a:latin typeface="Arial" pitchFamily="34" charset="0"/>
                <a:cs typeface="Arial" pitchFamily="34" charset="0"/>
              </a:rPr>
              <a:t>Additional support from the NHS BSA is available to students if they incur extra costs on placements, have child dependants, or encounter financial hardship:</a:t>
            </a:r>
          </a:p>
          <a:p>
            <a:pPr marL="360000" indent="-360000">
              <a:defRPr/>
            </a:pPr>
            <a:r>
              <a:rPr lang="en-GB" dirty="0" smtClean="0">
                <a:solidFill>
                  <a:prstClr val="black"/>
                </a:solidFill>
                <a:latin typeface="Arial" pitchFamily="34" charset="0"/>
                <a:cs typeface="Arial" pitchFamily="34" charset="0"/>
              </a:rPr>
              <a:t>	</a:t>
            </a:r>
            <a:r>
              <a:rPr lang="en-GB" dirty="0" smtClean="0">
                <a:solidFill>
                  <a:prstClr val="black"/>
                </a:solidFill>
                <a:latin typeface="Arial" pitchFamily="34" charset="0"/>
                <a:cs typeface="Arial" pitchFamily="34" charset="0"/>
                <a:hlinkClick r:id="rId3"/>
              </a:rPr>
              <a:t>www.nhsbsa.nhs.uk/learning-support-fund</a:t>
            </a:r>
            <a:endParaRPr lang="en-GB" dirty="0" smtClean="0">
              <a:solidFill>
                <a:prstClr val="black"/>
              </a:solidFill>
              <a:latin typeface="Arial" pitchFamily="34" charset="0"/>
              <a:cs typeface="Arial" pitchFamily="34" charset="0"/>
            </a:endParaRPr>
          </a:p>
          <a:p>
            <a:pPr marL="360000" indent="-360000">
              <a:buFont typeface="Arial" pitchFamily="34" charset="0"/>
              <a:buChar char="•"/>
              <a:defRPr/>
            </a:pPr>
            <a:endParaRPr lang="en-GB" dirty="0" smtClean="0">
              <a:solidFill>
                <a:prstClr val="black"/>
              </a:solidFill>
              <a:latin typeface="Arial" pitchFamily="34" charset="0"/>
              <a:cs typeface="Arial" pitchFamily="34" charset="0"/>
            </a:endParaRPr>
          </a:p>
          <a:p>
            <a:pPr marL="360000" indent="-360000">
              <a:buFont typeface="Arial" pitchFamily="34" charset="0"/>
              <a:buChar char="•"/>
              <a:defRPr/>
            </a:pPr>
            <a:endParaRPr lang="en-GB" dirty="0" smtClean="0">
              <a:solidFill>
                <a:prstClr val="black"/>
              </a:solidFill>
              <a:latin typeface="Arial" pitchFamily="34" charset="0"/>
              <a:ea typeface="ＭＳ Ｐゴシック" charset="-128"/>
              <a:cs typeface="Arial" pitchFamily="34" charset="0"/>
            </a:endParaRPr>
          </a:p>
        </p:txBody>
      </p:sp>
      <p:sp>
        <p:nvSpPr>
          <p:cNvPr id="4" name="TextBox 14"/>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NHS STUDENT FUNDING REFORM</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POLICY CHANGE OVERVIEW</a:t>
            </a:r>
            <a:endParaRPr lang="en-US" sz="2000" dirty="0">
              <a:solidFill>
                <a:prstClr val="black"/>
              </a:solidFill>
              <a:latin typeface="Arial" pitchFamily="34" charset="0"/>
              <a:cs typeface="Arial" pitchFamily="34" charset="0"/>
            </a:endParaRPr>
          </a:p>
        </p:txBody>
      </p:sp>
      <p:pic>
        <p:nvPicPr>
          <p:cNvPr id="6"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3203575" y="2530475"/>
            <a:ext cx="5754688"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00985F"/>
                </a:solidFill>
                <a:cs typeface="Arial" charset="0"/>
              </a:rPr>
              <a:t>HOW DO YOU GET IT?</a:t>
            </a:r>
          </a:p>
          <a:p>
            <a:pPr eaLnBrk="1" hangingPunct="1">
              <a:spcAft>
                <a:spcPts val="600"/>
              </a:spcAft>
              <a:defRPr/>
            </a:pPr>
            <a:r>
              <a:rPr lang="en-US" sz="2000" dirty="0" smtClean="0">
                <a:cs typeface="Arial" charset="0"/>
              </a:rPr>
              <a:t>APPLICATIONS &amp; INFORMATION</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2</a:t>
            </a:r>
          </a:p>
        </p:txBody>
      </p:sp>
      <p:pic>
        <p:nvPicPr>
          <p:cNvPr id="5" name="Picture 2" descr="heloa-logo-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4072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sp>
        <p:nvSpPr>
          <p:cNvPr id="4" name="TextBox 3"/>
          <p:cNvSpPr txBox="1"/>
          <p:nvPr/>
        </p:nvSpPr>
        <p:spPr>
          <a:xfrm>
            <a:off x="805218" y="1897040"/>
            <a:ext cx="2160143" cy="400110"/>
          </a:xfrm>
          <a:prstGeom prst="rect">
            <a:avLst/>
          </a:prstGeom>
          <a:noFill/>
        </p:spPr>
        <p:txBody>
          <a:bodyPr wrap="none" rtlCol="0">
            <a:spAutoFit/>
          </a:bodyPr>
          <a:lstStyle/>
          <a:p>
            <a:r>
              <a:rPr lang="en-GB" sz="2000" dirty="0" smtClean="0"/>
              <a:t>You </a:t>
            </a:r>
            <a:r>
              <a:rPr lang="en-GB" sz="2000" b="1" dirty="0" smtClean="0">
                <a:latin typeface="Arial" pitchFamily="34" charset="0"/>
                <a:cs typeface="Arial" pitchFamily="34" charset="0"/>
              </a:rPr>
              <a:t>APPLY</a:t>
            </a:r>
            <a:r>
              <a:rPr lang="en-GB" sz="2000" dirty="0" smtClean="0"/>
              <a:t> online</a:t>
            </a:r>
            <a:endParaRPr lang="en-GB" sz="2000" dirty="0"/>
          </a:p>
        </p:txBody>
      </p:sp>
      <p:sp>
        <p:nvSpPr>
          <p:cNvPr id="5" name="TextBox 4"/>
          <p:cNvSpPr txBox="1"/>
          <p:nvPr/>
        </p:nvSpPr>
        <p:spPr>
          <a:xfrm>
            <a:off x="3769057" y="4274024"/>
            <a:ext cx="2318455" cy="707886"/>
          </a:xfrm>
          <a:prstGeom prst="rect">
            <a:avLst/>
          </a:prstGeom>
          <a:noFill/>
        </p:spPr>
        <p:txBody>
          <a:bodyPr wrap="none" rtlCol="0">
            <a:spAutoFit/>
          </a:bodyPr>
          <a:lstStyle/>
          <a:p>
            <a:pPr algn="ctr"/>
            <a:r>
              <a:rPr lang="en-GB" sz="2000" dirty="0" smtClean="0">
                <a:latin typeface="Arial" pitchFamily="34" charset="0"/>
                <a:cs typeface="Arial" pitchFamily="34" charset="0"/>
              </a:rPr>
              <a:t>We </a:t>
            </a:r>
            <a:r>
              <a:rPr lang="en-GB" sz="2000" b="1" dirty="0" smtClean="0">
                <a:latin typeface="Arial" pitchFamily="34" charset="0"/>
                <a:cs typeface="Arial" pitchFamily="34" charset="0"/>
              </a:rPr>
              <a:t>ASSESS</a:t>
            </a:r>
            <a:r>
              <a:rPr lang="en-GB" sz="2000" dirty="0" smtClean="0">
                <a:latin typeface="Arial" pitchFamily="34" charset="0"/>
                <a:cs typeface="Arial" pitchFamily="34" charset="0"/>
              </a:rPr>
              <a:t> your </a:t>
            </a:r>
          </a:p>
          <a:p>
            <a:pPr algn="ctr"/>
            <a:r>
              <a:rPr lang="en-GB" sz="2000" dirty="0" smtClean="0">
                <a:latin typeface="Arial" pitchFamily="34" charset="0"/>
                <a:cs typeface="Arial" pitchFamily="34" charset="0"/>
              </a:rPr>
              <a:t>application</a:t>
            </a:r>
            <a:endParaRPr lang="en-GB" sz="2000" dirty="0">
              <a:latin typeface="Arial" pitchFamily="34" charset="0"/>
              <a:cs typeface="Arial" pitchFamily="34" charset="0"/>
            </a:endParaRPr>
          </a:p>
        </p:txBody>
      </p:sp>
      <p:sp>
        <p:nvSpPr>
          <p:cNvPr id="6" name="TextBox 5"/>
          <p:cNvSpPr txBox="1"/>
          <p:nvPr/>
        </p:nvSpPr>
        <p:spPr>
          <a:xfrm>
            <a:off x="6375779" y="1953906"/>
            <a:ext cx="1794787" cy="400110"/>
          </a:xfrm>
          <a:prstGeom prst="rect">
            <a:avLst/>
          </a:prstGeom>
          <a:noFill/>
        </p:spPr>
        <p:txBody>
          <a:bodyPr wrap="none" rtlCol="0">
            <a:spAutoFit/>
          </a:bodyPr>
          <a:lstStyle/>
          <a:p>
            <a:r>
              <a:rPr lang="en-GB" sz="2000" dirty="0" smtClean="0">
                <a:latin typeface="Arial" pitchFamily="34" charset="0"/>
                <a:cs typeface="Arial" pitchFamily="34" charset="0"/>
              </a:rPr>
              <a:t>You get </a:t>
            </a:r>
            <a:r>
              <a:rPr lang="en-GB" sz="2000" b="1" dirty="0" smtClean="0">
                <a:latin typeface="Arial" pitchFamily="34" charset="0"/>
                <a:cs typeface="Arial" pitchFamily="34" charset="0"/>
              </a:rPr>
              <a:t>PAID!</a:t>
            </a:r>
            <a:endParaRPr lang="en-GB" sz="2000" b="1" dirty="0">
              <a:latin typeface="Arial" pitchFamily="34" charset="0"/>
              <a:cs typeface="Arial" pitchFamily="34" charset="0"/>
            </a:endParaRPr>
          </a:p>
        </p:txBody>
      </p:sp>
      <p:cxnSp>
        <p:nvCxnSpPr>
          <p:cNvPr id="8" name="Straight Connector 7"/>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21023613">
            <a:off x="1489875" y="3094757"/>
            <a:ext cx="2052829" cy="1446550"/>
          </a:xfrm>
          <a:prstGeom prst="rect">
            <a:avLst/>
          </a:prstGeom>
          <a:noFill/>
        </p:spPr>
        <p:txBody>
          <a:bodyPr wrap="square" rtlCol="0">
            <a:spAutoFit/>
          </a:bodyPr>
          <a:lstStyle/>
          <a:p>
            <a:pPr algn="ctr"/>
            <a:r>
              <a:rPr lang="en-GB" sz="2200" b="1" dirty="0" smtClean="0">
                <a:solidFill>
                  <a:schemeClr val="bg1"/>
                </a:solidFill>
                <a:latin typeface="Arial" pitchFamily="34" charset="0"/>
                <a:cs typeface="Arial" pitchFamily="34" charset="0"/>
              </a:rPr>
              <a:t>How do you get your student finance?</a:t>
            </a:r>
          </a:p>
        </p:txBody>
      </p:sp>
      <p:pic>
        <p:nvPicPr>
          <p:cNvPr id="13"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
          <p:cNvSpPr>
            <a:spLocks noChangeArrowheads="1"/>
          </p:cNvSpPr>
          <p:nvPr/>
        </p:nvSpPr>
        <p:spPr bwMode="auto">
          <a:xfrm>
            <a:off x="0" y="1849438"/>
            <a:ext cx="9144000" cy="4092575"/>
          </a:xfrm>
          <a:prstGeom prst="rect">
            <a:avLst/>
          </a:prstGeom>
          <a:noFill/>
          <a:ln w="9525">
            <a:noFill/>
            <a:miter lim="800000"/>
            <a:headEnd/>
            <a:tailEnd/>
          </a:ln>
        </p:spPr>
        <p:txBody>
          <a:bodyPr anchor="ctr">
            <a:spAutoFit/>
          </a:bodyPr>
          <a:lstStyle/>
          <a:p>
            <a:pPr marL="539750" indent="-358775"/>
            <a:endParaRPr lang="en-US" sz="2000" dirty="0">
              <a:cs typeface="Arial" pitchFamily="34" charset="0"/>
            </a:endParaRPr>
          </a:p>
          <a:p>
            <a:pPr marL="539750" indent="-358775"/>
            <a:endParaRPr lang="en-US" sz="2000" b="1" dirty="0">
              <a:cs typeface="Arial" pitchFamily="34" charset="0"/>
            </a:endParaRPr>
          </a:p>
          <a:p>
            <a:pPr marL="539750" indent="-358775"/>
            <a:r>
              <a:rPr lang="en-US" sz="2000" b="1" dirty="0">
                <a:cs typeface="Arial" pitchFamily="34" charset="0"/>
              </a:rPr>
              <a:t>		</a:t>
            </a:r>
            <a:r>
              <a:rPr lang="en-US" sz="2000" dirty="0">
                <a:latin typeface="Arial" pitchFamily="34" charset="0"/>
                <a:cs typeface="Arial" pitchFamily="34" charset="0"/>
              </a:rPr>
              <a:t>a) </a:t>
            </a:r>
            <a:r>
              <a:rPr lang="en-US" sz="2000" dirty="0" smtClean="0">
                <a:latin typeface="Arial" pitchFamily="34" charset="0"/>
                <a:cs typeface="Arial" pitchFamily="34" charset="0"/>
              </a:rPr>
              <a:t>Call SFE and ask for an application form to be sent to you</a:t>
            </a:r>
            <a:endParaRPr lang="en-US" sz="2000" dirty="0">
              <a:latin typeface="Arial" pitchFamily="34" charset="0"/>
              <a:cs typeface="Arial" pitchFamily="34" charset="0"/>
            </a:endParaRPr>
          </a:p>
          <a:p>
            <a:pPr marL="539750" indent="-358775"/>
            <a:r>
              <a:rPr lang="en-US" sz="2000" dirty="0">
                <a:latin typeface="Arial" pitchFamily="34" charset="0"/>
                <a:cs typeface="Arial" pitchFamily="34" charset="0"/>
              </a:rPr>
              <a:t>		b) </a:t>
            </a:r>
            <a:r>
              <a:rPr lang="en-US" sz="2000" dirty="0" smtClean="0">
                <a:latin typeface="Arial" pitchFamily="34" charset="0"/>
                <a:cs typeface="Arial" pitchFamily="34" charset="0"/>
              </a:rPr>
              <a:t>Online @ www.gov.uk/studentfinance</a:t>
            </a:r>
            <a:endParaRPr lang="en-US" sz="2000" dirty="0">
              <a:latin typeface="Arial" pitchFamily="34" charset="0"/>
              <a:cs typeface="Arial" pitchFamily="34" charset="0"/>
            </a:endParaRPr>
          </a:p>
          <a:p>
            <a:pPr marL="539750" indent="-358775"/>
            <a:r>
              <a:rPr lang="en-US" sz="2000" dirty="0">
                <a:latin typeface="Arial" pitchFamily="34" charset="0"/>
                <a:cs typeface="Arial" pitchFamily="34" charset="0"/>
              </a:rPr>
              <a:t>		c) </a:t>
            </a:r>
            <a:r>
              <a:rPr lang="en-US" sz="2000" dirty="0" smtClean="0">
                <a:latin typeface="Arial" pitchFamily="34" charset="0"/>
                <a:cs typeface="Arial" pitchFamily="34" charset="0"/>
              </a:rPr>
              <a:t>Apply? I just thought the money would appear when I need it!</a:t>
            </a:r>
            <a:endParaRPr lang="en-US" sz="2000" dirty="0">
              <a:latin typeface="Arial" pitchFamily="34" charset="0"/>
              <a:cs typeface="Arial" pitchFamily="34" charset="0"/>
            </a:endParaRPr>
          </a:p>
          <a:p>
            <a:pPr marL="539750" indent="-358775"/>
            <a:endParaRPr lang="en-US" sz="2000" dirty="0">
              <a:cs typeface="Arial" pitchFamily="34" charset="0"/>
            </a:endParaRPr>
          </a:p>
          <a:p>
            <a:pPr marL="539750" indent="-358775"/>
            <a:endParaRPr lang="en-US" sz="2000" dirty="0">
              <a:cs typeface="Arial" pitchFamily="34" charset="0"/>
            </a:endParaRPr>
          </a:p>
          <a:p>
            <a:pPr marL="539750" indent="-358775"/>
            <a:endParaRPr lang="en-US" sz="2000" b="1" dirty="0">
              <a:cs typeface="Arial" pitchFamily="34" charset="0"/>
            </a:endParaRPr>
          </a:p>
          <a:p>
            <a:pPr marL="539750" indent="-358775"/>
            <a:endParaRPr lang="en-US" sz="2000" b="1" dirty="0">
              <a:cs typeface="Arial" pitchFamily="34" charset="0"/>
            </a:endParaRPr>
          </a:p>
          <a:p>
            <a:pPr marL="539750" indent="-358775"/>
            <a:r>
              <a:rPr lang="en-US" sz="2000" b="1" dirty="0">
                <a:cs typeface="Arial" pitchFamily="34" charset="0"/>
              </a:rPr>
              <a:t>		</a:t>
            </a:r>
            <a:r>
              <a:rPr lang="en-US" sz="2000" dirty="0">
                <a:latin typeface="Arial" pitchFamily="34" charset="0"/>
                <a:cs typeface="Arial" pitchFamily="34" charset="0"/>
              </a:rPr>
              <a:t>a) After you have started your course</a:t>
            </a:r>
          </a:p>
          <a:p>
            <a:pPr marL="539750" indent="-358775"/>
            <a:r>
              <a:rPr lang="en-US" sz="2000" dirty="0">
                <a:latin typeface="Arial" pitchFamily="34" charset="0"/>
                <a:cs typeface="Arial" pitchFamily="34" charset="0"/>
              </a:rPr>
              <a:t>		b) When you have a confirmed offer from a university or college</a:t>
            </a:r>
          </a:p>
          <a:p>
            <a:pPr marL="539750" indent="-358775"/>
            <a:r>
              <a:rPr lang="en-US" sz="2000" dirty="0">
                <a:latin typeface="Arial" pitchFamily="34" charset="0"/>
                <a:cs typeface="Arial" pitchFamily="34" charset="0"/>
              </a:rPr>
              <a:t>		c) As soon as possible</a:t>
            </a:r>
          </a:p>
          <a:p>
            <a:pPr marL="539750" indent="-358775"/>
            <a:endParaRPr lang="en-US" sz="2000" b="1" dirty="0">
              <a:cs typeface="Arial" pitchFamily="34" charset="0"/>
            </a:endParaRPr>
          </a:p>
        </p:txBody>
      </p:sp>
      <p:grpSp>
        <p:nvGrpSpPr>
          <p:cNvPr id="9" name="Group 39"/>
          <p:cNvGrpSpPr>
            <a:grpSpLocks/>
          </p:cNvGrpSpPr>
          <p:nvPr/>
        </p:nvGrpSpPr>
        <p:grpSpPr bwMode="auto">
          <a:xfrm>
            <a:off x="419100" y="2570163"/>
            <a:ext cx="7778750" cy="858837"/>
            <a:chOff x="387110" y="2554013"/>
            <a:chExt cx="7779428" cy="859004"/>
          </a:xfrm>
        </p:grpSpPr>
        <p:grpSp>
          <p:nvGrpSpPr>
            <p:cNvPr id="10" name="Group 11"/>
            <p:cNvGrpSpPr>
              <a:grpSpLocks/>
            </p:cNvGrpSpPr>
            <p:nvPr/>
          </p:nvGrpSpPr>
          <p:grpSpPr bwMode="auto">
            <a:xfrm>
              <a:off x="387110" y="2554013"/>
              <a:ext cx="7779428" cy="859004"/>
              <a:chOff x="302683" y="2893324"/>
              <a:chExt cx="7780313" cy="859395"/>
            </a:xfrm>
          </p:grpSpPr>
          <p:grpSp>
            <p:nvGrpSpPr>
              <p:cNvPr id="11" name="Group 32"/>
              <p:cNvGrpSpPr>
                <a:grpSpLocks/>
              </p:cNvGrpSpPr>
              <p:nvPr/>
            </p:nvGrpSpPr>
            <p:grpSpPr bwMode="auto">
              <a:xfrm>
                <a:off x="302683" y="2893324"/>
                <a:ext cx="7780313" cy="859395"/>
                <a:chOff x="282144" y="2026158"/>
                <a:chExt cx="7779446" cy="859310"/>
              </a:xfrm>
            </p:grpSpPr>
            <p:sp>
              <p:nvSpPr>
                <p:cNvPr id="37" name="Rounded Rectangle 36"/>
                <p:cNvSpPr/>
                <p:nvPr/>
              </p:nvSpPr>
              <p:spPr bwMode="auto">
                <a:xfrm>
                  <a:off x="596497" y="2026158"/>
                  <a:ext cx="7465093" cy="85931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8" name="Oval 37"/>
                <p:cNvSpPr/>
                <p:nvPr/>
              </p:nvSpPr>
              <p:spPr bwMode="auto">
                <a:xfrm>
                  <a:off x="282144" y="2026158"/>
                  <a:ext cx="860502" cy="859310"/>
                </a:xfrm>
                <a:prstGeom prst="ellipse">
                  <a:avLst/>
                </a:prstGeom>
                <a:solidFill>
                  <a:srgbClr val="317D2B"/>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7426"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7424" name="Rectangle 38"/>
            <p:cNvSpPr>
              <a:spLocks noChangeArrowheads="1"/>
            </p:cNvSpPr>
            <p:nvPr/>
          </p:nvSpPr>
          <p:spPr bwMode="auto">
            <a:xfrm>
              <a:off x="1386199" y="2790478"/>
              <a:ext cx="6432332" cy="400188"/>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b) </a:t>
              </a:r>
              <a:r>
                <a:rPr lang="en-US" sz="2000" dirty="0" smtClean="0">
                  <a:latin typeface="Arial" pitchFamily="34" charset="0"/>
                  <a:cs typeface="Arial" pitchFamily="34" charset="0"/>
                </a:rPr>
                <a:t>Online @ www.gov.uk/studentfinance</a:t>
              </a:r>
              <a:endParaRPr lang="en-GB" sz="2000" dirty="0">
                <a:latin typeface="Arial" pitchFamily="34" charset="0"/>
                <a:cs typeface="Arial" pitchFamily="34" charset="0"/>
              </a:endParaRPr>
            </a:p>
          </p:txBody>
        </p:sp>
      </p:grpSp>
      <p:grpSp>
        <p:nvGrpSpPr>
          <p:cNvPr id="2" name="Group 11"/>
          <p:cNvGrpSpPr>
            <a:grpSpLocks/>
          </p:cNvGrpSpPr>
          <p:nvPr/>
        </p:nvGrpSpPr>
        <p:grpSpPr bwMode="auto">
          <a:xfrm>
            <a:off x="423863" y="3754437"/>
            <a:ext cx="7742237" cy="818779"/>
            <a:chOff x="342616" y="2917423"/>
            <a:chExt cx="7742114" cy="819524"/>
          </a:xfrm>
        </p:grpSpPr>
        <p:grpSp>
          <p:nvGrpSpPr>
            <p:cNvPr id="3" name="Group 32"/>
            <p:cNvGrpSpPr>
              <a:grpSpLocks/>
            </p:cNvGrpSpPr>
            <p:nvPr/>
          </p:nvGrpSpPr>
          <p:grpSpPr bwMode="auto">
            <a:xfrm>
              <a:off x="342616" y="2917423"/>
              <a:ext cx="7742114" cy="819524"/>
              <a:chOff x="322073" y="2050255"/>
              <a:chExt cx="7741252" cy="819443"/>
            </a:xfrm>
          </p:grpSpPr>
          <p:sp>
            <p:nvSpPr>
              <p:cNvPr id="17" name="Rounded Rectangle 16"/>
              <p:cNvSpPr/>
              <p:nvPr/>
            </p:nvSpPr>
            <p:spPr bwMode="auto">
              <a:xfrm>
                <a:off x="596675" y="2055021"/>
                <a:ext cx="7466650" cy="815048"/>
              </a:xfrm>
              <a:prstGeom prst="roundRect">
                <a:avLst/>
              </a:prstGeom>
              <a:solidFill>
                <a:schemeClr val="bg1"/>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8" name="Oval 17"/>
              <p:cNvSpPr/>
              <p:nvPr/>
            </p:nvSpPr>
            <p:spPr bwMode="auto">
              <a:xfrm>
                <a:off x="322073" y="2050255"/>
                <a:ext cx="820633" cy="81981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7434" name="Rectangle 4"/>
            <p:cNvSpPr>
              <a:spLocks noChangeArrowheads="1"/>
            </p:cNvSpPr>
            <p:nvPr/>
          </p:nvSpPr>
          <p:spPr bwMode="auto">
            <a:xfrm>
              <a:off x="1305639" y="3125149"/>
              <a:ext cx="6424755" cy="400474"/>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When should you apply for your student finance?</a:t>
              </a:r>
            </a:p>
          </p:txBody>
        </p:sp>
      </p:grpSp>
      <p:grpSp>
        <p:nvGrpSpPr>
          <p:cNvPr id="4" name="Group 11"/>
          <p:cNvGrpSpPr>
            <a:grpSpLocks/>
          </p:cNvGrpSpPr>
          <p:nvPr/>
        </p:nvGrpSpPr>
        <p:grpSpPr bwMode="auto">
          <a:xfrm>
            <a:off x="423863" y="1592262"/>
            <a:ext cx="7742237" cy="818781"/>
            <a:chOff x="342616" y="2917423"/>
            <a:chExt cx="7742115" cy="819524"/>
          </a:xfrm>
        </p:grpSpPr>
        <p:grpSp>
          <p:nvGrpSpPr>
            <p:cNvPr id="5" name="Group 32"/>
            <p:cNvGrpSpPr>
              <a:grpSpLocks/>
            </p:cNvGrpSpPr>
            <p:nvPr/>
          </p:nvGrpSpPr>
          <p:grpSpPr bwMode="auto">
            <a:xfrm>
              <a:off x="342616" y="2917423"/>
              <a:ext cx="7742115" cy="819524"/>
              <a:chOff x="322073" y="2050255"/>
              <a:chExt cx="7741253" cy="819443"/>
            </a:xfrm>
          </p:grpSpPr>
          <p:sp>
            <p:nvSpPr>
              <p:cNvPr id="12" name="Rounded Rectangle 11"/>
              <p:cNvSpPr/>
              <p:nvPr/>
            </p:nvSpPr>
            <p:spPr bwMode="auto">
              <a:xfrm>
                <a:off x="596675" y="2055021"/>
                <a:ext cx="7466651" cy="815046"/>
              </a:xfrm>
              <a:prstGeom prst="roundRect">
                <a:avLst/>
              </a:prstGeom>
              <a:solidFill>
                <a:schemeClr val="bg1"/>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3" name="Oval 12"/>
              <p:cNvSpPr/>
              <p:nvPr/>
            </p:nvSpPr>
            <p:spPr bwMode="auto">
              <a:xfrm>
                <a:off x="322073" y="2050255"/>
                <a:ext cx="820633" cy="81981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7430" name="Rectangle 4"/>
            <p:cNvSpPr>
              <a:spLocks noChangeArrowheads="1"/>
            </p:cNvSpPr>
            <p:nvPr/>
          </p:nvSpPr>
          <p:spPr bwMode="auto">
            <a:xfrm>
              <a:off x="1251048" y="3125146"/>
              <a:ext cx="6719246" cy="400473"/>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What is the easiest way to apply for your student finance?</a:t>
              </a:r>
              <a:endParaRPr lang="en-GB" sz="2000" dirty="0">
                <a:latin typeface="Arial" pitchFamily="34" charset="0"/>
                <a:cs typeface="Arial" pitchFamily="34" charset="0"/>
              </a:endParaRPr>
            </a:p>
          </p:txBody>
        </p:sp>
      </p:grpSp>
      <p:grpSp>
        <p:nvGrpSpPr>
          <p:cNvPr id="6" name="Group 41"/>
          <p:cNvGrpSpPr>
            <a:grpSpLocks/>
          </p:cNvGrpSpPr>
          <p:nvPr/>
        </p:nvGrpSpPr>
        <p:grpSpPr bwMode="auto">
          <a:xfrm>
            <a:off x="428625" y="4708525"/>
            <a:ext cx="7721600" cy="858838"/>
            <a:chOff x="387110" y="2554013"/>
            <a:chExt cx="7721621" cy="859004"/>
          </a:xfrm>
        </p:grpSpPr>
        <p:grpSp>
          <p:nvGrpSpPr>
            <p:cNvPr id="7" name="Group 11"/>
            <p:cNvGrpSpPr>
              <a:grpSpLocks/>
            </p:cNvGrpSpPr>
            <p:nvPr/>
          </p:nvGrpSpPr>
          <p:grpSpPr bwMode="auto">
            <a:xfrm>
              <a:off x="387110" y="2554013"/>
              <a:ext cx="7721621" cy="859004"/>
              <a:chOff x="302683" y="2893324"/>
              <a:chExt cx="7722499" cy="859395"/>
            </a:xfrm>
          </p:grpSpPr>
          <p:grpSp>
            <p:nvGrpSpPr>
              <p:cNvPr id="8" name="Group 32"/>
              <p:cNvGrpSpPr>
                <a:grpSpLocks/>
              </p:cNvGrpSpPr>
              <p:nvPr/>
            </p:nvGrpSpPr>
            <p:grpSpPr bwMode="auto">
              <a:xfrm>
                <a:off x="302683" y="2893324"/>
                <a:ext cx="7722499" cy="859395"/>
                <a:chOff x="282144" y="2026158"/>
                <a:chExt cx="7721638" cy="859310"/>
              </a:xfrm>
            </p:grpSpPr>
            <p:sp>
              <p:nvSpPr>
                <p:cNvPr id="47" name="Rounded Rectangle 46"/>
                <p:cNvSpPr/>
                <p:nvPr/>
              </p:nvSpPr>
              <p:spPr bwMode="auto">
                <a:xfrm>
                  <a:off x="596471" y="2026158"/>
                  <a:ext cx="7407311" cy="85931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48" name="Oval 47"/>
                <p:cNvSpPr/>
                <p:nvPr/>
              </p:nvSpPr>
              <p:spPr bwMode="auto">
                <a:xfrm>
                  <a:off x="282144" y="2026158"/>
                  <a:ext cx="860429" cy="859310"/>
                </a:xfrm>
                <a:prstGeom prst="ellipse">
                  <a:avLst/>
                </a:prstGeom>
                <a:solidFill>
                  <a:srgbClr val="317D2B"/>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7420"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7418" name="Rectangle 43"/>
            <p:cNvSpPr>
              <a:spLocks noChangeArrowheads="1"/>
            </p:cNvSpPr>
            <p:nvPr/>
          </p:nvSpPr>
          <p:spPr bwMode="auto">
            <a:xfrm>
              <a:off x="1427135" y="2786446"/>
              <a:ext cx="6432332" cy="400187"/>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c) As soon as possible</a:t>
              </a:r>
              <a:endParaRPr lang="en-GB" sz="2000" dirty="0">
                <a:latin typeface="Arial" pitchFamily="34" charset="0"/>
                <a:cs typeface="Arial" pitchFamily="34" charset="0"/>
              </a:endParaRPr>
            </a:p>
          </p:txBody>
        </p:sp>
      </p:grpSp>
      <p:sp>
        <p:nvSpPr>
          <p:cNvPr id="30"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985F"/>
                </a:solidFill>
                <a:latin typeface="Arial" pitchFamily="34" charset="0"/>
                <a:cs typeface="Arial" pitchFamily="34" charset="0"/>
              </a:rPr>
              <a:t>HOW MUCH DO YOU KNOW?</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STUDENT FINANCE APPLICATIONS</a:t>
            </a:r>
            <a:endParaRPr lang="en-US" sz="2000" dirty="0">
              <a:latin typeface="Arial" pitchFamily="34" charset="0"/>
              <a:cs typeface="Arial" pitchFamily="34" charset="0"/>
            </a:endParaRPr>
          </a:p>
        </p:txBody>
      </p:sp>
      <p:pic>
        <p:nvPicPr>
          <p:cNvPr id="29" name="Picture 2" descr="heloa-logo-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365">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365">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365">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61925" y="1583227"/>
            <a:ext cx="8982075" cy="4321175"/>
          </a:xfrm>
          <a:prstGeom prst="rect">
            <a:avLst/>
          </a:prstGeom>
        </p:spPr>
        <p:txBody>
          <a:bodyPr/>
          <a:lstStyle/>
          <a:p>
            <a:pPr marL="432000" indent="-360000">
              <a:defRPr/>
            </a:pPr>
            <a:r>
              <a:rPr lang="en-GB" sz="2000" kern="0" dirty="0">
                <a:latin typeface="Arial" pitchFamily="34" charset="0"/>
                <a:ea typeface="ＭＳ Ｐゴシック" charset="0"/>
                <a:cs typeface="Arial" pitchFamily="34" charset="0"/>
              </a:rPr>
              <a:t>Each year thousands of students apply late for their finance </a:t>
            </a:r>
            <a:r>
              <a:rPr lang="en-GB" sz="2000" kern="0" dirty="0" smtClean="0">
                <a:latin typeface="Arial" pitchFamily="34" charset="0"/>
                <a:ea typeface="ＭＳ Ｐゴシック" charset="0"/>
                <a:cs typeface="Arial" pitchFamily="34" charset="0"/>
              </a:rPr>
              <a:t>and have no</a:t>
            </a:r>
          </a:p>
          <a:p>
            <a:pPr marL="432000" indent="-360000">
              <a:defRPr/>
            </a:pPr>
            <a:r>
              <a:rPr lang="en-GB" sz="2000" kern="0" dirty="0" smtClean="0">
                <a:latin typeface="Arial" pitchFamily="34" charset="0"/>
                <a:ea typeface="ＭＳ Ｐゴシック" charset="0"/>
                <a:cs typeface="Arial" pitchFamily="34" charset="0"/>
              </a:rPr>
              <a:t>way </a:t>
            </a:r>
            <a:r>
              <a:rPr lang="en-GB" sz="2000" kern="0" dirty="0">
                <a:latin typeface="Arial" pitchFamily="34" charset="0"/>
                <a:ea typeface="ＭＳ Ｐゴシック" charset="0"/>
                <a:cs typeface="Arial" pitchFamily="34" charset="0"/>
              </a:rPr>
              <a:t>to pay for their course or </a:t>
            </a:r>
            <a:r>
              <a:rPr lang="en-GB" sz="2000" kern="0" dirty="0" smtClean="0">
                <a:latin typeface="Arial" pitchFamily="34" charset="0"/>
                <a:ea typeface="ＭＳ Ｐゴシック" charset="0"/>
                <a:cs typeface="Arial" pitchFamily="34" charset="0"/>
              </a:rPr>
              <a:t>accommodation, </a:t>
            </a:r>
            <a:r>
              <a:rPr lang="en-GB" sz="2000" kern="0" dirty="0">
                <a:latin typeface="Arial" pitchFamily="34" charset="0"/>
                <a:ea typeface="ＭＳ Ｐゴシック" charset="0"/>
                <a:cs typeface="Arial" pitchFamily="34" charset="0"/>
              </a:rPr>
              <a:t>some even have to </a:t>
            </a:r>
            <a:r>
              <a:rPr lang="en-GB" sz="2000" kern="0" dirty="0" smtClean="0">
                <a:latin typeface="Arial" pitchFamily="34" charset="0"/>
                <a:ea typeface="ＭＳ Ｐゴシック" charset="0"/>
                <a:cs typeface="Arial" pitchFamily="34" charset="0"/>
              </a:rPr>
              <a:t>drop out</a:t>
            </a:r>
          </a:p>
          <a:p>
            <a:pPr marL="432000" indent="-360000">
              <a:defRPr/>
            </a:pPr>
            <a:r>
              <a:rPr lang="en-GB" sz="2000" kern="0" dirty="0" smtClean="0">
                <a:latin typeface="Arial" pitchFamily="34" charset="0"/>
                <a:ea typeface="ＭＳ Ｐゴシック" charset="0"/>
                <a:cs typeface="Arial" pitchFamily="34" charset="0"/>
              </a:rPr>
              <a:t>...don’t let that </a:t>
            </a:r>
            <a:r>
              <a:rPr lang="en-GB" sz="2000" kern="0" dirty="0">
                <a:latin typeface="Arial" pitchFamily="34" charset="0"/>
                <a:ea typeface="ＭＳ Ｐゴシック" charset="0"/>
                <a:cs typeface="Arial" pitchFamily="34" charset="0"/>
              </a:rPr>
              <a:t>be you!  </a:t>
            </a:r>
          </a:p>
          <a:p>
            <a:pPr marL="432000" indent="-360000" eaLnBrk="0" hangingPunct="0">
              <a:defRPr/>
            </a:pPr>
            <a:endParaRPr lang="en-GB" sz="2000" dirty="0">
              <a:latin typeface="Arial" pitchFamily="34" charset="0"/>
              <a:ea typeface="MS PGothic" pitchFamily="34" charset="-128"/>
              <a:cs typeface="Arial" pitchFamily="34" charset="0"/>
            </a:endParaRPr>
          </a:p>
          <a:p>
            <a:pPr marL="432000" indent="-360000" eaLnBrk="0" hangingPunct="0">
              <a:buFont typeface="Arial" pitchFamily="34" charset="0"/>
              <a:buChar char="•"/>
              <a:defRPr/>
            </a:pPr>
            <a:r>
              <a:rPr lang="en-GB" sz="2000" dirty="0">
                <a:latin typeface="Arial" pitchFamily="34" charset="0"/>
                <a:ea typeface="MS PGothic" pitchFamily="34" charset="-128"/>
                <a:cs typeface="Arial" pitchFamily="34" charset="0"/>
              </a:rPr>
              <a:t>Apply </a:t>
            </a:r>
            <a:r>
              <a:rPr lang="en-GB" sz="2000" dirty="0" smtClean="0">
                <a:latin typeface="Arial" pitchFamily="34" charset="0"/>
                <a:ea typeface="MS PGothic" pitchFamily="34" charset="-128"/>
                <a:cs typeface="Arial" pitchFamily="34" charset="0"/>
              </a:rPr>
              <a:t>online </a:t>
            </a:r>
            <a:r>
              <a:rPr lang="en-GB" sz="2000" dirty="0">
                <a:latin typeface="Arial" pitchFamily="34" charset="0"/>
                <a:ea typeface="MS PGothic" pitchFamily="34" charset="-128"/>
                <a:cs typeface="Arial" pitchFamily="34" charset="0"/>
              </a:rPr>
              <a:t>at </a:t>
            </a:r>
            <a:r>
              <a:rPr lang="en-GB" sz="2000" b="1" dirty="0" smtClean="0">
                <a:latin typeface="Arial" pitchFamily="34" charset="0"/>
                <a:ea typeface="MS PGothic" pitchFamily="34" charset="-128"/>
                <a:cs typeface="Arial" pitchFamily="34" charset="0"/>
              </a:rPr>
              <a:t>gov.uk/studentfinance*</a:t>
            </a:r>
          </a:p>
          <a:p>
            <a:pPr marL="432000" indent="-360000" eaLnBrk="0" hangingPunct="0">
              <a:buFont typeface="Arial" pitchFamily="34" charset="0"/>
              <a:buChar char="•"/>
              <a:defRPr/>
            </a:pPr>
            <a:endParaRPr lang="en-GB" sz="2000" b="1" dirty="0" smtClean="0">
              <a:latin typeface="Arial" pitchFamily="34" charset="0"/>
              <a:ea typeface="MS PGothic" pitchFamily="34" charset="-128"/>
              <a:cs typeface="Arial" pitchFamily="34" charset="0"/>
            </a:endParaRPr>
          </a:p>
          <a:p>
            <a:pPr marL="432000" indent="-360000" eaLnBrk="0" hangingPunct="0">
              <a:buFont typeface="Arial" pitchFamily="34" charset="0"/>
              <a:buChar char="•"/>
              <a:defRPr/>
            </a:pPr>
            <a:r>
              <a:rPr lang="en-GB" sz="2000" kern="0" dirty="0" smtClean="0">
                <a:latin typeface="Arial" pitchFamily="34" charset="0"/>
                <a:ea typeface="ＭＳ Ｐゴシック" charset="0"/>
                <a:cs typeface="Arial" pitchFamily="34" charset="0"/>
              </a:rPr>
              <a:t>Apply early</a:t>
            </a:r>
            <a:r>
              <a:rPr lang="en-GB" sz="2000" dirty="0" smtClean="0">
                <a:latin typeface="Arial" pitchFamily="34" charset="0"/>
                <a:ea typeface="MS PGothic" pitchFamily="34" charset="-128"/>
                <a:cs typeface="Arial" pitchFamily="34" charset="0"/>
              </a:rPr>
              <a:t> to make sure your student finance is ready for the start </a:t>
            </a:r>
          </a:p>
          <a:p>
            <a:pPr marL="432000" indent="-360000" eaLnBrk="0" hangingPunct="0">
              <a:defRPr/>
            </a:pPr>
            <a:r>
              <a:rPr lang="en-GB" sz="2000" dirty="0" smtClean="0">
                <a:latin typeface="Arial" pitchFamily="34" charset="0"/>
                <a:ea typeface="MS PGothic" pitchFamily="34" charset="-128"/>
                <a:cs typeface="Arial" pitchFamily="34" charset="0"/>
              </a:rPr>
              <a:t>	of your course.</a:t>
            </a:r>
            <a:endParaRPr lang="en-GB" sz="2000" kern="0" dirty="0" smtClean="0">
              <a:latin typeface="Arial" pitchFamily="34" charset="0"/>
              <a:ea typeface="ＭＳ Ｐゴシック" charset="0"/>
              <a:cs typeface="Arial" pitchFamily="34" charset="0"/>
            </a:endParaRPr>
          </a:p>
          <a:p>
            <a:pPr marL="432000" indent="-360000" eaLnBrk="0" hangingPunct="0">
              <a:defRPr/>
            </a:pPr>
            <a:endParaRPr lang="en-GB" sz="2000" kern="0" dirty="0">
              <a:latin typeface="Arial" pitchFamily="34" charset="0"/>
              <a:ea typeface="ＭＳ Ｐゴシック" charset="0"/>
              <a:cs typeface="Arial" pitchFamily="34" charset="0"/>
            </a:endParaRPr>
          </a:p>
          <a:p>
            <a:pPr marL="432000" indent="-360000">
              <a:buFontTx/>
              <a:buChar char="•"/>
              <a:defRPr/>
            </a:pPr>
            <a:r>
              <a:rPr lang="en-GB" sz="2000" kern="0" dirty="0">
                <a:latin typeface="Arial" pitchFamily="34" charset="0"/>
                <a:ea typeface="ＭＳ Ｐゴシック" charset="0"/>
                <a:cs typeface="Arial" pitchFamily="34" charset="0"/>
              </a:rPr>
              <a:t>You don’t need a confirmed place at university or college to </a:t>
            </a:r>
            <a:r>
              <a:rPr lang="en-GB" sz="2000" kern="0" dirty="0" smtClean="0">
                <a:latin typeface="Arial" pitchFamily="34" charset="0"/>
                <a:ea typeface="ＭＳ Ｐゴシック" charset="0"/>
                <a:cs typeface="Arial" pitchFamily="34" charset="0"/>
              </a:rPr>
              <a:t>apply.</a:t>
            </a:r>
            <a:endParaRPr lang="en-GB" sz="2000" kern="0" dirty="0">
              <a:latin typeface="Arial" pitchFamily="34" charset="0"/>
              <a:ea typeface="ＭＳ Ｐゴシック" charset="0"/>
              <a:cs typeface="Arial" pitchFamily="34" charset="0"/>
            </a:endParaRPr>
          </a:p>
          <a:p>
            <a:pPr marL="432000" indent="-360000">
              <a:defRPr/>
            </a:pPr>
            <a:endParaRPr lang="en-GB" sz="2000" kern="0" dirty="0">
              <a:latin typeface="Arial" pitchFamily="34" charset="0"/>
              <a:ea typeface="ＭＳ Ｐゴシック" charset="0"/>
              <a:cs typeface="Arial" pitchFamily="34" charset="0"/>
            </a:endParaRPr>
          </a:p>
          <a:p>
            <a:pPr marL="432000" indent="-360000">
              <a:buFont typeface="Arial" pitchFamily="34" charset="0"/>
              <a:buChar char="•"/>
              <a:defRPr/>
            </a:pPr>
            <a:r>
              <a:rPr lang="en-GB" sz="2000" kern="0" dirty="0">
                <a:latin typeface="Arial" pitchFamily="34" charset="0"/>
                <a:ea typeface="ＭＳ Ｐゴシック" charset="0"/>
                <a:cs typeface="Arial" pitchFamily="34" charset="0"/>
              </a:rPr>
              <a:t>Apply with your </a:t>
            </a:r>
            <a:r>
              <a:rPr lang="en-GB" sz="2000" kern="0" dirty="0" smtClean="0">
                <a:latin typeface="Arial" pitchFamily="34" charset="0"/>
                <a:ea typeface="ＭＳ Ｐゴシック" charset="0"/>
                <a:cs typeface="Arial" pitchFamily="34" charset="0"/>
              </a:rPr>
              <a:t>preferred </a:t>
            </a:r>
            <a:r>
              <a:rPr lang="en-GB" sz="2000" kern="0" dirty="0">
                <a:latin typeface="Arial" pitchFamily="34" charset="0"/>
                <a:ea typeface="ＭＳ Ｐゴシック" charset="0"/>
                <a:cs typeface="Arial" pitchFamily="34" charset="0"/>
              </a:rPr>
              <a:t>choice, you can change details later if </a:t>
            </a:r>
            <a:r>
              <a:rPr lang="en-GB" sz="2000" kern="0" dirty="0" smtClean="0">
                <a:latin typeface="Arial" pitchFamily="34" charset="0"/>
                <a:ea typeface="ＭＳ Ｐゴシック" charset="0"/>
                <a:cs typeface="Arial" pitchFamily="34" charset="0"/>
              </a:rPr>
              <a:t>required.</a:t>
            </a:r>
            <a:endParaRPr lang="en-GB" sz="2000" kern="0" dirty="0">
              <a:latin typeface="Arial" pitchFamily="34" charset="0"/>
              <a:ea typeface="ＭＳ Ｐゴシック" charset="0"/>
              <a:cs typeface="Arial" pitchFamily="34" charset="0"/>
            </a:endParaRPr>
          </a:p>
          <a:p>
            <a:pPr marL="432000" indent="-360000">
              <a:defRPr/>
            </a:pPr>
            <a:endParaRPr lang="en-GB" sz="2000" kern="0" dirty="0">
              <a:latin typeface="Arial" pitchFamily="34" charset="0"/>
              <a:ea typeface="ＭＳ Ｐゴシック" charset="0"/>
              <a:cs typeface="Arial" pitchFamily="34" charset="0"/>
            </a:endParaRPr>
          </a:p>
          <a:p>
            <a:pPr marL="432000" indent="-360000">
              <a:defRPr/>
            </a:pPr>
            <a:endParaRPr lang="en-US" sz="2000" kern="0" dirty="0">
              <a:latin typeface="Arial" pitchFamily="34" charset="0"/>
              <a:ea typeface="ＭＳ Ｐゴシック" charset="0"/>
              <a:cs typeface="Arial" pitchFamily="34" charset="0"/>
            </a:endParaRPr>
          </a:p>
          <a:p>
            <a:pPr marL="432000" indent="-360000">
              <a:buFontTx/>
              <a:buChar char="•"/>
              <a:defRPr/>
            </a:pPr>
            <a:endParaRPr lang="en-GB" sz="2000" kern="0" dirty="0">
              <a:latin typeface="Arial" pitchFamily="34" charset="0"/>
              <a:ea typeface="ＭＳ Ｐゴシック" charset="0"/>
              <a:cs typeface="Arial" pitchFamily="34" charset="0"/>
            </a:endParaRPr>
          </a:p>
          <a:p>
            <a:pPr marL="432000" indent="-360000">
              <a:buFontTx/>
              <a:buChar char="•"/>
              <a:defRPr/>
            </a:pPr>
            <a:endParaRPr lang="en-GB" sz="2000" kern="0" dirty="0">
              <a:latin typeface="Arial" pitchFamily="34" charset="0"/>
              <a:ea typeface="ＭＳ Ｐゴシック" charset="0"/>
              <a:cs typeface="Arial" pitchFamily="34" charset="0"/>
            </a:endParaRPr>
          </a:p>
          <a:p>
            <a:pPr marL="432000" indent="-360000">
              <a:buFontTx/>
              <a:buChar char="•"/>
              <a:defRPr/>
            </a:pPr>
            <a:endParaRPr lang="en-US" sz="2000" kern="0" dirty="0">
              <a:latin typeface="Arial" pitchFamily="34" charset="0"/>
              <a:ea typeface="ＭＳ Ｐゴシック" charset="0"/>
              <a:cs typeface="Arial" pitchFamily="34" charset="0"/>
            </a:endParaRPr>
          </a:p>
        </p:txBody>
      </p:sp>
      <p:sp>
        <p:nvSpPr>
          <p:cNvPr id="10"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STUDENT FINANCE APPLICATIONS</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KEY MESSAGE – APPLY EARLY</a:t>
            </a:r>
            <a:endParaRPr lang="en-US" sz="2000" dirty="0">
              <a:latin typeface="Arial" pitchFamily="34" charset="0"/>
              <a:cs typeface="Arial" pitchFamily="34" charset="0"/>
            </a:endParaRPr>
          </a:p>
        </p:txBody>
      </p:sp>
      <p:grpSp>
        <p:nvGrpSpPr>
          <p:cNvPr id="24" name="Group 23"/>
          <p:cNvGrpSpPr/>
          <p:nvPr/>
        </p:nvGrpSpPr>
        <p:grpSpPr>
          <a:xfrm>
            <a:off x="190457" y="5707575"/>
            <a:ext cx="8408691" cy="938401"/>
            <a:chOff x="190457" y="5707575"/>
            <a:chExt cx="8408691" cy="938401"/>
          </a:xfrm>
        </p:grpSpPr>
        <p:grpSp>
          <p:nvGrpSpPr>
            <p:cNvPr id="25" name="Group 20"/>
            <p:cNvGrpSpPr/>
            <p:nvPr/>
          </p:nvGrpSpPr>
          <p:grpSpPr>
            <a:xfrm>
              <a:off x="190457" y="5707575"/>
              <a:ext cx="8408691" cy="936113"/>
              <a:chOff x="-3388311" y="4698574"/>
              <a:chExt cx="8408691" cy="936113"/>
            </a:xfrm>
          </p:grpSpPr>
          <p:grpSp>
            <p:nvGrpSpPr>
              <p:cNvPr id="27" name="Group 18"/>
              <p:cNvGrpSpPr/>
              <p:nvPr/>
            </p:nvGrpSpPr>
            <p:grpSpPr>
              <a:xfrm>
                <a:off x="-3388311" y="4698574"/>
                <a:ext cx="8408691" cy="936113"/>
                <a:chOff x="-2631566" y="4162546"/>
                <a:chExt cx="8408691" cy="936113"/>
              </a:xfrm>
            </p:grpSpPr>
            <p:sp>
              <p:nvSpPr>
                <p:cNvPr id="29" name="Rounded Rectangle 28"/>
                <p:cNvSpPr/>
                <p:nvPr/>
              </p:nvSpPr>
              <p:spPr>
                <a:xfrm>
                  <a:off x="-2145476" y="4288212"/>
                  <a:ext cx="7922601" cy="705746"/>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3"/>
                <p:cNvPicPr>
                  <a:picLocks noChangeAspect="1" noChangeArrowheads="1"/>
                </p:cNvPicPr>
                <p:nvPr/>
              </p:nvPicPr>
              <p:blipFill>
                <a:blip r:embed="rId3">
                  <a:clrChange>
                    <a:clrFrom>
                      <a:srgbClr val="FFFFFF"/>
                    </a:clrFrom>
                    <a:clrTo>
                      <a:srgbClr val="FFFFFF">
                        <a:alpha val="0"/>
                      </a:srgbClr>
                    </a:clrTo>
                  </a:clrChange>
                </a:blip>
                <a:srcRect l="43006" t="37873" r="47763" b="45522"/>
                <a:stretch>
                  <a:fillRect/>
                </a:stretch>
              </p:blipFill>
              <p:spPr bwMode="auto">
                <a:xfrm>
                  <a:off x="-2631566" y="4162546"/>
                  <a:ext cx="925595" cy="936113"/>
                </a:xfrm>
                <a:prstGeom prst="rect">
                  <a:avLst/>
                </a:prstGeom>
                <a:noFill/>
                <a:ln w="9525">
                  <a:noFill/>
                  <a:miter lim="800000"/>
                  <a:headEnd/>
                  <a:tailEnd/>
                </a:ln>
                <a:effectLst/>
              </p:spPr>
            </p:pic>
          </p:grpSp>
          <p:sp>
            <p:nvSpPr>
              <p:cNvPr id="28" name="Rectangle 9"/>
              <p:cNvSpPr>
                <a:spLocks noChangeArrowheads="1"/>
              </p:cNvSpPr>
              <p:nvPr/>
            </p:nvSpPr>
            <p:spPr bwMode="auto">
              <a:xfrm>
                <a:off x="-2469597" y="4975527"/>
                <a:ext cx="7404204" cy="400110"/>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*The application window is usually open from Jan-May.</a:t>
                </a:r>
              </a:p>
            </p:txBody>
          </p:sp>
        </p:grpSp>
        <p:sp>
          <p:nvSpPr>
            <p:cNvPr id="26" name="TextBox 25"/>
            <p:cNvSpPr txBox="1"/>
            <p:nvPr/>
          </p:nvSpPr>
          <p:spPr>
            <a:xfrm>
              <a:off x="486533"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STUDENT FINANCE APPLICATIONS</a:t>
            </a:r>
            <a:endParaRPr lang="en-US" sz="2800" dirty="0">
              <a:solidFill>
                <a:srgbClr val="00985F"/>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KEY MESSAGE – APPLY EARLY</a:t>
            </a:r>
            <a:endParaRPr lang="en-US" sz="2000" dirty="0">
              <a:solidFill>
                <a:prstClr val="black"/>
              </a:solidFill>
              <a:latin typeface="Arial" pitchFamily="34" charset="0"/>
              <a:cs typeface="Arial" pitchFamily="34" charset="0"/>
            </a:endParaRPr>
          </a:p>
        </p:txBody>
      </p:sp>
      <p:grpSp>
        <p:nvGrpSpPr>
          <p:cNvPr id="3" name="Group 25"/>
          <p:cNvGrpSpPr/>
          <p:nvPr/>
        </p:nvGrpSpPr>
        <p:grpSpPr>
          <a:xfrm>
            <a:off x="369896" y="1833147"/>
            <a:ext cx="8125230" cy="1564809"/>
            <a:chOff x="369896" y="1833147"/>
            <a:chExt cx="8125230" cy="1564809"/>
          </a:xfrm>
        </p:grpSpPr>
        <p:grpSp>
          <p:nvGrpSpPr>
            <p:cNvPr id="4" name="Group 11"/>
            <p:cNvGrpSpPr/>
            <p:nvPr/>
          </p:nvGrpSpPr>
          <p:grpSpPr>
            <a:xfrm>
              <a:off x="369896" y="1833147"/>
              <a:ext cx="1395570" cy="1564809"/>
              <a:chOff x="3851345" y="3426424"/>
              <a:chExt cx="1395570" cy="1564809"/>
            </a:xfrm>
          </p:grpSpPr>
          <p:grpSp>
            <p:nvGrpSpPr>
              <p:cNvPr id="5" name="Group 5"/>
              <p:cNvGrpSpPr/>
              <p:nvPr/>
            </p:nvGrpSpPr>
            <p:grpSpPr>
              <a:xfrm>
                <a:off x="3851345" y="3426424"/>
                <a:ext cx="1395570" cy="1559231"/>
                <a:chOff x="480731" y="1837112"/>
                <a:chExt cx="891885" cy="929838"/>
              </a:xfrm>
            </p:grpSpPr>
            <p:sp>
              <p:nvSpPr>
                <p:cNvPr id="16" name="Rounded Rectangle 15"/>
                <p:cNvSpPr/>
                <p:nvPr/>
              </p:nvSpPr>
              <p:spPr>
                <a:xfrm>
                  <a:off x="546265" y="2066306"/>
                  <a:ext cx="807522" cy="64126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pic>
              <p:nvPicPr>
                <p:cNvPr id="17" name="Picture 2" descr="http://www.photosinbox.com/download/calendar.jpg"/>
                <p:cNvPicPr>
                  <a:picLocks noChangeAspect="1" noChangeArrowheads="1"/>
                </p:cNvPicPr>
                <p:nvPr/>
              </p:nvPicPr>
              <p:blipFill>
                <a:blip r:embed="rId2">
                  <a:clrChange>
                    <a:clrFrom>
                      <a:srgbClr val="FFFFFF"/>
                    </a:clrFrom>
                    <a:clrTo>
                      <a:srgbClr val="FFFFFF">
                        <a:alpha val="0"/>
                      </a:srgbClr>
                    </a:clrTo>
                  </a:clrChange>
                </a:blip>
                <a:srcRect l="27897" t="18480" r="26983" b="22720"/>
                <a:stretch>
                  <a:fillRect/>
                </a:stretch>
              </p:blipFill>
              <p:spPr bwMode="auto">
                <a:xfrm flipH="1">
                  <a:off x="480731" y="1837112"/>
                  <a:ext cx="891885" cy="929838"/>
                </a:xfrm>
                <a:prstGeom prst="rect">
                  <a:avLst/>
                </a:prstGeom>
                <a:noFill/>
              </p:spPr>
            </p:pic>
          </p:grpSp>
          <p:sp>
            <p:nvSpPr>
              <p:cNvPr id="14" name="TextBox 13"/>
              <p:cNvSpPr txBox="1"/>
              <p:nvPr/>
            </p:nvSpPr>
            <p:spPr>
              <a:xfrm>
                <a:off x="4193764" y="3574474"/>
                <a:ext cx="731290" cy="461665"/>
              </a:xfrm>
              <a:prstGeom prst="rect">
                <a:avLst/>
              </a:prstGeom>
              <a:noFill/>
            </p:spPr>
            <p:txBody>
              <a:bodyPr wrap="none" rtlCol="0">
                <a:spAutoFit/>
              </a:bodyPr>
              <a:lstStyle/>
              <a:p>
                <a:r>
                  <a:rPr lang="en-GB" sz="2400" b="1" dirty="0" smtClean="0">
                    <a:solidFill>
                      <a:prstClr val="black"/>
                    </a:solidFill>
                    <a:latin typeface="Arial" pitchFamily="34" charset="0"/>
                    <a:cs typeface="Arial" pitchFamily="34" charset="0"/>
                  </a:rPr>
                  <a:t>Feb</a:t>
                </a:r>
                <a:endParaRPr lang="en-GB" sz="2400" b="1" dirty="0">
                  <a:solidFill>
                    <a:prstClr val="black"/>
                  </a:solidFill>
                  <a:latin typeface="Arial" pitchFamily="34" charset="0"/>
                  <a:cs typeface="Arial" pitchFamily="34" charset="0"/>
                </a:endParaRPr>
              </a:p>
            </p:txBody>
          </p:sp>
          <p:sp>
            <p:nvSpPr>
              <p:cNvPr id="15" name="TextBox 14"/>
              <p:cNvSpPr txBox="1"/>
              <p:nvPr/>
            </p:nvSpPr>
            <p:spPr>
              <a:xfrm>
                <a:off x="4001984" y="3883237"/>
                <a:ext cx="1127232" cy="1107996"/>
              </a:xfrm>
              <a:prstGeom prst="rect">
                <a:avLst/>
              </a:prstGeom>
              <a:noFill/>
            </p:spPr>
            <p:txBody>
              <a:bodyPr wrap="none" rtlCol="0">
                <a:spAutoFit/>
              </a:bodyPr>
              <a:lstStyle/>
              <a:p>
                <a:r>
                  <a:rPr lang="en-GB" sz="6600" b="1" dirty="0" smtClean="0">
                    <a:solidFill>
                      <a:prstClr val="black"/>
                    </a:solidFill>
                    <a:latin typeface="Arial" pitchFamily="34" charset="0"/>
                    <a:cs typeface="Arial" pitchFamily="34" charset="0"/>
                  </a:rPr>
                  <a:t>12</a:t>
                </a:r>
                <a:endParaRPr lang="en-GB" sz="6600" b="1" dirty="0">
                  <a:solidFill>
                    <a:prstClr val="black"/>
                  </a:solidFill>
                  <a:latin typeface="Arial" pitchFamily="34" charset="0"/>
                  <a:cs typeface="Arial" pitchFamily="34" charset="0"/>
                </a:endParaRPr>
              </a:p>
            </p:txBody>
          </p:sp>
        </p:grpSp>
        <p:sp>
          <p:nvSpPr>
            <p:cNvPr id="24" name="TextBox 23"/>
            <p:cNvSpPr txBox="1"/>
            <p:nvPr/>
          </p:nvSpPr>
          <p:spPr>
            <a:xfrm>
              <a:off x="1900051" y="2315687"/>
              <a:ext cx="6595075" cy="707886"/>
            </a:xfrm>
            <a:prstGeom prst="rect">
              <a:avLst/>
            </a:prstGeom>
            <a:noFill/>
          </p:spPr>
          <p:txBody>
            <a:bodyPr wrap="none" rtlCol="0">
              <a:spAutoFit/>
            </a:bodyPr>
            <a:lstStyle/>
            <a:p>
              <a:r>
                <a:rPr lang="en-GB" sz="2000" dirty="0" smtClean="0">
                  <a:solidFill>
                    <a:prstClr val="black"/>
                  </a:solidFill>
                  <a:latin typeface="Arial" pitchFamily="34" charset="0"/>
                  <a:cs typeface="Arial" pitchFamily="34" charset="0"/>
                </a:rPr>
                <a:t>The 2018/19 application cycle for full-time SFE students </a:t>
              </a:r>
            </a:p>
            <a:p>
              <a:r>
                <a:rPr lang="en-GB" sz="2000" dirty="0" smtClean="0">
                  <a:solidFill>
                    <a:prstClr val="black"/>
                  </a:solidFill>
                  <a:latin typeface="Arial" pitchFamily="34" charset="0"/>
                  <a:cs typeface="Arial" pitchFamily="34" charset="0"/>
                </a:rPr>
                <a:t>opened on February 12</a:t>
              </a:r>
              <a:r>
                <a:rPr lang="en-GB" sz="2000" baseline="30000" dirty="0" smtClean="0">
                  <a:solidFill>
                    <a:prstClr val="black"/>
                  </a:solidFill>
                  <a:latin typeface="Arial" pitchFamily="34" charset="0"/>
                  <a:cs typeface="Arial" pitchFamily="34" charset="0"/>
                </a:rPr>
                <a:t>th </a:t>
              </a:r>
            </a:p>
          </p:txBody>
        </p:sp>
      </p:grpSp>
      <p:grpSp>
        <p:nvGrpSpPr>
          <p:cNvPr id="6" name="Group 26"/>
          <p:cNvGrpSpPr/>
          <p:nvPr/>
        </p:nvGrpSpPr>
        <p:grpSpPr>
          <a:xfrm>
            <a:off x="371875" y="3747014"/>
            <a:ext cx="8121494" cy="1564807"/>
            <a:chOff x="371875" y="3747014"/>
            <a:chExt cx="8121494" cy="1564807"/>
          </a:xfrm>
        </p:grpSpPr>
        <p:grpSp>
          <p:nvGrpSpPr>
            <p:cNvPr id="11" name="Group 10"/>
            <p:cNvGrpSpPr/>
            <p:nvPr/>
          </p:nvGrpSpPr>
          <p:grpSpPr>
            <a:xfrm>
              <a:off x="371875" y="3747014"/>
              <a:ext cx="1395570" cy="1564807"/>
              <a:chOff x="3851345" y="3426426"/>
              <a:chExt cx="1395570" cy="1564807"/>
            </a:xfrm>
          </p:grpSpPr>
          <p:grpSp>
            <p:nvGrpSpPr>
              <p:cNvPr id="12" name="Group 5"/>
              <p:cNvGrpSpPr/>
              <p:nvPr/>
            </p:nvGrpSpPr>
            <p:grpSpPr>
              <a:xfrm>
                <a:off x="3851345" y="3426426"/>
                <a:ext cx="1395570" cy="1559232"/>
                <a:chOff x="480731" y="1837112"/>
                <a:chExt cx="891885" cy="929838"/>
              </a:xfrm>
            </p:grpSpPr>
            <p:sp>
              <p:nvSpPr>
                <p:cNvPr id="7" name="Rounded Rectangle 6"/>
                <p:cNvSpPr/>
                <p:nvPr/>
              </p:nvSpPr>
              <p:spPr>
                <a:xfrm>
                  <a:off x="546265" y="2066306"/>
                  <a:ext cx="807522" cy="64126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pic>
              <p:nvPicPr>
                <p:cNvPr id="8" name="Picture 2" descr="http://www.photosinbox.com/download/calendar.jpg"/>
                <p:cNvPicPr>
                  <a:picLocks noChangeAspect="1" noChangeArrowheads="1"/>
                </p:cNvPicPr>
                <p:nvPr/>
              </p:nvPicPr>
              <p:blipFill>
                <a:blip r:embed="rId2">
                  <a:clrChange>
                    <a:clrFrom>
                      <a:srgbClr val="FFFFFF"/>
                    </a:clrFrom>
                    <a:clrTo>
                      <a:srgbClr val="FFFFFF">
                        <a:alpha val="0"/>
                      </a:srgbClr>
                    </a:clrTo>
                  </a:clrChange>
                </a:blip>
                <a:srcRect l="27897" t="18480" r="26983" b="22720"/>
                <a:stretch>
                  <a:fillRect/>
                </a:stretch>
              </p:blipFill>
              <p:spPr bwMode="auto">
                <a:xfrm flipH="1">
                  <a:off x="480731" y="1837112"/>
                  <a:ext cx="891885" cy="929838"/>
                </a:xfrm>
                <a:prstGeom prst="rect">
                  <a:avLst/>
                </a:prstGeom>
                <a:noFill/>
              </p:spPr>
            </p:pic>
          </p:grpSp>
          <p:sp>
            <p:nvSpPr>
              <p:cNvPr id="9" name="TextBox 8"/>
              <p:cNvSpPr txBox="1"/>
              <p:nvPr/>
            </p:nvSpPr>
            <p:spPr>
              <a:xfrm>
                <a:off x="4180116" y="3574474"/>
                <a:ext cx="784189" cy="461665"/>
              </a:xfrm>
              <a:prstGeom prst="rect">
                <a:avLst/>
              </a:prstGeom>
              <a:noFill/>
            </p:spPr>
            <p:txBody>
              <a:bodyPr wrap="none" rtlCol="0">
                <a:spAutoFit/>
              </a:bodyPr>
              <a:lstStyle/>
              <a:p>
                <a:r>
                  <a:rPr lang="en-GB" sz="2400" b="1" dirty="0" smtClean="0">
                    <a:solidFill>
                      <a:prstClr val="black"/>
                    </a:solidFill>
                    <a:latin typeface="Arial" pitchFamily="34" charset="0"/>
                    <a:cs typeface="Arial" pitchFamily="34" charset="0"/>
                  </a:rPr>
                  <a:t>May</a:t>
                </a:r>
                <a:endParaRPr lang="en-GB" sz="2400" b="1" dirty="0">
                  <a:solidFill>
                    <a:prstClr val="black"/>
                  </a:solidFill>
                  <a:latin typeface="Arial" pitchFamily="34" charset="0"/>
                  <a:cs typeface="Arial" pitchFamily="34" charset="0"/>
                </a:endParaRPr>
              </a:p>
            </p:txBody>
          </p:sp>
          <p:sp>
            <p:nvSpPr>
              <p:cNvPr id="10" name="TextBox 9"/>
              <p:cNvSpPr txBox="1"/>
              <p:nvPr/>
            </p:nvSpPr>
            <p:spPr>
              <a:xfrm>
                <a:off x="4025734" y="3883237"/>
                <a:ext cx="1127232" cy="1107996"/>
              </a:xfrm>
              <a:prstGeom prst="rect">
                <a:avLst/>
              </a:prstGeom>
              <a:noFill/>
            </p:spPr>
            <p:txBody>
              <a:bodyPr wrap="none" rtlCol="0">
                <a:spAutoFit/>
              </a:bodyPr>
              <a:lstStyle/>
              <a:p>
                <a:r>
                  <a:rPr lang="en-GB" sz="6600" b="1" dirty="0" smtClean="0">
                    <a:solidFill>
                      <a:prstClr val="black"/>
                    </a:solidFill>
                    <a:latin typeface="Arial" pitchFamily="34" charset="0"/>
                    <a:cs typeface="Arial" pitchFamily="34" charset="0"/>
                  </a:rPr>
                  <a:t>25</a:t>
                </a:r>
                <a:endParaRPr lang="en-GB" sz="6600" b="1" dirty="0">
                  <a:solidFill>
                    <a:prstClr val="black"/>
                  </a:solidFill>
                  <a:latin typeface="Arial" pitchFamily="34" charset="0"/>
                  <a:cs typeface="Arial" pitchFamily="34" charset="0"/>
                </a:endParaRPr>
              </a:p>
            </p:txBody>
          </p:sp>
        </p:grpSp>
        <p:sp>
          <p:nvSpPr>
            <p:cNvPr id="25" name="TextBox 24"/>
            <p:cNvSpPr txBox="1"/>
            <p:nvPr/>
          </p:nvSpPr>
          <p:spPr>
            <a:xfrm>
              <a:off x="1898076" y="4213712"/>
              <a:ext cx="6595293" cy="707886"/>
            </a:xfrm>
            <a:prstGeom prst="rect">
              <a:avLst/>
            </a:prstGeom>
            <a:noFill/>
          </p:spPr>
          <p:txBody>
            <a:bodyPr wrap="square" rtlCol="0">
              <a:spAutoFit/>
            </a:bodyPr>
            <a:lstStyle/>
            <a:p>
              <a:r>
                <a:rPr lang="en-GB" sz="2000" dirty="0" smtClean="0">
                  <a:solidFill>
                    <a:prstClr val="black"/>
                  </a:solidFill>
                  <a:latin typeface="Arial" pitchFamily="34" charset="0"/>
                  <a:cs typeface="Arial" pitchFamily="34" charset="0"/>
                </a:rPr>
                <a:t>The 2018/19 ‘deadline’ for new full-time applications is</a:t>
              </a:r>
              <a:r>
                <a:rPr lang="en-GB" sz="2000" b="1" dirty="0" smtClean="0">
                  <a:solidFill>
                    <a:prstClr val="black"/>
                  </a:solidFill>
                  <a:latin typeface="Arial" pitchFamily="34" charset="0"/>
                  <a:cs typeface="Arial" pitchFamily="34" charset="0"/>
                </a:rPr>
                <a:t> May 25</a:t>
              </a:r>
              <a:r>
                <a:rPr lang="en-GB" sz="2000" b="1" baseline="30000" dirty="0" smtClean="0">
                  <a:solidFill>
                    <a:prstClr val="black"/>
                  </a:solidFill>
                  <a:latin typeface="Arial" pitchFamily="34" charset="0"/>
                  <a:cs typeface="Arial" pitchFamily="34" charset="0"/>
                </a:rPr>
                <a:t>th</a:t>
              </a:r>
              <a:r>
                <a:rPr lang="en-GB" sz="2000" b="1" dirty="0" smtClean="0">
                  <a:solidFill>
                    <a:prstClr val="black"/>
                  </a:solidFill>
                  <a:latin typeface="Arial" pitchFamily="34" charset="0"/>
                  <a:cs typeface="Arial" pitchFamily="34" charset="0"/>
                </a:rPr>
                <a:t> </a:t>
              </a:r>
              <a:r>
                <a:rPr lang="en-GB" sz="2000" dirty="0" smtClean="0">
                  <a:solidFill>
                    <a:prstClr val="black"/>
                  </a:solidFill>
                  <a:latin typeface="Arial" pitchFamily="34" charset="0"/>
                  <a:cs typeface="Arial" pitchFamily="34" charset="0"/>
                </a:rPr>
                <a:t>and </a:t>
              </a:r>
              <a:r>
                <a:rPr lang="en-GB" sz="2000" b="1" dirty="0" smtClean="0">
                  <a:solidFill>
                    <a:prstClr val="black"/>
                  </a:solidFill>
                  <a:latin typeface="Arial" pitchFamily="34" charset="0"/>
                  <a:cs typeface="Arial" pitchFamily="34" charset="0"/>
                </a:rPr>
                <a:t>June 22</a:t>
              </a:r>
              <a:r>
                <a:rPr lang="en-GB" sz="2000" b="1" baseline="30000" dirty="0" smtClean="0">
                  <a:solidFill>
                    <a:prstClr val="black"/>
                  </a:solidFill>
                  <a:latin typeface="Arial" pitchFamily="34" charset="0"/>
                  <a:cs typeface="Arial" pitchFamily="34" charset="0"/>
                </a:rPr>
                <a:t>nd</a:t>
              </a:r>
              <a:r>
                <a:rPr lang="en-GB" sz="2000" b="1" dirty="0" smtClean="0">
                  <a:solidFill>
                    <a:prstClr val="black"/>
                  </a:solidFill>
                  <a:latin typeface="Arial" pitchFamily="34" charset="0"/>
                  <a:cs typeface="Arial" pitchFamily="34" charset="0"/>
                </a:rPr>
                <a:t> </a:t>
              </a:r>
              <a:r>
                <a:rPr lang="en-GB" sz="2000" dirty="0" smtClean="0">
                  <a:solidFill>
                    <a:prstClr val="black"/>
                  </a:solidFill>
                  <a:latin typeface="Arial" pitchFamily="34" charset="0"/>
                  <a:cs typeface="Arial" pitchFamily="34" charset="0"/>
                </a:rPr>
                <a:t>for returning full-time students </a:t>
              </a:r>
              <a:r>
                <a:rPr lang="en-GB" sz="2000" baseline="30000" dirty="0" smtClean="0">
                  <a:solidFill>
                    <a:prstClr val="black"/>
                  </a:solidFill>
                  <a:latin typeface="Arial" pitchFamily="34" charset="0"/>
                  <a:cs typeface="Arial" pitchFamily="34" charset="0"/>
                </a:rPr>
                <a:t>  </a:t>
              </a:r>
            </a:p>
          </p:txBody>
        </p:sp>
      </p:grpSp>
      <p:grpSp>
        <p:nvGrpSpPr>
          <p:cNvPr id="13" name="Group 3"/>
          <p:cNvGrpSpPr/>
          <p:nvPr/>
        </p:nvGrpSpPr>
        <p:grpSpPr>
          <a:xfrm>
            <a:off x="204711" y="5738588"/>
            <a:ext cx="8653539" cy="923330"/>
            <a:chOff x="-1583146" y="3432097"/>
            <a:chExt cx="8653539" cy="923330"/>
          </a:xfrm>
        </p:grpSpPr>
        <p:sp>
          <p:nvSpPr>
            <p:cNvPr id="27" name="Rounded Rectangle 2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8" name="Rectangle 27"/>
            <p:cNvSpPr>
              <a:spLocks noChangeArrowheads="1"/>
            </p:cNvSpPr>
            <p:nvPr/>
          </p:nvSpPr>
          <p:spPr bwMode="auto">
            <a:xfrm>
              <a:off x="-800735" y="3537581"/>
              <a:ext cx="7871128" cy="707886"/>
            </a:xfrm>
            <a:prstGeom prst="rect">
              <a:avLst/>
            </a:prstGeom>
            <a:noFill/>
            <a:ln w="9525">
              <a:noFill/>
              <a:miter lim="800000"/>
              <a:headEnd/>
              <a:tailEnd/>
            </a:ln>
          </p:spPr>
          <p:txBody>
            <a:bodyPr wrap="square">
              <a:spAutoFit/>
            </a:bodyPr>
            <a:lstStyle/>
            <a:p>
              <a:pPr marL="412750" indent="-341313"/>
              <a:r>
                <a:rPr lang="en-GB" sz="2000" dirty="0" smtClean="0">
                  <a:solidFill>
                    <a:prstClr val="black"/>
                  </a:solidFill>
                  <a:latin typeface="Arial" pitchFamily="34" charset="0"/>
                  <a:cs typeface="Arial" pitchFamily="34" charset="0"/>
                </a:rPr>
                <a:t>Continuing/returning students should wait to be contacted by SFE</a:t>
              </a:r>
            </a:p>
            <a:p>
              <a:pPr marL="412750" indent="-341313"/>
              <a:r>
                <a:rPr lang="en-GB" sz="2000" dirty="0" smtClean="0">
                  <a:solidFill>
                    <a:prstClr val="black"/>
                  </a:solidFill>
                  <a:latin typeface="Arial" pitchFamily="34" charset="0"/>
                  <a:cs typeface="Arial" pitchFamily="34" charset="0"/>
                </a:rPr>
                <a:t>before re-applying and where possible apps will be auto rolled over</a:t>
              </a:r>
            </a:p>
          </p:txBody>
        </p:sp>
        <p:sp>
          <p:nvSpPr>
            <p:cNvPr id="29" name="Oval 28"/>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Box 29"/>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ChangeArrowheads="1"/>
          </p:cNvSpPr>
          <p:nvPr/>
        </p:nvSpPr>
        <p:spPr bwMode="auto">
          <a:xfrm>
            <a:off x="317662" y="1674757"/>
            <a:ext cx="8905822" cy="3416320"/>
          </a:xfrm>
          <a:prstGeom prst="rect">
            <a:avLst/>
          </a:prstGeom>
          <a:noFill/>
          <a:ln w="9525">
            <a:noFill/>
            <a:miter lim="800000"/>
            <a:headEnd/>
            <a:tailEnd/>
          </a:ln>
        </p:spPr>
        <p:txBody>
          <a:bodyPr wrap="square">
            <a:spAutoFit/>
          </a:bodyPr>
          <a:lstStyle/>
          <a:p>
            <a:pPr marL="360000" indent="-360000"/>
            <a:r>
              <a:rPr lang="en-GB" dirty="0" smtClean="0">
                <a:latin typeface="Arial" pitchFamily="34" charset="0"/>
                <a:cs typeface="Arial" pitchFamily="34" charset="0"/>
              </a:rPr>
              <a:t>Tips to ensure SFE can process your application as quickly as possible include; </a:t>
            </a:r>
          </a:p>
          <a:p>
            <a:pPr marL="360000" indent="-360000"/>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Make </a:t>
            </a:r>
            <a:r>
              <a:rPr lang="en-GB" dirty="0">
                <a:latin typeface="Arial" pitchFamily="34" charset="0"/>
                <a:cs typeface="Arial" pitchFamily="34" charset="0"/>
              </a:rPr>
              <a:t>a note of </a:t>
            </a:r>
            <a:r>
              <a:rPr lang="en-GB" dirty="0" smtClean="0">
                <a:latin typeface="Arial" pitchFamily="34" charset="0"/>
                <a:cs typeface="Arial" pitchFamily="34" charset="0"/>
              </a:rPr>
              <a:t>your student finance account </a:t>
            </a:r>
            <a:r>
              <a:rPr lang="en-GB" dirty="0">
                <a:latin typeface="Arial" pitchFamily="34" charset="0"/>
                <a:cs typeface="Arial" pitchFamily="34" charset="0"/>
              </a:rPr>
              <a:t>log-in details and keep them safe</a:t>
            </a:r>
          </a:p>
          <a:p>
            <a:pPr marL="360000" indent="-360000"/>
            <a:endParaRPr lang="en-GB" dirty="0">
              <a:latin typeface="Arial" pitchFamily="34" charset="0"/>
              <a:cs typeface="Arial" pitchFamily="34" charset="0"/>
            </a:endParaRPr>
          </a:p>
          <a:p>
            <a:pPr marL="360000" indent="-360000">
              <a:buFont typeface="Arial" pitchFamily="34" charset="0"/>
              <a:buChar char="•"/>
            </a:pPr>
            <a:r>
              <a:rPr lang="en-GB" dirty="0">
                <a:latin typeface="Arial" pitchFamily="34" charset="0"/>
                <a:cs typeface="Arial" pitchFamily="34" charset="0"/>
              </a:rPr>
              <a:t>Make sure any evidence and information needed to support </a:t>
            </a:r>
            <a:r>
              <a:rPr lang="en-GB" dirty="0" smtClean="0">
                <a:latin typeface="Arial" pitchFamily="34" charset="0"/>
                <a:cs typeface="Arial" pitchFamily="34" charset="0"/>
              </a:rPr>
              <a:t>your</a:t>
            </a:r>
            <a:r>
              <a:rPr lang="en-GB" dirty="0">
                <a:latin typeface="Arial" pitchFamily="34" charset="0"/>
                <a:cs typeface="Arial" pitchFamily="34" charset="0"/>
              </a:rPr>
              <a:t> </a:t>
            </a:r>
            <a:r>
              <a:rPr lang="en-GB" dirty="0" smtClean="0">
                <a:latin typeface="Arial" pitchFamily="34" charset="0"/>
                <a:cs typeface="Arial" pitchFamily="34" charset="0"/>
              </a:rPr>
              <a:t>application is</a:t>
            </a:r>
          </a:p>
          <a:p>
            <a:pPr marL="360000" indent="-360000"/>
            <a:r>
              <a:rPr lang="en-GB" dirty="0" smtClean="0">
                <a:latin typeface="Arial" pitchFamily="34" charset="0"/>
                <a:cs typeface="Arial" pitchFamily="34" charset="0"/>
              </a:rPr>
              <a:t>	supplied ‘right </a:t>
            </a:r>
            <a:r>
              <a:rPr lang="en-GB" dirty="0">
                <a:latin typeface="Arial" pitchFamily="34" charset="0"/>
                <a:cs typeface="Arial" pitchFamily="34" charset="0"/>
              </a:rPr>
              <a:t>first </a:t>
            </a:r>
            <a:r>
              <a:rPr lang="en-GB" dirty="0" smtClean="0">
                <a:latin typeface="Arial" pitchFamily="34" charset="0"/>
                <a:cs typeface="Arial" pitchFamily="34" charset="0"/>
              </a:rPr>
              <a:t>time’</a:t>
            </a:r>
          </a:p>
          <a:p>
            <a:pPr marL="360000" indent="-360000"/>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Required evidence can include,</a:t>
            </a:r>
            <a:r>
              <a:rPr lang="en-GB" b="1" dirty="0" smtClean="0">
                <a:latin typeface="Arial" pitchFamily="34" charset="0"/>
                <a:cs typeface="Arial" pitchFamily="34" charset="0"/>
              </a:rPr>
              <a:t> </a:t>
            </a:r>
            <a:r>
              <a:rPr lang="en-GB" dirty="0" smtClean="0">
                <a:latin typeface="Arial" pitchFamily="34" charset="0"/>
                <a:cs typeface="Arial" pitchFamily="34" charset="0"/>
              </a:rPr>
              <a:t>Passport details, birth certificate, bank account info and National Insurance Number  </a:t>
            </a:r>
          </a:p>
          <a:p>
            <a:pPr marL="360000" indent="-360000"/>
            <a:endParaRPr lang="en-GB" dirty="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SFE will need details of your parents/sponsors income if you want to apply for </a:t>
            </a:r>
          </a:p>
          <a:p>
            <a:pPr marL="360000" indent="-360000"/>
            <a:r>
              <a:rPr lang="en-GB" dirty="0">
                <a:latin typeface="Arial" pitchFamily="34" charset="0"/>
                <a:cs typeface="Arial" pitchFamily="34" charset="0"/>
              </a:rPr>
              <a:t>	</a:t>
            </a:r>
            <a:r>
              <a:rPr lang="en-GB" dirty="0" smtClean="0">
                <a:latin typeface="Arial" pitchFamily="34" charset="0"/>
                <a:cs typeface="Arial" pitchFamily="34" charset="0"/>
              </a:rPr>
              <a:t>the higher rate of Maintenance Loan, which they also provide through </a:t>
            </a:r>
            <a:r>
              <a:rPr lang="en-GB" dirty="0" smtClean="0">
                <a:latin typeface="Arial" pitchFamily="34" charset="0"/>
                <a:cs typeface="Arial" pitchFamily="34" charset="0"/>
                <a:hlinkClick r:id="rId3"/>
              </a:rPr>
              <a:t>Gov.uk</a:t>
            </a:r>
            <a:endParaRPr lang="en-GB" dirty="0">
              <a:latin typeface="Arial" pitchFamily="34" charset="0"/>
              <a:cs typeface="Arial" pitchFamily="34" charset="0"/>
            </a:endParaRPr>
          </a:p>
        </p:txBody>
      </p:sp>
      <p:sp>
        <p:nvSpPr>
          <p:cNvPr id="5"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STUDENT FINANCE APPLICATIONS</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KEY MESSAGE – GET IT RIGHT FIRST TIME</a:t>
            </a:r>
            <a:endParaRPr lang="en-US" sz="2000" dirty="0">
              <a:latin typeface="Arial" pitchFamily="34" charset="0"/>
              <a:cs typeface="Arial" pitchFamily="34" charset="0"/>
            </a:endParaRPr>
          </a:p>
        </p:txBody>
      </p:sp>
      <p:pic>
        <p:nvPicPr>
          <p:cNvPr id="6"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1799624" y="5991637"/>
            <a:ext cx="6379195" cy="400110"/>
          </a:xfrm>
          <a:prstGeom prst="rect">
            <a:avLst/>
          </a:prstGeom>
          <a:solidFill>
            <a:schemeClr val="tx1"/>
          </a:solidFill>
          <a:ln w="9525">
            <a:noFill/>
            <a:miter lim="800000"/>
            <a:headEnd/>
            <a:tailEnd/>
          </a:ln>
        </p:spPr>
        <p:txBody>
          <a:bodyPr wrap="square">
            <a:spAutoFit/>
          </a:bodyPr>
          <a:lstStyle/>
          <a:p>
            <a:pPr algn="ctr"/>
            <a:r>
              <a:rPr lang="en-US" sz="2000" dirty="0">
                <a:solidFill>
                  <a:schemeClr val="bg1"/>
                </a:solidFill>
                <a:latin typeface="Arial" pitchFamily="34" charset="0"/>
                <a:cs typeface="Arial" pitchFamily="34" charset="0"/>
              </a:rPr>
              <a:t>www.gov.uk/studentfinance</a:t>
            </a:r>
            <a:endParaRPr lang="en-GB" sz="2000" dirty="0">
              <a:solidFill>
                <a:schemeClr val="bg1"/>
              </a:solidFill>
              <a:latin typeface="Arial" pitchFamily="34" charset="0"/>
              <a:cs typeface="Arial" pitchFamily="34" charset="0"/>
            </a:endParaRPr>
          </a:p>
        </p:txBody>
      </p:sp>
      <p:sp>
        <p:nvSpPr>
          <p:cNvPr id="5"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GOV.UK</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FOR MORE INFORMATION AND TO APPLY</a:t>
            </a:r>
            <a:endParaRPr lang="en-US" sz="2000" dirty="0">
              <a:latin typeface="Arial" pitchFamily="34" charset="0"/>
              <a:cs typeface="Arial" pitchFamily="34" charset="0"/>
            </a:endParaRPr>
          </a:p>
        </p:txBody>
      </p:sp>
      <p:pic>
        <p:nvPicPr>
          <p:cNvPr id="2" name="Picture 1">
            <a:hlinkClick r:id="rId3"/>
          </p:cNvPr>
          <p:cNvPicPr>
            <a:picLocks noChangeAspect="1"/>
          </p:cNvPicPr>
          <p:nvPr/>
        </p:nvPicPr>
        <p:blipFill>
          <a:blip r:embed="rId4"/>
          <a:stretch>
            <a:fillRect/>
          </a:stretch>
        </p:blipFill>
        <p:spPr>
          <a:xfrm>
            <a:off x="1820354" y="1278483"/>
            <a:ext cx="6341533" cy="4706933"/>
          </a:xfrm>
          <a:prstGeom prst="rect">
            <a:avLst/>
          </a:prstGeom>
          <a:ln w="19050" cmpd="sng">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SFE ONLINE</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FOR MORE INFORMATION AND RESOURCES</a:t>
            </a:r>
            <a:endParaRPr lang="en-US" sz="2000" dirty="0">
              <a:latin typeface="Arial" pitchFamily="34" charset="0"/>
              <a:cs typeface="Arial" pitchFamily="34" charset="0"/>
            </a:endParaRPr>
          </a:p>
        </p:txBody>
      </p:sp>
      <p:pic>
        <p:nvPicPr>
          <p:cNvPr id="2" name="Picture 1">
            <a:hlinkClick r:id="rId3"/>
          </p:cNvPr>
          <p:cNvPicPr>
            <a:picLocks noChangeAspect="1"/>
          </p:cNvPicPr>
          <p:nvPr/>
        </p:nvPicPr>
        <p:blipFill>
          <a:blip r:embed="rId4"/>
          <a:stretch>
            <a:fillRect/>
          </a:stretch>
        </p:blipFill>
        <p:spPr>
          <a:xfrm>
            <a:off x="1803401" y="1262479"/>
            <a:ext cx="5427132" cy="5360474"/>
          </a:xfrm>
          <a:prstGeom prst="rect">
            <a:avLst/>
          </a:prstGeom>
          <a:ln w="19050" cmpd="sng">
            <a:solidFill>
              <a:schemeClr val="tx1"/>
            </a:solidFill>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1630" y="382136"/>
            <a:ext cx="6059606" cy="907941"/>
          </a:xfrm>
          <a:prstGeom prst="rect">
            <a:avLst/>
          </a:prstGeom>
        </p:spPr>
        <p:txBody>
          <a:bodyPr wrap="square">
            <a:spAutoFit/>
          </a:bodyPr>
          <a:lstStyle/>
          <a:p>
            <a:pPr>
              <a:spcAft>
                <a:spcPts val="600"/>
              </a:spcAft>
            </a:pPr>
            <a:r>
              <a:rPr lang="en-US" sz="2800" dirty="0" smtClean="0">
                <a:solidFill>
                  <a:srgbClr val="00B050"/>
                </a:solidFill>
                <a:latin typeface="Arial" pitchFamily="34" charset="0"/>
                <a:cs typeface="Arial" pitchFamily="34" charset="0"/>
              </a:rPr>
              <a:t>SUPPORTING AN APPLICATION</a:t>
            </a:r>
          </a:p>
          <a:p>
            <a:pPr>
              <a:spcAft>
                <a:spcPts val="600"/>
              </a:spcAft>
            </a:pPr>
            <a:r>
              <a:rPr lang="en-US" sz="2000" dirty="0" smtClean="0">
                <a:latin typeface="Arial" pitchFamily="34" charset="0"/>
                <a:cs typeface="Arial" pitchFamily="34" charset="0"/>
              </a:rPr>
              <a:t>HOUSEHOLD INCOME</a:t>
            </a:r>
            <a:endParaRPr lang="en-US" sz="2000" dirty="0">
              <a:latin typeface="Arial" pitchFamily="34" charset="0"/>
              <a:cs typeface="Arial" pitchFamily="34" charset="0"/>
            </a:endParaRPr>
          </a:p>
        </p:txBody>
      </p:sp>
      <p:sp>
        <p:nvSpPr>
          <p:cNvPr id="3" name="Rectangle 2"/>
          <p:cNvSpPr/>
          <p:nvPr/>
        </p:nvSpPr>
        <p:spPr>
          <a:xfrm>
            <a:off x="313899" y="1367007"/>
            <a:ext cx="8407020" cy="4524315"/>
          </a:xfrm>
          <a:prstGeom prst="rect">
            <a:avLst/>
          </a:prstGeom>
        </p:spPr>
        <p:txBody>
          <a:bodyPr wrap="square">
            <a:spAutoFit/>
          </a:bodyPr>
          <a:lstStyle/>
          <a:p>
            <a:pPr marL="431800" indent="-358775" eaLnBrk="0" hangingPunct="0">
              <a:tabLst>
                <a:tab pos="457200" algn="l"/>
              </a:tabLst>
            </a:pPr>
            <a:r>
              <a:rPr lang="en-GB" sz="1750" dirty="0" smtClean="0">
                <a:solidFill>
                  <a:srgbClr val="000000"/>
                </a:solidFill>
                <a:latin typeface="Arial" pitchFamily="34" charset="0"/>
                <a:cs typeface="Arial" pitchFamily="34" charset="0"/>
              </a:rPr>
              <a:t>If you’re supporting an application for student finance that depends on</a:t>
            </a:r>
          </a:p>
          <a:p>
            <a:pPr marL="431800" indent="-358775" eaLnBrk="0" hangingPunct="0">
              <a:tabLst>
                <a:tab pos="457200" algn="l"/>
              </a:tabLst>
            </a:pPr>
            <a:r>
              <a:rPr lang="en-GB" sz="1750" dirty="0" smtClean="0">
                <a:solidFill>
                  <a:srgbClr val="000000"/>
                </a:solidFill>
                <a:latin typeface="Arial" pitchFamily="34" charset="0"/>
                <a:cs typeface="Arial" pitchFamily="34" charset="0"/>
              </a:rPr>
              <a:t>household income, SFE will need details of your taxable income and National</a:t>
            </a:r>
          </a:p>
          <a:p>
            <a:pPr marL="431800" indent="-358775" eaLnBrk="0" hangingPunct="0">
              <a:tabLst>
                <a:tab pos="457200" algn="l"/>
              </a:tabLst>
            </a:pPr>
            <a:r>
              <a:rPr lang="en-GB" sz="1750" dirty="0" smtClean="0">
                <a:solidFill>
                  <a:srgbClr val="000000"/>
                </a:solidFill>
                <a:latin typeface="Arial" pitchFamily="34" charset="0"/>
                <a:cs typeface="Arial" pitchFamily="34" charset="0"/>
              </a:rPr>
              <a:t>Insurance number. </a:t>
            </a:r>
          </a:p>
          <a:p>
            <a:pPr marL="431800" indent="-358775" eaLnBrk="0" hangingPunct="0">
              <a:tabLst>
                <a:tab pos="457200" algn="l"/>
              </a:tabLst>
            </a:pPr>
            <a:endParaRPr lang="en-GB" sz="1750" dirty="0" smtClean="0">
              <a:solidFill>
                <a:srgbClr val="000000"/>
              </a:solidFill>
              <a:latin typeface="Arial" pitchFamily="34" charset="0"/>
              <a:cs typeface="Arial" pitchFamily="34" charset="0"/>
            </a:endParaRPr>
          </a:p>
          <a:p>
            <a:pPr marL="431800" indent="-358775" eaLnBrk="0" hangingPunct="0">
              <a:tabLst>
                <a:tab pos="457200" algn="l"/>
              </a:tabLst>
            </a:pPr>
            <a:r>
              <a:rPr lang="en-GB" sz="1750" dirty="0" smtClean="0">
                <a:solidFill>
                  <a:srgbClr val="000000"/>
                </a:solidFill>
                <a:latin typeface="Arial" pitchFamily="34" charset="0"/>
                <a:cs typeface="Arial" pitchFamily="34" charset="0"/>
              </a:rPr>
              <a:t>If you’re the parent of a student and live with your partner, they’ll also have to</a:t>
            </a:r>
          </a:p>
          <a:p>
            <a:pPr marL="431800" indent="-358775" eaLnBrk="0" hangingPunct="0">
              <a:tabLst>
                <a:tab pos="457200" algn="l"/>
              </a:tabLst>
            </a:pPr>
            <a:r>
              <a:rPr lang="en-GB" sz="1750" dirty="0" smtClean="0">
                <a:solidFill>
                  <a:srgbClr val="000000"/>
                </a:solidFill>
                <a:latin typeface="Arial" pitchFamily="34" charset="0"/>
                <a:cs typeface="Arial" pitchFamily="34" charset="0"/>
              </a:rPr>
              <a:t>give us details of their taxable income and National Insurance number.</a:t>
            </a:r>
          </a:p>
          <a:p>
            <a:pPr marL="431800" indent="-358775" eaLnBrk="0" hangingPunct="0">
              <a:tabLst>
                <a:tab pos="457200" algn="l"/>
              </a:tabLst>
            </a:pPr>
            <a:endParaRPr lang="en-GB" sz="1750" dirty="0" smtClean="0">
              <a:latin typeface="Arial" pitchFamily="34" charset="0"/>
              <a:cs typeface="Arial" pitchFamily="34" charset="0"/>
            </a:endParaRPr>
          </a:p>
          <a:p>
            <a:pPr marL="431800" indent="-358775" eaLnBrk="0" hangingPunct="0">
              <a:tabLst>
                <a:tab pos="457200" algn="l"/>
              </a:tabLst>
            </a:pPr>
            <a:r>
              <a:rPr lang="en-GB" sz="1750" b="1" dirty="0" smtClean="0">
                <a:solidFill>
                  <a:srgbClr val="000000"/>
                </a:solidFill>
                <a:latin typeface="Arial" pitchFamily="34" charset="0"/>
                <a:cs typeface="Arial" pitchFamily="34" charset="0"/>
              </a:rPr>
              <a:t>Taxable earned income includes*:</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wages, salaries, tips, and other taxable employee pay</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long-term disability benefits received prior to minimum retirement age</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net earnings from self-employment</a:t>
            </a:r>
            <a:endParaRPr lang="en-GB" sz="1750" dirty="0" smtClean="0">
              <a:latin typeface="Arial" pitchFamily="34" charset="0"/>
              <a:cs typeface="Arial" pitchFamily="34" charset="0"/>
            </a:endParaRPr>
          </a:p>
          <a:p>
            <a:pPr marL="431800" indent="-358775" eaLnBrk="0" hangingPunct="0">
              <a:tabLst>
                <a:tab pos="457200" algn="l"/>
              </a:tabLst>
            </a:pPr>
            <a:endParaRPr lang="en-GB" sz="1750" dirty="0" smtClean="0">
              <a:latin typeface="Arial" pitchFamily="34" charset="0"/>
              <a:cs typeface="Arial" pitchFamily="34" charset="0"/>
            </a:endParaRPr>
          </a:p>
          <a:p>
            <a:pPr marL="431800" indent="-358775" eaLnBrk="0" hangingPunct="0">
              <a:tabLst>
                <a:tab pos="457200" algn="l"/>
              </a:tabLst>
            </a:pPr>
            <a:r>
              <a:rPr lang="en-GB" sz="1750" b="1" dirty="0" smtClean="0">
                <a:solidFill>
                  <a:srgbClr val="000000"/>
                </a:solidFill>
                <a:latin typeface="Arial" pitchFamily="34" charset="0"/>
                <a:cs typeface="Arial" pitchFamily="34" charset="0"/>
              </a:rPr>
              <a:t>Taxable unearned income includes*:</a:t>
            </a:r>
            <a:endParaRPr lang="en-GB" sz="1750" b="1"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interest from savings (only the annual summary is required)</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benefits</a:t>
            </a:r>
            <a:r>
              <a:rPr lang="en-GB" sz="1750" dirty="0" smtClean="0">
                <a:latin typeface="Arial" pitchFamily="34" charset="0"/>
                <a:cs typeface="Arial" pitchFamily="34" charset="0"/>
              </a:rPr>
              <a:t> and </a:t>
            </a:r>
            <a:r>
              <a:rPr lang="en-GB" sz="1750" dirty="0" smtClean="0">
                <a:solidFill>
                  <a:srgbClr val="000000"/>
                </a:solidFill>
                <a:latin typeface="Arial" pitchFamily="34" charset="0"/>
                <a:cs typeface="Arial" pitchFamily="34" charset="0"/>
              </a:rPr>
              <a:t>pensions</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rent from property or a room</a:t>
            </a:r>
            <a:endParaRPr lang="en-GB" sz="1750" dirty="0">
              <a:latin typeface="Arial" pitchFamily="34" charset="0"/>
              <a:cs typeface="Arial" pitchFamily="34" charset="0"/>
            </a:endParaRPr>
          </a:p>
        </p:txBody>
      </p:sp>
      <p:grpSp>
        <p:nvGrpSpPr>
          <p:cNvPr id="4" name="Group 23"/>
          <p:cNvGrpSpPr/>
          <p:nvPr/>
        </p:nvGrpSpPr>
        <p:grpSpPr>
          <a:xfrm>
            <a:off x="191070" y="5707575"/>
            <a:ext cx="8408080" cy="1137393"/>
            <a:chOff x="190457" y="5707575"/>
            <a:chExt cx="8408691" cy="1137393"/>
          </a:xfrm>
        </p:grpSpPr>
        <p:grpSp>
          <p:nvGrpSpPr>
            <p:cNvPr id="5" name="Group 20"/>
            <p:cNvGrpSpPr/>
            <p:nvPr/>
          </p:nvGrpSpPr>
          <p:grpSpPr>
            <a:xfrm>
              <a:off x="190457" y="5707575"/>
              <a:ext cx="8408691" cy="1137393"/>
              <a:chOff x="-3388311" y="4698574"/>
              <a:chExt cx="8408691" cy="1137393"/>
            </a:xfrm>
          </p:grpSpPr>
          <p:grpSp>
            <p:nvGrpSpPr>
              <p:cNvPr id="7" name="Group 18"/>
              <p:cNvGrpSpPr/>
              <p:nvPr/>
            </p:nvGrpSpPr>
            <p:grpSpPr>
              <a:xfrm>
                <a:off x="-3388311" y="4698574"/>
                <a:ext cx="8408691" cy="936113"/>
                <a:chOff x="-2631566" y="4162546"/>
                <a:chExt cx="8408691" cy="936113"/>
              </a:xfrm>
            </p:grpSpPr>
            <p:sp>
              <p:nvSpPr>
                <p:cNvPr id="9" name="Rounded Rectangle 8"/>
                <p:cNvSpPr/>
                <p:nvPr/>
              </p:nvSpPr>
              <p:spPr>
                <a:xfrm>
                  <a:off x="-2145476" y="4288212"/>
                  <a:ext cx="7922601" cy="705746"/>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3"/>
                <p:cNvPicPr>
                  <a:picLocks noChangeAspect="1" noChangeArrowheads="1"/>
                </p:cNvPicPr>
                <p:nvPr/>
              </p:nvPicPr>
              <p:blipFill>
                <a:blip r:embed="rId3">
                  <a:clrChange>
                    <a:clrFrom>
                      <a:srgbClr val="FFFFFF"/>
                    </a:clrFrom>
                    <a:clrTo>
                      <a:srgbClr val="FFFFFF">
                        <a:alpha val="0"/>
                      </a:srgbClr>
                    </a:clrTo>
                  </a:clrChange>
                </a:blip>
                <a:srcRect l="43006" t="37873" r="47763" b="45522"/>
                <a:stretch>
                  <a:fillRect/>
                </a:stretch>
              </p:blipFill>
              <p:spPr bwMode="auto">
                <a:xfrm>
                  <a:off x="-2631566" y="4162546"/>
                  <a:ext cx="925595" cy="936113"/>
                </a:xfrm>
                <a:prstGeom prst="rect">
                  <a:avLst/>
                </a:prstGeom>
                <a:noFill/>
                <a:ln w="9525">
                  <a:noFill/>
                  <a:miter lim="800000"/>
                  <a:headEnd/>
                  <a:tailEnd/>
                </a:ln>
                <a:effectLst/>
              </p:spPr>
            </p:pic>
          </p:grpSp>
          <p:sp>
            <p:nvSpPr>
              <p:cNvPr id="8" name="Rectangle 9"/>
              <p:cNvSpPr>
                <a:spLocks noChangeArrowheads="1"/>
              </p:cNvSpPr>
              <p:nvPr/>
            </p:nvSpPr>
            <p:spPr bwMode="auto">
              <a:xfrm>
                <a:off x="-2469597" y="4820304"/>
                <a:ext cx="7404204" cy="1015663"/>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*More details/information can be found at </a:t>
                </a:r>
              </a:p>
              <a:p>
                <a:r>
                  <a:rPr lang="en-GB" sz="2000" dirty="0" smtClean="0">
                    <a:latin typeface="Arial" pitchFamily="34" charset="0"/>
                    <a:cs typeface="Arial" pitchFamily="34" charset="0"/>
                    <a:hlinkClick r:id="rId4"/>
                  </a:rPr>
                  <a:t>www.gov.uk/income-tax</a:t>
                </a:r>
                <a:endParaRPr lang="en-GB" sz="2000" dirty="0" smtClean="0">
                  <a:latin typeface="Arial" pitchFamily="34" charset="0"/>
                  <a:cs typeface="Arial" pitchFamily="34" charset="0"/>
                </a:endParaRPr>
              </a:p>
              <a:p>
                <a:endParaRPr lang="en-GB" sz="2000" dirty="0">
                  <a:latin typeface="Arial" pitchFamily="34" charset="0"/>
                  <a:cs typeface="Arial" pitchFamily="34" charset="0"/>
                </a:endParaRPr>
              </a:p>
            </p:txBody>
          </p:sp>
        </p:grpSp>
        <p:sp>
          <p:nvSpPr>
            <p:cNvPr id="6" name="TextBox 5"/>
            <p:cNvSpPr txBox="1"/>
            <p:nvPr/>
          </p:nvSpPr>
          <p:spPr>
            <a:xfrm>
              <a:off x="486533"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675687" y="4469678"/>
            <a:ext cx="5928241"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tx1"/>
                </a:solidFill>
                <a:latin typeface="Arial" pitchFamily="34" charset="0"/>
                <a:cs typeface="Arial" pitchFamily="34" charset="0"/>
              </a:rPr>
              <a:t>Living Costs</a:t>
            </a:r>
            <a:endParaRPr lang="en-GB" sz="3200" dirty="0">
              <a:solidFill>
                <a:schemeClr val="tx1"/>
              </a:solidFill>
              <a:latin typeface="Arial" pitchFamily="34" charset="0"/>
              <a:cs typeface="Arial" pitchFamily="34" charset="0"/>
            </a:endParaRPr>
          </a:p>
        </p:txBody>
      </p:sp>
      <p:sp>
        <p:nvSpPr>
          <p:cNvPr id="34" name="Rounded Rectangle 33"/>
          <p:cNvSpPr/>
          <p:nvPr/>
        </p:nvSpPr>
        <p:spPr>
          <a:xfrm>
            <a:off x="1688055" y="4471099"/>
            <a:ext cx="5928241"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tx1"/>
                </a:solidFill>
                <a:latin typeface="Arial" pitchFamily="34" charset="0"/>
                <a:cs typeface="Arial" pitchFamily="34" charset="0"/>
              </a:rPr>
              <a:t>L----- C----?</a:t>
            </a:r>
            <a:endParaRPr lang="en-GB" sz="3200" dirty="0">
              <a:solidFill>
                <a:schemeClr val="tx1"/>
              </a:solidFill>
              <a:latin typeface="Arial" pitchFamily="34" charset="0"/>
              <a:cs typeface="Arial" pitchFamily="34" charset="0"/>
            </a:endParaRPr>
          </a:p>
        </p:txBody>
      </p:sp>
      <p:sp>
        <p:nvSpPr>
          <p:cNvPr id="28" name="Rounded Rectangle 27"/>
          <p:cNvSpPr/>
          <p:nvPr/>
        </p:nvSpPr>
        <p:spPr>
          <a:xfrm>
            <a:off x="1289153" y="3375566"/>
            <a:ext cx="5848635"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tx1"/>
                </a:solidFill>
                <a:latin typeface="Arial" pitchFamily="34" charset="0"/>
                <a:cs typeface="Arial" pitchFamily="34" charset="0"/>
              </a:rPr>
              <a:t>Tuition Fees</a:t>
            </a:r>
            <a:endParaRPr lang="en-GB" sz="3200" dirty="0">
              <a:solidFill>
                <a:schemeClr val="tx1"/>
              </a:solidFill>
              <a:latin typeface="Arial" pitchFamily="34" charset="0"/>
              <a:cs typeface="Arial" pitchFamily="34" charset="0"/>
            </a:endParaRPr>
          </a:p>
        </p:txBody>
      </p:sp>
      <p:sp>
        <p:nvSpPr>
          <p:cNvPr id="33" name="Rounded Rectangle 32"/>
          <p:cNvSpPr/>
          <p:nvPr/>
        </p:nvSpPr>
        <p:spPr>
          <a:xfrm>
            <a:off x="1292840" y="3373719"/>
            <a:ext cx="5848635"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tx1"/>
                </a:solidFill>
                <a:latin typeface="Arial" pitchFamily="34" charset="0"/>
                <a:cs typeface="Arial" pitchFamily="34" charset="0"/>
              </a:rPr>
              <a:t>T------ F---?</a:t>
            </a:r>
            <a:endParaRPr lang="en-GB" sz="3200" dirty="0">
              <a:solidFill>
                <a:schemeClr val="tx1"/>
              </a:solidFill>
              <a:latin typeface="Arial" pitchFamily="34" charset="0"/>
              <a:cs typeface="Arial" pitchFamily="34" charset="0"/>
            </a:endParaRPr>
          </a:p>
        </p:txBody>
      </p:sp>
      <p:grpSp>
        <p:nvGrpSpPr>
          <p:cNvPr id="2" name="Group 11"/>
          <p:cNvGrpSpPr/>
          <p:nvPr/>
        </p:nvGrpSpPr>
        <p:grpSpPr>
          <a:xfrm>
            <a:off x="204711" y="5738588"/>
            <a:ext cx="8653539" cy="923330"/>
            <a:chOff x="-1583146" y="3432097"/>
            <a:chExt cx="8653539" cy="923330"/>
          </a:xfrm>
        </p:grpSpPr>
        <p:sp>
          <p:nvSpPr>
            <p:cNvPr id="15" name="Rounded Rectangle 14"/>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a:spLocks noChangeArrowheads="1"/>
            </p:cNvSpPr>
            <p:nvPr/>
          </p:nvSpPr>
          <p:spPr bwMode="auto">
            <a:xfrm>
              <a:off x="-800735" y="3569113"/>
              <a:ext cx="7871128" cy="646331"/>
            </a:xfrm>
            <a:prstGeom prst="rect">
              <a:avLst/>
            </a:prstGeom>
            <a:noFill/>
            <a:ln w="9525">
              <a:noFill/>
              <a:miter lim="800000"/>
              <a:headEnd/>
              <a:tailEnd/>
            </a:ln>
          </p:spPr>
          <p:txBody>
            <a:bodyPr wrap="square">
              <a:spAutoFit/>
            </a:bodyPr>
            <a:lstStyle/>
            <a:p>
              <a:pPr marL="412750" indent="-341313"/>
              <a:r>
                <a:rPr lang="en-US" dirty="0" smtClean="0">
                  <a:latin typeface="Arial" pitchFamily="34" charset="0"/>
                  <a:ea typeface="Calibri" pitchFamily="34" charset="0"/>
                  <a:cs typeface="Arial" pitchFamily="34" charset="0"/>
                </a:rPr>
                <a:t>Depending on your circumstances, course and where you study, you may</a:t>
              </a:r>
            </a:p>
            <a:p>
              <a:pPr marL="412750" indent="-341313"/>
              <a:r>
                <a:rPr lang="en-US" dirty="0" smtClean="0">
                  <a:latin typeface="Arial" pitchFamily="34" charset="0"/>
                  <a:ea typeface="Calibri" pitchFamily="34" charset="0"/>
                  <a:cs typeface="Arial" pitchFamily="34" charset="0"/>
                </a:rPr>
                <a:t>be able to apply for a range of financial support from SFE</a:t>
              </a:r>
            </a:p>
          </p:txBody>
        </p:sp>
        <p:sp>
          <p:nvSpPr>
            <p:cNvPr id="17" name="Oval 16"/>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sp>
        <p:nvSpPr>
          <p:cNvPr id="5" name="Rectangle 1"/>
          <p:cNvSpPr>
            <a:spLocks noChangeArrowheads="1"/>
          </p:cNvSpPr>
          <p:nvPr/>
        </p:nvSpPr>
        <p:spPr bwMode="auto">
          <a:xfrm>
            <a:off x="138113" y="1669998"/>
            <a:ext cx="9144000" cy="1477328"/>
          </a:xfrm>
          <a:prstGeom prst="rect">
            <a:avLst/>
          </a:prstGeom>
          <a:noFill/>
          <a:ln w="9525">
            <a:noFill/>
            <a:miter lim="800000"/>
            <a:headEnd/>
            <a:tailEnd/>
          </a:ln>
        </p:spPr>
        <p:txBody>
          <a:bodyPr anchor="ctr">
            <a:spAutoFit/>
          </a:bodyPr>
          <a:lstStyle/>
          <a:p>
            <a:pPr marL="431800" indent="-358775"/>
            <a:r>
              <a:rPr lang="en-US" dirty="0">
                <a:latin typeface="Arial" pitchFamily="34" charset="0"/>
                <a:ea typeface="Times New Roman" pitchFamily="18" charset="0"/>
                <a:cs typeface="Arial" pitchFamily="34" charset="0"/>
              </a:rPr>
              <a:t>Student Finance </a:t>
            </a:r>
            <a:r>
              <a:rPr lang="en-US" dirty="0" smtClean="0">
                <a:latin typeface="Arial" pitchFamily="34" charset="0"/>
                <a:ea typeface="Times New Roman" pitchFamily="18" charset="0"/>
                <a:cs typeface="Arial" pitchFamily="34" charset="0"/>
              </a:rPr>
              <a:t>England </a:t>
            </a:r>
            <a:r>
              <a:rPr lang="en-US" dirty="0">
                <a:latin typeface="Arial" pitchFamily="34" charset="0"/>
                <a:ea typeface="Times New Roman" pitchFamily="18" charset="0"/>
                <a:cs typeface="Arial" pitchFamily="34" charset="0"/>
              </a:rPr>
              <a:t>provide financial support on behalf of the UK </a:t>
            </a:r>
            <a:r>
              <a:rPr lang="en-US" dirty="0" smtClean="0">
                <a:latin typeface="Arial" pitchFamily="34" charset="0"/>
                <a:ea typeface="Times New Roman" pitchFamily="18" charset="0"/>
                <a:cs typeface="Arial" pitchFamily="34" charset="0"/>
              </a:rPr>
              <a:t>government </a:t>
            </a:r>
          </a:p>
          <a:p>
            <a:pPr marL="431800" indent="-358775"/>
            <a:r>
              <a:rPr lang="en-US" dirty="0" smtClean="0">
                <a:latin typeface="Arial" pitchFamily="34" charset="0"/>
                <a:ea typeface="Times New Roman" pitchFamily="18" charset="0"/>
                <a:cs typeface="Arial" pitchFamily="34" charset="0"/>
              </a:rPr>
              <a:t>to </a:t>
            </a:r>
            <a:r>
              <a:rPr lang="en-US" dirty="0">
                <a:latin typeface="Arial" pitchFamily="34" charset="0"/>
                <a:ea typeface="Times New Roman" pitchFamily="18" charset="0"/>
                <a:cs typeface="Arial" pitchFamily="34" charset="0"/>
              </a:rPr>
              <a:t>students from England entering higher education in the </a:t>
            </a:r>
            <a:r>
              <a:rPr lang="en-US" dirty="0" smtClean="0">
                <a:latin typeface="Arial" pitchFamily="34" charset="0"/>
                <a:ea typeface="Times New Roman" pitchFamily="18" charset="0"/>
                <a:cs typeface="Arial" pitchFamily="34" charset="0"/>
              </a:rPr>
              <a:t>UK:  </a:t>
            </a:r>
            <a:endParaRPr lang="en-US" dirty="0">
              <a:latin typeface="Arial" pitchFamily="34" charset="0"/>
              <a:ea typeface="Times New Roman" pitchFamily="18" charset="0"/>
              <a:cs typeface="Arial" pitchFamily="34" charset="0"/>
            </a:endParaRPr>
          </a:p>
          <a:p>
            <a:pPr marL="431800" indent="-358775">
              <a:buFont typeface="Arial" pitchFamily="34" charset="0"/>
              <a:buChar char="•"/>
            </a:pPr>
            <a:endParaRPr lang="en-US" dirty="0">
              <a:latin typeface="Arial" pitchFamily="34" charset="0"/>
              <a:ea typeface="Times New Roman" pitchFamily="18" charset="0"/>
              <a:cs typeface="Arial" pitchFamily="34" charset="0"/>
            </a:endParaRPr>
          </a:p>
          <a:p>
            <a:pPr marL="431800" indent="-358775">
              <a:buFont typeface="Arial" pitchFamily="34" charset="0"/>
              <a:buChar char="•"/>
            </a:pPr>
            <a:r>
              <a:rPr lang="en-GB" b="1" dirty="0">
                <a:latin typeface="Arial" pitchFamily="34" charset="0"/>
                <a:ea typeface="Times New Roman" pitchFamily="18" charset="0"/>
                <a:cs typeface="Arial" pitchFamily="34" charset="0"/>
              </a:rPr>
              <a:t>The two main </a:t>
            </a:r>
            <a:r>
              <a:rPr lang="en-GB" b="1" dirty="0" smtClean="0">
                <a:latin typeface="Arial" pitchFamily="34" charset="0"/>
                <a:ea typeface="Times New Roman" pitchFamily="18" charset="0"/>
                <a:cs typeface="Arial" pitchFamily="34" charset="0"/>
              </a:rPr>
              <a:t>expenses students have while studying are? </a:t>
            </a:r>
            <a:endParaRPr lang="en-GB" b="1" dirty="0">
              <a:latin typeface="Arial" pitchFamily="34" charset="0"/>
              <a:ea typeface="Times New Roman" pitchFamily="18" charset="0"/>
              <a:cs typeface="Arial" pitchFamily="34" charset="0"/>
            </a:endParaRPr>
          </a:p>
          <a:p>
            <a:pPr marL="431800" indent="-358775" eaLnBrk="0" hangingPunct="0">
              <a:buFont typeface="Arial" pitchFamily="34" charset="0"/>
              <a:buChar char="•"/>
            </a:pPr>
            <a:endParaRPr lang="en-US" dirty="0">
              <a:latin typeface="Arial" pitchFamily="34" charset="0"/>
              <a:ea typeface="Calibri" pitchFamily="34" charset="0"/>
              <a:cs typeface="Arial" pitchFamily="34" charset="0"/>
            </a:endParaRPr>
          </a:p>
        </p:txBody>
      </p:sp>
      <p:sp>
        <p:nvSpPr>
          <p:cNvPr id="38" name="TextBox 14"/>
          <p:cNvSpPr txBox="1">
            <a:spLocks noChangeArrowheads="1"/>
          </p:cNvSpPr>
          <p:nvPr/>
        </p:nvSpPr>
        <p:spPr bwMode="auto">
          <a:xfrm>
            <a:off x="1778000" y="361950"/>
            <a:ext cx="5754688" cy="81560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INTRODUCTION</a:t>
            </a:r>
            <a:endParaRPr lang="en-US" sz="2000" dirty="0">
              <a:latin typeface="Arial" pitchFamily="34" charset="0"/>
              <a:cs typeface="Arial" pitchFamily="34" charset="0"/>
            </a:endParaRPr>
          </a:p>
        </p:txBody>
      </p:sp>
      <p:grpSp>
        <p:nvGrpSpPr>
          <p:cNvPr id="3" name="Group 34"/>
          <p:cNvGrpSpPr/>
          <p:nvPr/>
        </p:nvGrpSpPr>
        <p:grpSpPr>
          <a:xfrm>
            <a:off x="757495" y="3178029"/>
            <a:ext cx="1206626" cy="1206626"/>
            <a:chOff x="757495" y="3178029"/>
            <a:chExt cx="1206626" cy="1206626"/>
          </a:xfrm>
        </p:grpSpPr>
        <p:pic>
          <p:nvPicPr>
            <p:cNvPr id="11" name="Picture 3" descr="C:\Users\rutterb\Desktop\1516 Templates &amp; Graphics\blue cog.png"/>
            <p:cNvPicPr>
              <a:picLocks noChangeAspect="1" noChangeArrowheads="1"/>
            </p:cNvPicPr>
            <p:nvPr/>
          </p:nvPicPr>
          <p:blipFill>
            <a:blip r:embed="rId2"/>
            <a:srcRect/>
            <a:stretch>
              <a:fillRect/>
            </a:stretch>
          </p:blipFill>
          <p:spPr bwMode="auto">
            <a:xfrm rot="21059893">
              <a:off x="757495" y="3178029"/>
              <a:ext cx="1206626" cy="1206626"/>
            </a:xfrm>
            <a:prstGeom prst="rect">
              <a:avLst/>
            </a:prstGeom>
            <a:noFill/>
          </p:spPr>
        </p:pic>
        <p:sp>
          <p:nvSpPr>
            <p:cNvPr id="31" name="TextBox 30"/>
            <p:cNvSpPr txBox="1"/>
            <p:nvPr/>
          </p:nvSpPr>
          <p:spPr>
            <a:xfrm rot="20817281">
              <a:off x="1105469" y="3521123"/>
              <a:ext cx="585417" cy="523220"/>
            </a:xfrm>
            <a:prstGeom prst="rect">
              <a:avLst/>
            </a:prstGeom>
            <a:noFill/>
          </p:spPr>
          <p:txBody>
            <a:bodyPr wrap="none" rtlCol="0">
              <a:spAutoFit/>
            </a:bodyPr>
            <a:lstStyle/>
            <a:p>
              <a:r>
                <a:rPr lang="en-GB" sz="2800" dirty="0" smtClean="0">
                  <a:solidFill>
                    <a:schemeClr val="bg1"/>
                  </a:solidFill>
                  <a:latin typeface="Arial" pitchFamily="34" charset="0"/>
                  <a:cs typeface="Arial" pitchFamily="34" charset="0"/>
                </a:rPr>
                <a:t>#1</a:t>
              </a:r>
              <a:endParaRPr lang="en-GB" sz="2800" dirty="0">
                <a:solidFill>
                  <a:schemeClr val="bg1"/>
                </a:solidFill>
                <a:latin typeface="Arial" pitchFamily="34" charset="0"/>
                <a:cs typeface="Arial" pitchFamily="34" charset="0"/>
              </a:endParaRPr>
            </a:p>
          </p:txBody>
        </p:sp>
      </p:grpSp>
      <p:grpSp>
        <p:nvGrpSpPr>
          <p:cNvPr id="4" name="Group 35"/>
          <p:cNvGrpSpPr/>
          <p:nvPr/>
        </p:nvGrpSpPr>
        <p:grpSpPr>
          <a:xfrm>
            <a:off x="1185653" y="4275675"/>
            <a:ext cx="1185168" cy="1202542"/>
            <a:chOff x="1185653" y="4275675"/>
            <a:chExt cx="1185168" cy="1202542"/>
          </a:xfrm>
        </p:grpSpPr>
        <p:grpSp>
          <p:nvGrpSpPr>
            <p:cNvPr id="6" name="Group 11"/>
            <p:cNvGrpSpPr/>
            <p:nvPr/>
          </p:nvGrpSpPr>
          <p:grpSpPr>
            <a:xfrm rot="431274">
              <a:off x="1185653" y="4275675"/>
              <a:ext cx="1185168" cy="1202542"/>
              <a:chOff x="2205878" y="0"/>
              <a:chExt cx="2038576" cy="2038576"/>
            </a:xfrm>
          </p:grpSpPr>
          <p:pic>
            <p:nvPicPr>
              <p:cNvPr id="26" name="Picture 4" descr="C:\Users\rutterb\Desktop\1516 Templates &amp; Graphics\pink cog.png"/>
              <p:cNvPicPr>
                <a:picLocks noChangeAspect="1" noChangeArrowheads="1"/>
              </p:cNvPicPr>
              <p:nvPr/>
            </p:nvPicPr>
            <p:blipFill>
              <a:blip r:embed="rId3"/>
              <a:srcRect/>
              <a:stretch>
                <a:fillRect/>
              </a:stretch>
            </p:blipFill>
            <p:spPr bwMode="auto">
              <a:xfrm>
                <a:off x="2205878" y="0"/>
                <a:ext cx="2038576" cy="2038576"/>
              </a:xfrm>
              <a:prstGeom prst="rect">
                <a:avLst/>
              </a:prstGeom>
              <a:noFill/>
            </p:spPr>
          </p:pic>
          <p:sp>
            <p:nvSpPr>
              <p:cNvPr id="27" name="Oval 26"/>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32" name="TextBox 31"/>
            <p:cNvSpPr txBox="1"/>
            <p:nvPr/>
          </p:nvSpPr>
          <p:spPr>
            <a:xfrm rot="20817281">
              <a:off x="1530824" y="4628868"/>
              <a:ext cx="585417" cy="523220"/>
            </a:xfrm>
            <a:prstGeom prst="rect">
              <a:avLst/>
            </a:prstGeom>
            <a:noFill/>
          </p:spPr>
          <p:txBody>
            <a:bodyPr wrap="none" rtlCol="0">
              <a:spAutoFit/>
            </a:bodyPr>
            <a:lstStyle/>
            <a:p>
              <a:r>
                <a:rPr lang="en-GB" sz="2800" dirty="0" smtClean="0">
                  <a:solidFill>
                    <a:schemeClr val="bg1"/>
                  </a:solidFill>
                  <a:latin typeface="Arial" pitchFamily="34" charset="0"/>
                  <a:cs typeface="Arial" pitchFamily="34" charset="0"/>
                </a:rPr>
                <a:t>#2</a:t>
              </a:r>
              <a:endParaRPr lang="en-GB" sz="2800" dirty="0">
                <a:solidFill>
                  <a:schemeClr val="bg1"/>
                </a:solidFill>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1000"/>
                                        <p:tgtEl>
                                          <p:spTgt spid="3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1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1" fill="hold" nodeType="clickEffect">
                                  <p:stCondLst>
                                    <p:cond delay="0"/>
                                  </p:stCondLst>
                                  <p:childTnLst>
                                    <p:animEffect transition="out" filter="wipe(up)">
                                      <p:cBhvr>
                                        <p:cTn id="17" dur="1000"/>
                                        <p:tgtEl>
                                          <p:spTgt spid="33"/>
                                        </p:tgtEl>
                                      </p:cBhvr>
                                    </p:animEffect>
                                    <p:set>
                                      <p:cBhvr>
                                        <p:cTn id="18" dur="1" fill="hold">
                                          <p:stCondLst>
                                            <p:cond delay="999"/>
                                          </p:stCondLst>
                                        </p:cTn>
                                        <p:tgtEl>
                                          <p:spTgt spid="33"/>
                                        </p:tgtEl>
                                        <p:attrNameLst>
                                          <p:attrName>style.visibility</p:attrName>
                                        </p:attrNameLst>
                                      </p:cBhvr>
                                      <p:to>
                                        <p:strVal val="hidden"/>
                                      </p:to>
                                    </p:set>
                                  </p:childTnLst>
                                </p:cTn>
                              </p:par>
                              <p:par>
                                <p:cTn id="19" presetID="21"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2)">
                                      <p:cBhvr>
                                        <p:cTn id="21" dur="500"/>
                                        <p:tgtEl>
                                          <p:spTgt spid="4"/>
                                        </p:tgtEl>
                                      </p:cBhvr>
                                    </p:animEffect>
                                  </p:childTnLst>
                                </p:cTn>
                              </p:par>
                              <p:par>
                                <p:cTn id="22" presetID="22" presetClass="entr" presetSubtype="8" fill="hold"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1000"/>
                                        <p:tgtEl>
                                          <p:spTgt spid="34"/>
                                        </p:tgtEl>
                                      </p:cBhvr>
                                    </p:animEffect>
                                  </p:childTnLst>
                                </p:cTn>
                              </p:par>
                              <p:par>
                                <p:cTn id="25" presetID="22" presetClass="entr" presetSubtype="8" fill="hold" nodeType="withEffect">
                                  <p:stCondLst>
                                    <p:cond delay="5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1000"/>
                                        <p:tgtEl>
                                          <p:spTgt spid="34"/>
                                        </p:tgtEl>
                                      </p:cBhvr>
                                    </p:animEffect>
                                    <p:set>
                                      <p:cBhvr>
                                        <p:cTn id="32" dur="1" fill="hold">
                                          <p:stCondLst>
                                            <p:cond delay="999"/>
                                          </p:stCondLst>
                                        </p:cTn>
                                        <p:tgtEl>
                                          <p:spTgt spid="34"/>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8"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a:spLocks noChangeArrowheads="1"/>
          </p:cNvSpPr>
          <p:nvPr/>
        </p:nvSpPr>
        <p:spPr bwMode="auto">
          <a:xfrm>
            <a:off x="3224665" y="2518301"/>
            <a:ext cx="6602413" cy="81560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HOW DO YOU REPAY?</a:t>
            </a:r>
          </a:p>
          <a:p>
            <a:pPr>
              <a:spcAft>
                <a:spcPts val="600"/>
              </a:spcAft>
            </a:pPr>
            <a:r>
              <a:rPr lang="en-US" sz="2000" dirty="0" smtClean="0">
                <a:latin typeface="Arial" pitchFamily="34" charset="0"/>
                <a:cs typeface="Arial" pitchFamily="34" charset="0"/>
              </a:rPr>
              <a:t>STUDENT LOAN REPAYMENTS</a:t>
            </a:r>
            <a:endParaRPr lang="en-US" sz="2000" dirty="0">
              <a:latin typeface="Arial" pitchFamily="34" charset="0"/>
              <a:cs typeface="Arial" pitchFamily="34" charset="0"/>
            </a:endParaRPr>
          </a:p>
        </p:txBody>
      </p:sp>
      <p:sp>
        <p:nvSpPr>
          <p:cNvPr id="2"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5" name="Picture 2" descr="heloa-logo-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4" name="Picture 3"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5218" y="1897040"/>
            <a:ext cx="1473737" cy="400110"/>
          </a:xfrm>
          <a:prstGeom prst="rect">
            <a:avLst/>
          </a:prstGeom>
          <a:noFill/>
        </p:spPr>
        <p:txBody>
          <a:bodyPr wrap="none" rtlCol="0">
            <a:spAutoFit/>
          </a:bodyPr>
          <a:lstStyle/>
          <a:p>
            <a:r>
              <a:rPr lang="en-GB" sz="2000" dirty="0" smtClean="0"/>
              <a:t>The </a:t>
            </a:r>
            <a:r>
              <a:rPr lang="en-GB" sz="2000" b="1" dirty="0" smtClean="0">
                <a:latin typeface="Arial" pitchFamily="34" charset="0"/>
                <a:cs typeface="Arial" pitchFamily="34" charset="0"/>
              </a:rPr>
              <a:t>FACTS</a:t>
            </a:r>
            <a:endParaRPr lang="en-GB" sz="2000" dirty="0"/>
          </a:p>
        </p:txBody>
      </p:sp>
      <p:sp>
        <p:nvSpPr>
          <p:cNvPr id="14" name="TextBox 13"/>
          <p:cNvSpPr txBox="1"/>
          <p:nvPr/>
        </p:nvSpPr>
        <p:spPr>
          <a:xfrm>
            <a:off x="3769057" y="4274024"/>
            <a:ext cx="1838965" cy="400110"/>
          </a:xfrm>
          <a:prstGeom prst="rect">
            <a:avLst/>
          </a:prstGeom>
          <a:noFill/>
        </p:spPr>
        <p:txBody>
          <a:bodyPr wrap="none" rtlCol="0">
            <a:spAutoFit/>
          </a:bodyPr>
          <a:lstStyle/>
          <a:p>
            <a:pPr algn="ctr"/>
            <a:r>
              <a:rPr lang="en-GB" sz="2000" dirty="0" smtClean="0">
                <a:latin typeface="Arial" pitchFamily="34" charset="0"/>
                <a:cs typeface="Arial" pitchFamily="34" charset="0"/>
              </a:rPr>
              <a:t>The</a:t>
            </a:r>
            <a:r>
              <a:rPr lang="en-GB" sz="2000" b="1" dirty="0" smtClean="0">
                <a:latin typeface="Arial" pitchFamily="34" charset="0"/>
                <a:cs typeface="Arial" pitchFamily="34" charset="0"/>
              </a:rPr>
              <a:t> FIGURES</a:t>
            </a:r>
          </a:p>
        </p:txBody>
      </p:sp>
      <p:sp>
        <p:nvSpPr>
          <p:cNvPr id="15" name="TextBox 14"/>
          <p:cNvSpPr txBox="1"/>
          <p:nvPr/>
        </p:nvSpPr>
        <p:spPr>
          <a:xfrm>
            <a:off x="6375779" y="1953906"/>
            <a:ext cx="1968809" cy="400110"/>
          </a:xfrm>
          <a:prstGeom prst="rect">
            <a:avLst/>
          </a:prstGeom>
          <a:noFill/>
        </p:spPr>
        <p:txBody>
          <a:bodyPr wrap="none" rtlCol="0">
            <a:spAutoFit/>
          </a:bodyPr>
          <a:lstStyle/>
          <a:p>
            <a:r>
              <a:rPr lang="en-GB" sz="2000" dirty="0" smtClean="0">
                <a:latin typeface="Arial" pitchFamily="34" charset="0"/>
                <a:cs typeface="Arial" pitchFamily="34" charset="0"/>
              </a:rPr>
              <a:t>The </a:t>
            </a:r>
            <a:r>
              <a:rPr lang="en-GB" sz="2000" b="1" dirty="0" smtClean="0">
                <a:latin typeface="Arial" pitchFamily="34" charset="0"/>
                <a:cs typeface="Arial" pitchFamily="34" charset="0"/>
              </a:rPr>
              <a:t>INTEREST</a:t>
            </a:r>
            <a:endParaRPr lang="en-GB" sz="2000" b="1" dirty="0">
              <a:latin typeface="Arial" pitchFamily="34" charset="0"/>
              <a:cs typeface="Arial" pitchFamily="34" charset="0"/>
            </a:endParaRPr>
          </a:p>
        </p:txBody>
      </p:sp>
      <p:sp>
        <p:nvSpPr>
          <p:cNvPr id="16" name="TextBox 15"/>
          <p:cNvSpPr txBox="1"/>
          <p:nvPr/>
        </p:nvSpPr>
        <p:spPr>
          <a:xfrm rot="20998066">
            <a:off x="1409753" y="2992870"/>
            <a:ext cx="2245252" cy="1569660"/>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How do </a:t>
            </a:r>
          </a:p>
          <a:p>
            <a:pPr algn="ctr"/>
            <a:r>
              <a:rPr lang="en-GB" sz="2400" b="1" dirty="0" smtClean="0">
                <a:solidFill>
                  <a:schemeClr val="bg1"/>
                </a:solidFill>
                <a:latin typeface="Arial" pitchFamily="34" charset="0"/>
                <a:cs typeface="Arial" pitchFamily="34" charset="0"/>
              </a:rPr>
              <a:t>you repay </a:t>
            </a:r>
          </a:p>
          <a:p>
            <a:pPr algn="ctr"/>
            <a:r>
              <a:rPr lang="en-GB" sz="2400" b="1" dirty="0" smtClean="0">
                <a:solidFill>
                  <a:schemeClr val="bg1"/>
                </a:solidFill>
                <a:latin typeface="Arial" pitchFamily="34" charset="0"/>
                <a:cs typeface="Arial" pitchFamily="34" charset="0"/>
              </a:rPr>
              <a:t>a student</a:t>
            </a:r>
          </a:p>
          <a:p>
            <a:pPr algn="ctr"/>
            <a:r>
              <a:rPr lang="en-GB" sz="2400" b="1" dirty="0" smtClean="0">
                <a:solidFill>
                  <a:schemeClr val="bg1"/>
                </a:solidFill>
                <a:latin typeface="Arial" pitchFamily="34" charset="0"/>
                <a:cs typeface="Arial" pitchFamily="34" charset="0"/>
              </a:rPr>
              <a:t>loan?</a:t>
            </a:r>
          </a:p>
        </p:txBody>
      </p:sp>
      <p:pic>
        <p:nvPicPr>
          <p:cNvPr id="17"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61638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6350" y="2179638"/>
            <a:ext cx="8923338" cy="3478212"/>
          </a:xfrm>
          <a:prstGeom prst="rect">
            <a:avLst/>
          </a:prstGeom>
          <a:noFill/>
          <a:ln w="9525">
            <a:noFill/>
            <a:miter lim="800000"/>
            <a:headEnd/>
            <a:tailEnd/>
          </a:ln>
        </p:spPr>
        <p:txBody>
          <a:bodyPr>
            <a:spAutoFit/>
          </a:bodyPr>
          <a:lstStyle/>
          <a:p>
            <a:pPr marL="539750" indent="-358775"/>
            <a:endParaRPr lang="en-US" sz="2000" b="1" dirty="0">
              <a:cs typeface="Arial" pitchFamily="34" charset="0"/>
            </a:endParaRPr>
          </a:p>
          <a:p>
            <a:pPr marL="539750" indent="-358775"/>
            <a:r>
              <a:rPr lang="en-US" sz="2000" b="1" dirty="0">
                <a:cs typeface="Arial" pitchFamily="34" charset="0"/>
              </a:rPr>
              <a:t>		</a:t>
            </a:r>
            <a:r>
              <a:rPr lang="en-US" sz="2000" dirty="0">
                <a:latin typeface="Arial" pitchFamily="34" charset="0"/>
                <a:cs typeface="Arial" pitchFamily="34" charset="0"/>
              </a:rPr>
              <a:t>a) Your future income</a:t>
            </a:r>
          </a:p>
          <a:p>
            <a:pPr marL="539750" indent="-358775"/>
            <a:r>
              <a:rPr lang="en-US" sz="2000" dirty="0">
                <a:latin typeface="Arial" pitchFamily="34" charset="0"/>
                <a:cs typeface="Arial" pitchFamily="34" charset="0"/>
              </a:rPr>
              <a:t>		b) How much you have borrowed</a:t>
            </a:r>
          </a:p>
          <a:p>
            <a:pPr marL="539750" indent="-358775"/>
            <a:r>
              <a:rPr lang="en-US" sz="2000" dirty="0">
                <a:latin typeface="Arial" pitchFamily="34" charset="0"/>
                <a:cs typeface="Arial" pitchFamily="34" charset="0"/>
              </a:rPr>
              <a:t>		c) Neither, you just pay a fixed amount regardless</a:t>
            </a:r>
          </a:p>
          <a:p>
            <a:pPr marL="539750" indent="-358775"/>
            <a:endParaRPr lang="en-US" sz="2000" dirty="0">
              <a:cs typeface="Arial" pitchFamily="34" charset="0"/>
            </a:endParaRPr>
          </a:p>
          <a:p>
            <a:pPr marL="539750" indent="-358775"/>
            <a:endParaRPr lang="en-US" sz="2000" dirty="0">
              <a:cs typeface="Arial" pitchFamily="34" charset="0"/>
            </a:endParaRPr>
          </a:p>
          <a:p>
            <a:pPr marL="539750" indent="-358775"/>
            <a:endParaRPr lang="en-US" sz="2000" b="1" dirty="0">
              <a:cs typeface="Arial" pitchFamily="34" charset="0"/>
            </a:endParaRPr>
          </a:p>
          <a:p>
            <a:pPr marL="539750" indent="-358775"/>
            <a:endParaRPr lang="en-US" sz="2000" b="1" dirty="0">
              <a:cs typeface="Arial" pitchFamily="34" charset="0"/>
            </a:endParaRPr>
          </a:p>
          <a:p>
            <a:pPr marL="539750" indent="-358775"/>
            <a:r>
              <a:rPr lang="en-US" sz="2000" dirty="0">
                <a:cs typeface="Arial" pitchFamily="34" charset="0"/>
              </a:rPr>
              <a:t>		</a:t>
            </a:r>
            <a:r>
              <a:rPr lang="en-US" sz="2000" dirty="0">
                <a:latin typeface="Arial" pitchFamily="34" charset="0"/>
                <a:cs typeface="Arial" pitchFamily="34" charset="0"/>
              </a:rPr>
              <a:t>a) </a:t>
            </a:r>
            <a:r>
              <a:rPr lang="en-US" sz="2000" dirty="0" smtClean="0">
                <a:latin typeface="Arial" pitchFamily="34" charset="0"/>
                <a:cs typeface="Arial" pitchFamily="34" charset="0"/>
              </a:rPr>
              <a:t>£21,000 </a:t>
            </a:r>
            <a:r>
              <a:rPr lang="en-US" sz="2000" dirty="0">
                <a:latin typeface="Arial" pitchFamily="34" charset="0"/>
                <a:cs typeface="Arial" pitchFamily="34" charset="0"/>
              </a:rPr>
              <a:t>a year</a:t>
            </a:r>
          </a:p>
          <a:p>
            <a:pPr marL="539750" indent="-358775"/>
            <a:r>
              <a:rPr lang="en-US" sz="2000" dirty="0">
                <a:latin typeface="Arial" pitchFamily="34" charset="0"/>
                <a:cs typeface="Arial" pitchFamily="34" charset="0"/>
              </a:rPr>
              <a:t>		b) £</a:t>
            </a:r>
            <a:r>
              <a:rPr lang="en-US" sz="2000" dirty="0" smtClean="0">
                <a:latin typeface="Arial" pitchFamily="34" charset="0"/>
                <a:cs typeface="Arial" pitchFamily="34" charset="0"/>
              </a:rPr>
              <a:t>25,000 </a:t>
            </a:r>
            <a:r>
              <a:rPr lang="en-US" sz="2000" dirty="0">
                <a:latin typeface="Arial" pitchFamily="34" charset="0"/>
                <a:cs typeface="Arial" pitchFamily="34" charset="0"/>
              </a:rPr>
              <a:t>a year</a:t>
            </a:r>
          </a:p>
          <a:p>
            <a:pPr marL="539750" indent="-358775"/>
            <a:r>
              <a:rPr lang="en-US" sz="2000" dirty="0">
                <a:latin typeface="Arial" pitchFamily="34" charset="0"/>
                <a:cs typeface="Arial" pitchFamily="34" charset="0"/>
              </a:rPr>
              <a:t>		c) Doesn’t matter, repayments will be taken whatever you earn</a:t>
            </a:r>
          </a:p>
        </p:txBody>
      </p:sp>
      <p:sp>
        <p:nvSpPr>
          <p:cNvPr id="18435"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C30052"/>
                </a:solidFill>
                <a:latin typeface="Arial" pitchFamily="34" charset="0"/>
                <a:cs typeface="Arial" pitchFamily="34" charset="0"/>
              </a:rPr>
              <a:t>HOW MUCH DO YOU KNOW?</a:t>
            </a:r>
          </a:p>
          <a:p>
            <a:pPr>
              <a:spcAft>
                <a:spcPts val="600"/>
              </a:spcAft>
            </a:pPr>
            <a:r>
              <a:rPr lang="en-US" sz="2000" dirty="0" smtClean="0">
                <a:latin typeface="Arial" pitchFamily="34" charset="0"/>
                <a:cs typeface="Arial" pitchFamily="34" charset="0"/>
              </a:rPr>
              <a:t>STUDENT LOAN REPAYMENTS</a:t>
            </a:r>
            <a:endParaRPr lang="en-US" sz="2000" dirty="0">
              <a:latin typeface="Arial" pitchFamily="34" charset="0"/>
              <a:cs typeface="Arial" pitchFamily="34" charset="0"/>
            </a:endParaRPr>
          </a:p>
        </p:txBody>
      </p:sp>
      <p:grpSp>
        <p:nvGrpSpPr>
          <p:cNvPr id="2" name="Group 11"/>
          <p:cNvGrpSpPr>
            <a:grpSpLocks/>
          </p:cNvGrpSpPr>
          <p:nvPr/>
        </p:nvGrpSpPr>
        <p:grpSpPr bwMode="auto">
          <a:xfrm>
            <a:off x="423863" y="1608137"/>
            <a:ext cx="7773987" cy="818781"/>
            <a:chOff x="342616" y="2917423"/>
            <a:chExt cx="7773643" cy="819524"/>
          </a:xfrm>
        </p:grpSpPr>
        <p:grpSp>
          <p:nvGrpSpPr>
            <p:cNvPr id="3" name="Group 32"/>
            <p:cNvGrpSpPr>
              <a:grpSpLocks/>
            </p:cNvGrpSpPr>
            <p:nvPr/>
          </p:nvGrpSpPr>
          <p:grpSpPr bwMode="auto">
            <a:xfrm>
              <a:off x="342616" y="2917423"/>
              <a:ext cx="7773643" cy="819524"/>
              <a:chOff x="322073" y="2050255"/>
              <a:chExt cx="7772778" cy="819443"/>
            </a:xfrm>
          </p:grpSpPr>
          <p:sp>
            <p:nvSpPr>
              <p:cNvPr id="17" name="Rounded Rectangle 16"/>
              <p:cNvSpPr/>
              <p:nvPr/>
            </p:nvSpPr>
            <p:spPr bwMode="auto">
              <a:xfrm>
                <a:off x="596667" y="2055021"/>
                <a:ext cx="7498184" cy="81504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8" name="Oval 17"/>
              <p:cNvSpPr/>
              <p:nvPr/>
            </p:nvSpPr>
            <p:spPr bwMode="auto">
              <a:xfrm>
                <a:off x="322073" y="2050255"/>
                <a:ext cx="820609" cy="819812"/>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8458" name="Rectangle 4"/>
            <p:cNvSpPr>
              <a:spLocks noChangeArrowheads="1"/>
            </p:cNvSpPr>
            <p:nvPr/>
          </p:nvSpPr>
          <p:spPr bwMode="auto">
            <a:xfrm>
              <a:off x="1274258" y="3122299"/>
              <a:ext cx="6719246" cy="400473"/>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What will your student loan repayments be based on?</a:t>
              </a:r>
            </a:p>
          </p:txBody>
        </p:sp>
      </p:grpSp>
      <p:grpSp>
        <p:nvGrpSpPr>
          <p:cNvPr id="4" name="Group 11"/>
          <p:cNvGrpSpPr>
            <a:grpSpLocks/>
          </p:cNvGrpSpPr>
          <p:nvPr/>
        </p:nvGrpSpPr>
        <p:grpSpPr bwMode="auto">
          <a:xfrm>
            <a:off x="423863" y="3754437"/>
            <a:ext cx="7773987" cy="818780"/>
            <a:chOff x="342616" y="2917423"/>
            <a:chExt cx="7773642" cy="819524"/>
          </a:xfrm>
        </p:grpSpPr>
        <p:grpSp>
          <p:nvGrpSpPr>
            <p:cNvPr id="5" name="Group 32"/>
            <p:cNvGrpSpPr>
              <a:grpSpLocks/>
            </p:cNvGrpSpPr>
            <p:nvPr/>
          </p:nvGrpSpPr>
          <p:grpSpPr bwMode="auto">
            <a:xfrm>
              <a:off x="342616" y="2917423"/>
              <a:ext cx="7773642" cy="819524"/>
              <a:chOff x="322073" y="2050255"/>
              <a:chExt cx="7772777" cy="819443"/>
            </a:xfrm>
          </p:grpSpPr>
          <p:sp>
            <p:nvSpPr>
              <p:cNvPr id="22" name="Rounded Rectangle 21"/>
              <p:cNvSpPr/>
              <p:nvPr/>
            </p:nvSpPr>
            <p:spPr bwMode="auto">
              <a:xfrm>
                <a:off x="596667" y="2055021"/>
                <a:ext cx="7498183" cy="81504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23" name="Oval 22"/>
              <p:cNvSpPr/>
              <p:nvPr/>
            </p:nvSpPr>
            <p:spPr bwMode="auto">
              <a:xfrm>
                <a:off x="322073" y="2050255"/>
                <a:ext cx="820609" cy="819813"/>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8454" name="Rectangle 4"/>
            <p:cNvSpPr>
              <a:spLocks noChangeArrowheads="1"/>
            </p:cNvSpPr>
            <p:nvPr/>
          </p:nvSpPr>
          <p:spPr bwMode="auto">
            <a:xfrm>
              <a:off x="1226760" y="3134186"/>
              <a:ext cx="6719246" cy="400474"/>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How much do you need to earn before you start to repay?</a:t>
              </a:r>
            </a:p>
          </p:txBody>
        </p:sp>
      </p:grpSp>
      <p:grpSp>
        <p:nvGrpSpPr>
          <p:cNvPr id="6" name="Group 24"/>
          <p:cNvGrpSpPr>
            <a:grpSpLocks/>
          </p:cNvGrpSpPr>
          <p:nvPr/>
        </p:nvGrpSpPr>
        <p:grpSpPr bwMode="auto">
          <a:xfrm>
            <a:off x="419100" y="2570163"/>
            <a:ext cx="7778750" cy="858837"/>
            <a:chOff x="387110" y="2554013"/>
            <a:chExt cx="7779428" cy="859004"/>
          </a:xfrm>
        </p:grpSpPr>
        <p:grpSp>
          <p:nvGrpSpPr>
            <p:cNvPr id="7" name="Group 11"/>
            <p:cNvGrpSpPr>
              <a:grpSpLocks/>
            </p:cNvGrpSpPr>
            <p:nvPr/>
          </p:nvGrpSpPr>
          <p:grpSpPr bwMode="auto">
            <a:xfrm>
              <a:off x="387110" y="2554013"/>
              <a:ext cx="7779428" cy="859004"/>
              <a:chOff x="302683" y="2893324"/>
              <a:chExt cx="7780313" cy="859395"/>
            </a:xfrm>
          </p:grpSpPr>
          <p:grpSp>
            <p:nvGrpSpPr>
              <p:cNvPr id="8" name="Group 32"/>
              <p:cNvGrpSpPr>
                <a:grpSpLocks/>
              </p:cNvGrpSpPr>
              <p:nvPr/>
            </p:nvGrpSpPr>
            <p:grpSpPr bwMode="auto">
              <a:xfrm>
                <a:off x="302683" y="2893324"/>
                <a:ext cx="7780313" cy="859395"/>
                <a:chOff x="282144" y="2026158"/>
                <a:chExt cx="7779446" cy="859310"/>
              </a:xfrm>
            </p:grpSpPr>
            <p:sp>
              <p:nvSpPr>
                <p:cNvPr id="30" name="Rounded Rectangle 29"/>
                <p:cNvSpPr/>
                <p:nvPr/>
              </p:nvSpPr>
              <p:spPr bwMode="auto">
                <a:xfrm>
                  <a:off x="596497" y="2026158"/>
                  <a:ext cx="7465093" cy="859310"/>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1" name="Oval 30"/>
                <p:cNvSpPr/>
                <p:nvPr/>
              </p:nvSpPr>
              <p:spPr bwMode="auto">
                <a:xfrm>
                  <a:off x="282144" y="2026158"/>
                  <a:ext cx="860502" cy="85931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8450"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8448" name="Rectangle 26"/>
            <p:cNvSpPr>
              <a:spLocks noChangeArrowheads="1"/>
            </p:cNvSpPr>
            <p:nvPr/>
          </p:nvSpPr>
          <p:spPr bwMode="auto">
            <a:xfrm>
              <a:off x="1312634" y="2785015"/>
              <a:ext cx="6432332" cy="400188"/>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a) Your </a:t>
              </a:r>
              <a:r>
                <a:rPr lang="en-US" sz="2000" dirty="0" smtClean="0">
                  <a:latin typeface="Arial" pitchFamily="34" charset="0"/>
                  <a:cs typeface="Arial" pitchFamily="34" charset="0"/>
                </a:rPr>
                <a:t>future income</a:t>
              </a:r>
              <a:endParaRPr lang="en-GB" sz="2000" dirty="0">
                <a:latin typeface="Arial" pitchFamily="34" charset="0"/>
                <a:cs typeface="Arial" pitchFamily="34" charset="0"/>
              </a:endParaRPr>
            </a:p>
          </p:txBody>
        </p:sp>
      </p:grpSp>
      <p:grpSp>
        <p:nvGrpSpPr>
          <p:cNvPr id="9" name="Group 31"/>
          <p:cNvGrpSpPr>
            <a:grpSpLocks/>
          </p:cNvGrpSpPr>
          <p:nvPr/>
        </p:nvGrpSpPr>
        <p:grpSpPr bwMode="auto">
          <a:xfrm>
            <a:off x="380319" y="4697900"/>
            <a:ext cx="7769225" cy="858838"/>
            <a:chOff x="387110" y="2554013"/>
            <a:chExt cx="7768917" cy="859004"/>
          </a:xfrm>
        </p:grpSpPr>
        <p:grpSp>
          <p:nvGrpSpPr>
            <p:cNvPr id="10" name="Group 11"/>
            <p:cNvGrpSpPr>
              <a:grpSpLocks/>
            </p:cNvGrpSpPr>
            <p:nvPr/>
          </p:nvGrpSpPr>
          <p:grpSpPr bwMode="auto">
            <a:xfrm>
              <a:off x="387110" y="2554013"/>
              <a:ext cx="7768917" cy="859004"/>
              <a:chOff x="302683" y="2893324"/>
              <a:chExt cx="7769800" cy="859395"/>
            </a:xfrm>
          </p:grpSpPr>
          <p:grpSp>
            <p:nvGrpSpPr>
              <p:cNvPr id="11" name="Group 32"/>
              <p:cNvGrpSpPr>
                <a:grpSpLocks/>
              </p:cNvGrpSpPr>
              <p:nvPr/>
            </p:nvGrpSpPr>
            <p:grpSpPr bwMode="auto">
              <a:xfrm>
                <a:off x="302683" y="2893324"/>
                <a:ext cx="7769800" cy="859395"/>
                <a:chOff x="282144" y="2026158"/>
                <a:chExt cx="7768934" cy="859310"/>
              </a:xfrm>
            </p:grpSpPr>
            <p:sp>
              <p:nvSpPr>
                <p:cNvPr id="37" name="Rounded Rectangle 36"/>
                <p:cNvSpPr/>
                <p:nvPr/>
              </p:nvSpPr>
              <p:spPr bwMode="auto">
                <a:xfrm>
                  <a:off x="596457" y="2026158"/>
                  <a:ext cx="7454621" cy="859310"/>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8" name="Oval 37"/>
                <p:cNvSpPr/>
                <p:nvPr/>
              </p:nvSpPr>
              <p:spPr bwMode="auto">
                <a:xfrm>
                  <a:off x="282144" y="2026158"/>
                  <a:ext cx="860393" cy="85931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8444"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8442" name="Rectangle 33"/>
            <p:cNvSpPr>
              <a:spLocks noChangeArrowheads="1"/>
            </p:cNvSpPr>
            <p:nvPr/>
          </p:nvSpPr>
          <p:spPr bwMode="auto">
            <a:xfrm>
              <a:off x="1324504" y="2793003"/>
              <a:ext cx="6432332" cy="400187"/>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b) £</a:t>
              </a:r>
              <a:r>
                <a:rPr lang="en-US" sz="2000" dirty="0" smtClean="0">
                  <a:latin typeface="Arial" pitchFamily="34" charset="0"/>
                  <a:cs typeface="Arial" pitchFamily="34" charset="0"/>
                </a:rPr>
                <a:t>25,000 </a:t>
              </a:r>
              <a:r>
                <a:rPr lang="en-US" sz="2000" dirty="0">
                  <a:latin typeface="Arial" pitchFamily="34" charset="0"/>
                  <a:cs typeface="Arial" pitchFamily="34" charset="0"/>
                </a:rPr>
                <a:t>a </a:t>
              </a:r>
              <a:r>
                <a:rPr lang="en-US" sz="2000" dirty="0" smtClean="0">
                  <a:latin typeface="Arial" pitchFamily="34" charset="0"/>
                  <a:cs typeface="Arial" pitchFamily="34" charset="0"/>
                </a:rPr>
                <a:t>year</a:t>
              </a:r>
              <a:endParaRPr lang="en-GB" sz="2000" dirty="0">
                <a:latin typeface="Arial" pitchFamily="34" charset="0"/>
                <a:cs typeface="Arial" pitchFamily="34" charset="0"/>
              </a:endParaRPr>
            </a:p>
          </p:txBody>
        </p:sp>
      </p:grpSp>
      <p:pic>
        <p:nvPicPr>
          <p:cNvPr id="29"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388">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90500" y="1544067"/>
            <a:ext cx="8953500" cy="3970318"/>
          </a:xfrm>
          <a:prstGeom prst="rect">
            <a:avLst/>
          </a:prstGeom>
          <a:noFill/>
          <a:ln w="9525">
            <a:noFill/>
            <a:miter lim="800000"/>
            <a:headEnd/>
            <a:tailEnd/>
          </a:ln>
        </p:spPr>
        <p:txBody>
          <a:bodyPr>
            <a:spAutoFit/>
          </a:bodyPr>
          <a:lstStyle/>
          <a:p>
            <a:pPr marL="431800" indent="-323850">
              <a:buFont typeface="Arial" pitchFamily="34" charset="0"/>
              <a:buChar char="•"/>
            </a:pPr>
            <a:r>
              <a:rPr lang="en-GB" dirty="0" smtClean="0">
                <a:latin typeface="Arial" pitchFamily="34" charset="0"/>
                <a:cs typeface="Arial" pitchFamily="34" charset="0"/>
              </a:rPr>
              <a:t>You won’t make repayments until your income is over  the threshold of </a:t>
            </a:r>
            <a:r>
              <a:rPr lang="en-GB" b="1" dirty="0" smtClean="0">
                <a:latin typeface="Arial" pitchFamily="34" charset="0"/>
                <a:cs typeface="Arial" pitchFamily="34" charset="0"/>
              </a:rPr>
              <a:t>£25,000 a year, </a:t>
            </a:r>
            <a:r>
              <a:rPr lang="en-GB" dirty="0" smtClean="0">
                <a:latin typeface="Arial" pitchFamily="34" charset="0"/>
                <a:cs typeface="Arial" pitchFamily="34" charset="0"/>
              </a:rPr>
              <a:t>before tax.</a:t>
            </a:r>
          </a:p>
          <a:p>
            <a:pPr marL="431800" indent="-323850"/>
            <a:endParaRPr lang="en-GB" dirty="0" smtClean="0">
              <a:latin typeface="Arial" pitchFamily="34" charset="0"/>
              <a:cs typeface="Arial" pitchFamily="34" charset="0"/>
            </a:endParaRPr>
          </a:p>
          <a:p>
            <a:pPr marL="431800" indent="-323850">
              <a:buFont typeface="Arial" pitchFamily="34" charset="0"/>
              <a:buChar char="•"/>
            </a:pPr>
            <a:r>
              <a:rPr lang="en-GB" dirty="0" smtClean="0">
                <a:latin typeface="Arial" pitchFamily="34" charset="0"/>
                <a:cs typeface="Arial" pitchFamily="34" charset="0"/>
              </a:rPr>
              <a:t>Full-time students will be due to start repaying in the April after graduating/leaving your course.</a:t>
            </a:r>
          </a:p>
          <a:p>
            <a:pPr marL="431800" indent="-323850">
              <a:buFont typeface="Arial" pitchFamily="34" charset="0"/>
              <a:buChar char="•"/>
            </a:pPr>
            <a:endParaRPr lang="en-GB" b="1" dirty="0" smtClean="0">
              <a:latin typeface="Arial" pitchFamily="34" charset="0"/>
              <a:cs typeface="Arial" pitchFamily="34" charset="0"/>
            </a:endParaRPr>
          </a:p>
          <a:p>
            <a:pPr marL="431800" indent="-323850">
              <a:buFont typeface="Arial" pitchFamily="34" charset="0"/>
              <a:buChar char="•"/>
            </a:pPr>
            <a:r>
              <a:rPr lang="en-GB" dirty="0" smtClean="0">
                <a:latin typeface="Arial" pitchFamily="34" charset="0"/>
                <a:cs typeface="Arial" pitchFamily="34" charset="0"/>
              </a:rPr>
              <a:t>You’ll repay 9% of your income over £25,000 and if you’re employed your employer will make deductions from your pay through the HMRC tax system.</a:t>
            </a:r>
          </a:p>
          <a:p>
            <a:pPr marL="431800" indent="-323850">
              <a:buFont typeface="Arial" pitchFamily="34" charset="0"/>
              <a:buChar char="•"/>
            </a:pPr>
            <a:endParaRPr lang="en-GB" b="1" dirty="0" smtClean="0">
              <a:latin typeface="Arial" pitchFamily="34" charset="0"/>
              <a:cs typeface="Arial" pitchFamily="34" charset="0"/>
            </a:endParaRPr>
          </a:p>
          <a:p>
            <a:pPr marL="431800" indent="-323850">
              <a:buFont typeface="Arial" pitchFamily="34" charset="0"/>
              <a:buChar char="•"/>
            </a:pPr>
            <a:r>
              <a:rPr lang="en-GB" dirty="0" smtClean="0">
                <a:latin typeface="Arial" pitchFamily="34" charset="0"/>
                <a:cs typeface="Arial" pitchFamily="34" charset="0"/>
              </a:rPr>
              <a:t>If your income falls to £25,000 or below your repayments will stop.</a:t>
            </a:r>
          </a:p>
          <a:p>
            <a:pPr marL="431800" indent="-323850">
              <a:buFont typeface="Arial" pitchFamily="34" charset="0"/>
              <a:buChar char="•"/>
            </a:pPr>
            <a:endParaRPr lang="en-GB" dirty="0" smtClean="0">
              <a:latin typeface="Arial" pitchFamily="34" charset="0"/>
              <a:cs typeface="Arial" pitchFamily="34" charset="0"/>
            </a:endParaRPr>
          </a:p>
          <a:p>
            <a:pPr marL="431800" indent="-323850">
              <a:buFont typeface="Arial" pitchFamily="34" charset="0"/>
              <a:buChar char="•"/>
            </a:pPr>
            <a:r>
              <a:rPr lang="en-GB" dirty="0" smtClean="0">
                <a:latin typeface="Arial" pitchFamily="34" charset="0"/>
                <a:cs typeface="Arial" pitchFamily="34" charset="0"/>
              </a:rPr>
              <a:t>You must tell the Student Loans Company if your circumstances change, e.g. if you are travelling or moving overseas you need to complete their Overseas Income Assessment Form, as this may affect your repayments.</a:t>
            </a:r>
          </a:p>
        </p:txBody>
      </p:sp>
      <p:sp>
        <p:nvSpPr>
          <p:cNvPr id="9"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STUDENT LOAN REPAYMENTS</a:t>
            </a:r>
            <a:endParaRPr lang="en-US" sz="2800" dirty="0">
              <a:solidFill>
                <a:srgbClr val="C30052"/>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OVERVIEW</a:t>
            </a:r>
            <a:endParaRPr lang="en-US" sz="2000" dirty="0">
              <a:latin typeface="Arial" pitchFamily="34" charset="0"/>
              <a:cs typeface="Arial" pitchFamily="34" charset="0"/>
            </a:endParaRPr>
          </a:p>
        </p:txBody>
      </p:sp>
      <p:grpSp>
        <p:nvGrpSpPr>
          <p:cNvPr id="13" name="Group 42"/>
          <p:cNvGrpSpPr/>
          <p:nvPr/>
        </p:nvGrpSpPr>
        <p:grpSpPr>
          <a:xfrm>
            <a:off x="204711" y="5738588"/>
            <a:ext cx="8618056" cy="923330"/>
            <a:chOff x="-1583146" y="3432097"/>
            <a:chExt cx="8618056" cy="923330"/>
          </a:xfrm>
        </p:grpSpPr>
        <p:sp>
          <p:nvSpPr>
            <p:cNvPr id="16" name="Rounded Rectangle 1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5"/>
            <p:cNvSpPr>
              <a:spLocks noChangeArrowheads="1"/>
            </p:cNvSpPr>
            <p:nvPr/>
          </p:nvSpPr>
          <p:spPr bwMode="auto">
            <a:xfrm>
              <a:off x="-759791" y="3572397"/>
              <a:ext cx="7722423" cy="646331"/>
            </a:xfrm>
            <a:prstGeom prst="rect">
              <a:avLst/>
            </a:prstGeom>
            <a:noFill/>
            <a:ln w="9525">
              <a:noFill/>
              <a:miter lim="800000"/>
              <a:headEnd/>
              <a:tailEnd/>
            </a:ln>
          </p:spPr>
          <p:txBody>
            <a:bodyPr wrap="square">
              <a:spAutoFit/>
            </a:bodyPr>
            <a:lstStyle/>
            <a:p>
              <a:pPr marL="87313" indent="20638"/>
              <a:r>
                <a:rPr lang="en-GB" dirty="0" smtClean="0">
                  <a:solidFill>
                    <a:srgbClr val="000000"/>
                  </a:solidFill>
                  <a:latin typeface="Arial" pitchFamily="34" charset="0"/>
                  <a:cs typeface="Arial" pitchFamily="34" charset="0"/>
                </a:rPr>
                <a:t>Any outstanding loan balance will be cancelled 30 years after entering repayment.</a:t>
              </a:r>
              <a:endParaRPr lang="en-GB" sz="2000" dirty="0" smtClean="0">
                <a:latin typeface="Arial" pitchFamily="34" charset="0"/>
                <a:cs typeface="Arial" pitchFamily="34" charset="0"/>
              </a:endParaRPr>
            </a:p>
          </p:txBody>
        </p:sp>
        <p:sp>
          <p:nvSpPr>
            <p:cNvPr id="18" name="Oval 1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8" end="8"/>
                                            </p:txEl>
                                          </p:spTgt>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ounded Rectangle 19"/>
          <p:cNvSpPr/>
          <p:nvPr/>
        </p:nvSpPr>
        <p:spPr>
          <a:xfrm>
            <a:off x="6198783" y="4660900"/>
            <a:ext cx="2360428" cy="758825"/>
          </a:xfrm>
          <a:prstGeom prst="roundRect">
            <a:avLst/>
          </a:prstGeom>
          <a:solidFill>
            <a:srgbClr val="0070C0"/>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smtClean="0">
                <a:solidFill>
                  <a:schemeClr val="bg1"/>
                </a:solidFill>
                <a:latin typeface="Arial" pitchFamily="34" charset="0"/>
                <a:cs typeface="Arial" pitchFamily="34" charset="0"/>
              </a:rPr>
              <a:t>  £22</a:t>
            </a:r>
            <a:endParaRPr lang="en-GB" sz="2800" dirty="0">
              <a:solidFill>
                <a:schemeClr val="bg1"/>
              </a:solidFill>
              <a:latin typeface="Arial" pitchFamily="34" charset="0"/>
              <a:cs typeface="Arial" pitchFamily="34" charset="0"/>
            </a:endParaRPr>
          </a:p>
        </p:txBody>
      </p:sp>
      <p:grpSp>
        <p:nvGrpSpPr>
          <p:cNvPr id="2" name="Group 37"/>
          <p:cNvGrpSpPr>
            <a:grpSpLocks/>
          </p:cNvGrpSpPr>
          <p:nvPr/>
        </p:nvGrpSpPr>
        <p:grpSpPr bwMode="auto">
          <a:xfrm>
            <a:off x="6179756" y="4659602"/>
            <a:ext cx="2392325" cy="758825"/>
            <a:chOff x="6038488" y="4657951"/>
            <a:chExt cx="2499556" cy="758047"/>
          </a:xfrm>
          <a:solidFill>
            <a:srgbClr val="0070C0"/>
          </a:solidFill>
        </p:grpSpPr>
        <p:sp>
          <p:nvSpPr>
            <p:cNvPr id="34" name="Rounded Rectangle 33"/>
            <p:cNvSpPr/>
            <p:nvPr/>
          </p:nvSpPr>
          <p:spPr>
            <a:xfrm>
              <a:off x="6038488" y="4657951"/>
              <a:ext cx="2499556" cy="758047"/>
            </a:xfrm>
            <a:prstGeom prst="roundRect">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solidFill>
                  <a:schemeClr val="bg1"/>
                </a:solidFill>
                <a:latin typeface="Arial" pitchFamily="34" charset="0"/>
                <a:cs typeface="Arial" pitchFamily="34" charset="0"/>
              </a:endParaRPr>
            </a:p>
          </p:txBody>
        </p:sp>
        <p:sp>
          <p:nvSpPr>
            <p:cNvPr id="62514" name="TextBox 32"/>
            <p:cNvSpPr txBox="1">
              <a:spLocks noChangeArrowheads="1"/>
            </p:cNvSpPr>
            <p:nvPr/>
          </p:nvSpPr>
          <p:spPr bwMode="auto">
            <a:xfrm>
              <a:off x="6550558" y="4669669"/>
              <a:ext cx="1753908" cy="707160"/>
            </a:xfrm>
            <a:prstGeom prst="rect">
              <a:avLst/>
            </a:prstGeom>
            <a:noFill/>
            <a:ln w="9525">
              <a:noFill/>
              <a:miter lim="800000"/>
              <a:headEnd/>
              <a:tailEnd/>
            </a:ln>
          </p:spPr>
          <p:txBody>
            <a:bodyPr wrap="none" anchor="ctr">
              <a:spAutoFit/>
            </a:bodyPr>
            <a:lstStyle/>
            <a:p>
              <a:pPr algn="ctr"/>
              <a:r>
                <a:rPr lang="en-GB" sz="2000" dirty="0" smtClean="0">
                  <a:solidFill>
                    <a:schemeClr val="bg1"/>
                  </a:solidFill>
                  <a:latin typeface="Arial" pitchFamily="34" charset="0"/>
                  <a:cs typeface="Arial" pitchFamily="34" charset="0"/>
                </a:rPr>
                <a:t> Monthly</a:t>
              </a:r>
              <a:endParaRPr lang="en-GB" sz="2000" dirty="0">
                <a:solidFill>
                  <a:schemeClr val="bg1"/>
                </a:solidFill>
                <a:latin typeface="Arial" pitchFamily="34" charset="0"/>
                <a:cs typeface="Arial" pitchFamily="34" charset="0"/>
              </a:endParaRPr>
            </a:p>
            <a:p>
              <a:pPr algn="ctr"/>
              <a:r>
                <a:rPr lang="en-GB" sz="2000" dirty="0" smtClean="0">
                  <a:solidFill>
                    <a:schemeClr val="bg1"/>
                  </a:solidFill>
                  <a:latin typeface="Arial" pitchFamily="34" charset="0"/>
                  <a:cs typeface="Arial" pitchFamily="34" charset="0"/>
                </a:rPr>
                <a:t>  repayment</a:t>
              </a:r>
              <a:r>
                <a:rPr lang="en-GB" sz="2000" dirty="0">
                  <a:solidFill>
                    <a:schemeClr val="bg1"/>
                  </a:solidFill>
                  <a:latin typeface="Arial" pitchFamily="34" charset="0"/>
                  <a:cs typeface="Arial" pitchFamily="34" charset="0"/>
                </a:rPr>
                <a:t>?</a:t>
              </a:r>
            </a:p>
          </p:txBody>
        </p:sp>
      </p:grpSp>
      <p:sp>
        <p:nvSpPr>
          <p:cNvPr id="24" name="Rounded Rectangle 23"/>
          <p:cNvSpPr/>
          <p:nvPr/>
        </p:nvSpPr>
        <p:spPr>
          <a:xfrm>
            <a:off x="3368675" y="4652963"/>
            <a:ext cx="2239963" cy="766762"/>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smtClean="0">
                <a:solidFill>
                  <a:schemeClr val="tx1"/>
                </a:solidFill>
                <a:latin typeface="Arial" pitchFamily="34" charset="0"/>
                <a:cs typeface="Arial" pitchFamily="34" charset="0"/>
              </a:rPr>
              <a:t>£3,000</a:t>
            </a:r>
            <a:endParaRPr lang="en-GB" sz="2800" dirty="0">
              <a:solidFill>
                <a:schemeClr val="tx1"/>
              </a:solidFill>
              <a:latin typeface="Arial" pitchFamily="34" charset="0"/>
              <a:cs typeface="Arial" pitchFamily="34" charset="0"/>
            </a:endParaRPr>
          </a:p>
        </p:txBody>
      </p:sp>
      <p:sp>
        <p:nvSpPr>
          <p:cNvPr id="23" name="Rounded Rectangle 22"/>
          <p:cNvSpPr/>
          <p:nvPr/>
        </p:nvSpPr>
        <p:spPr>
          <a:xfrm>
            <a:off x="3368386" y="4654550"/>
            <a:ext cx="2239962" cy="766763"/>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chemeClr val="tx1"/>
                </a:solidFill>
                <a:latin typeface="Arial" pitchFamily="34" charset="0"/>
                <a:cs typeface="Arial" pitchFamily="34" charset="0"/>
              </a:rPr>
              <a:t>9% Deducted from?</a:t>
            </a:r>
          </a:p>
        </p:txBody>
      </p:sp>
      <p:graphicFrame>
        <p:nvGraphicFramePr>
          <p:cNvPr id="652291" name="Group 3"/>
          <p:cNvGraphicFramePr>
            <a:graphicFrameLocks noGrp="1"/>
          </p:cNvGraphicFramePr>
          <p:nvPr>
            <p:ph sz="half" idx="4294967295"/>
          </p:nvPr>
        </p:nvGraphicFramePr>
        <p:xfrm>
          <a:off x="477680" y="1612238"/>
          <a:ext cx="8157355" cy="2781600"/>
        </p:xfrm>
        <a:graphic>
          <a:graphicData uri="http://schemas.openxmlformats.org/drawingml/2006/table">
            <a:tbl>
              <a:tblPr>
                <a:tableStyleId>{C4B1156A-380E-4F78-BDF5-A606A8083BF9}</a:tableStyleId>
              </a:tblPr>
              <a:tblGrid>
                <a:gridCol w="2657309"/>
                <a:gridCol w="2620370"/>
                <a:gridCol w="2879676"/>
              </a:tblGrid>
              <a:tr h="36671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Income each year before tax</a:t>
                      </a:r>
                      <a:endParaRPr kumimoji="0" lang="en-GB" sz="2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 9% will be deducted from</a:t>
                      </a:r>
                      <a:endParaRPr kumimoji="0" lang="en-GB" sz="2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Monthly repayment </a:t>
                      </a:r>
                      <a:r>
                        <a:rPr kumimoji="0" lang="en-GB" sz="1800" b="1" u="none" strike="noStrike" cap="none" normalizeH="0" baseline="0" dirty="0" smtClean="0">
                          <a:ln>
                            <a:noFill/>
                          </a:ln>
                          <a:solidFill>
                            <a:schemeClr val="bg1"/>
                          </a:solidFill>
                          <a:effectLst/>
                          <a:latin typeface="Arial" pitchFamily="34" charset="0"/>
                          <a:cs typeface="Arial" pitchFamily="34" charset="0"/>
                        </a:rPr>
                        <a:t>(Approx)</a:t>
                      </a: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£25,000</a:t>
                      </a:r>
                      <a:endParaRPr kumimoji="0" lang="en-GB" sz="2000" b="0" i="0" u="none" strike="noStrike" cap="none" normalizeH="0" baseline="0" dirty="0" smtClean="0">
                        <a:ln>
                          <a:noFill/>
                        </a:ln>
                        <a:solidFill>
                          <a:srgbClr val="0066CC"/>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£27,000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£2,000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£29,500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£4,500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£33</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£31,000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£6,000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£45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£33,000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£8,000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£60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3" name="Rounded Rectangle 12"/>
          <p:cNvSpPr/>
          <p:nvPr/>
        </p:nvSpPr>
        <p:spPr>
          <a:xfrm>
            <a:off x="789675" y="4650218"/>
            <a:ext cx="2239962" cy="766763"/>
          </a:xfrm>
          <a:prstGeom prst="roundRect">
            <a:avLst/>
          </a:prstGeom>
          <a:solidFill>
            <a:srgbClr val="0070C0"/>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smtClean="0">
                <a:solidFill>
                  <a:schemeClr val="bg1"/>
                </a:solidFill>
                <a:latin typeface="Arial" pitchFamily="34" charset="0"/>
                <a:cs typeface="Arial" pitchFamily="34" charset="0"/>
              </a:rPr>
              <a:t>    Income</a:t>
            </a:r>
            <a:endParaRPr lang="en-GB" sz="2000" dirty="0">
              <a:solidFill>
                <a:schemeClr val="bg1"/>
              </a:solidFill>
              <a:latin typeface="Arial" pitchFamily="34" charset="0"/>
              <a:cs typeface="Arial" pitchFamily="34" charset="0"/>
            </a:endParaRPr>
          </a:p>
          <a:p>
            <a:pPr algn="ctr">
              <a:defRPr/>
            </a:pPr>
            <a:r>
              <a:rPr lang="en-GB" sz="2000" dirty="0" smtClean="0">
                <a:solidFill>
                  <a:schemeClr val="bg1"/>
                </a:solidFill>
                <a:latin typeface="Arial" pitchFamily="34" charset="0"/>
                <a:cs typeface="Arial" pitchFamily="34" charset="0"/>
              </a:rPr>
              <a:t>    £28,000</a:t>
            </a:r>
            <a:endParaRPr lang="en-GB" sz="2000" dirty="0">
              <a:solidFill>
                <a:schemeClr val="bg1"/>
              </a:solidFill>
              <a:latin typeface="Arial" pitchFamily="34" charset="0"/>
              <a:cs typeface="Arial" pitchFamily="34" charset="0"/>
            </a:endParaRPr>
          </a:p>
        </p:txBody>
      </p:sp>
      <p:sp>
        <p:nvSpPr>
          <p:cNvPr id="19" name="TextBox 14"/>
          <p:cNvSpPr txBox="1">
            <a:spLocks noChangeArrowheads="1"/>
          </p:cNvSpPr>
          <p:nvPr/>
        </p:nvSpPr>
        <p:spPr bwMode="auto">
          <a:xfrm>
            <a:off x="1778000" y="361950"/>
            <a:ext cx="6602413" cy="1123384"/>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STUDENT LOAN REPAYMENTS</a:t>
            </a:r>
            <a:endParaRPr lang="en-US" sz="2800" dirty="0">
              <a:solidFill>
                <a:srgbClr val="C30052"/>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THE FIGURES (BASED ON REPAYMENT THRESHOLD OF £25,000 A YEAR</a:t>
            </a:r>
            <a:endParaRPr lang="en-US" sz="2000" dirty="0">
              <a:latin typeface="Arial" pitchFamily="34" charset="0"/>
              <a:cs typeface="Arial" pitchFamily="34" charset="0"/>
            </a:endParaRPr>
          </a:p>
        </p:txBody>
      </p:sp>
      <p:grpSp>
        <p:nvGrpSpPr>
          <p:cNvPr id="18" name="Group 17"/>
          <p:cNvGrpSpPr/>
          <p:nvPr/>
        </p:nvGrpSpPr>
        <p:grpSpPr>
          <a:xfrm>
            <a:off x="204720" y="5701007"/>
            <a:ext cx="8721154" cy="959100"/>
            <a:chOff x="204720" y="5701007"/>
            <a:chExt cx="8721154" cy="959100"/>
          </a:xfrm>
        </p:grpSpPr>
        <p:grpSp>
          <p:nvGrpSpPr>
            <p:cNvPr id="25" name="Group 24"/>
            <p:cNvGrpSpPr/>
            <p:nvPr/>
          </p:nvGrpSpPr>
          <p:grpSpPr>
            <a:xfrm>
              <a:off x="204720" y="5701007"/>
              <a:ext cx="8338779" cy="959100"/>
              <a:chOff x="-1603534" y="3380887"/>
              <a:chExt cx="8338779" cy="959100"/>
            </a:xfrm>
          </p:grpSpPr>
          <p:sp>
            <p:nvSpPr>
              <p:cNvPr id="26" name="Rounded Rectangle 25"/>
              <p:cNvSpPr/>
              <p:nvPr/>
            </p:nvSpPr>
            <p:spPr>
              <a:xfrm>
                <a:off x="-1310187" y="3493828"/>
                <a:ext cx="8045432"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Picture 4"/>
              <p:cNvPicPr>
                <a:picLocks noChangeAspect="1" noChangeArrowheads="1"/>
              </p:cNvPicPr>
              <p:nvPr/>
            </p:nvPicPr>
            <p:blipFill>
              <a:blip r:embed="rId3">
                <a:clrChange>
                  <a:clrFrom>
                    <a:srgbClr val="FFFFFF"/>
                  </a:clrFrom>
                  <a:clrTo>
                    <a:srgbClr val="FFFFFF">
                      <a:alpha val="0"/>
                    </a:srgbClr>
                  </a:clrTo>
                </a:clrChange>
              </a:blip>
              <a:srcRect l="43006" t="37873" r="47658" b="45336"/>
              <a:stretch>
                <a:fillRect/>
              </a:stretch>
            </p:blipFill>
            <p:spPr bwMode="auto">
              <a:xfrm>
                <a:off x="-1603534" y="3380887"/>
                <a:ext cx="948444" cy="959100"/>
              </a:xfrm>
              <a:prstGeom prst="rect">
                <a:avLst/>
              </a:prstGeom>
              <a:noFill/>
              <a:ln w="9525">
                <a:noFill/>
                <a:miter lim="800000"/>
                <a:headEnd/>
                <a:tailEnd/>
              </a:ln>
              <a:effectLst/>
            </p:spPr>
          </p:pic>
        </p:grpSp>
        <p:sp>
          <p:nvSpPr>
            <p:cNvPr id="62507" name="TextBox 9"/>
            <p:cNvSpPr txBox="1">
              <a:spLocks noChangeArrowheads="1"/>
            </p:cNvSpPr>
            <p:nvPr/>
          </p:nvSpPr>
          <p:spPr bwMode="auto">
            <a:xfrm>
              <a:off x="1103480" y="5833115"/>
              <a:ext cx="7822394" cy="708983"/>
            </a:xfrm>
            <a:prstGeom prst="rect">
              <a:avLst/>
            </a:prstGeom>
            <a:noFill/>
            <a:ln w="9525">
              <a:noFill/>
              <a:miter lim="800000"/>
              <a:headEnd/>
              <a:tailEnd/>
            </a:ln>
          </p:spPr>
          <p:txBody>
            <a:bodyPr>
              <a:spAutoFit/>
            </a:bodyPr>
            <a:lstStyle/>
            <a:p>
              <a:r>
                <a:rPr lang="en-GB" sz="2000" dirty="0">
                  <a:solidFill>
                    <a:srgbClr val="000000"/>
                  </a:solidFill>
                  <a:latin typeface="Arial" pitchFamily="34" charset="0"/>
                  <a:cs typeface="Arial" pitchFamily="34" charset="0"/>
                </a:rPr>
                <a:t>Interest </a:t>
              </a:r>
              <a:r>
                <a:rPr lang="en-GB" sz="2000" dirty="0" smtClean="0">
                  <a:solidFill>
                    <a:srgbClr val="000000"/>
                  </a:solidFill>
                  <a:latin typeface="Arial" pitchFamily="34" charset="0"/>
                  <a:cs typeface="Arial" pitchFamily="34" charset="0"/>
                </a:rPr>
                <a:t>is </a:t>
              </a:r>
              <a:r>
                <a:rPr lang="en-GB" sz="2000" dirty="0">
                  <a:solidFill>
                    <a:srgbClr val="000000"/>
                  </a:solidFill>
                  <a:latin typeface="Arial" pitchFamily="34" charset="0"/>
                  <a:cs typeface="Arial" pitchFamily="34" charset="0"/>
                </a:rPr>
                <a:t>applied to </a:t>
              </a:r>
              <a:r>
                <a:rPr lang="en-GB" sz="2000" dirty="0" smtClean="0">
                  <a:solidFill>
                    <a:srgbClr val="000000"/>
                  </a:solidFill>
                  <a:latin typeface="Arial" pitchFamily="34" charset="0"/>
                  <a:cs typeface="Arial" pitchFamily="34" charset="0"/>
                </a:rPr>
                <a:t>your </a:t>
              </a:r>
              <a:r>
                <a:rPr lang="en-GB" sz="2000" dirty="0">
                  <a:solidFill>
                    <a:srgbClr val="000000"/>
                  </a:solidFill>
                  <a:latin typeface="Arial" pitchFamily="34" charset="0"/>
                  <a:cs typeface="Arial" pitchFamily="34" charset="0"/>
                </a:rPr>
                <a:t>loan at a maximum rate of RPI +3% </a:t>
              </a:r>
              <a:endParaRPr lang="en-GB" sz="2000" dirty="0" smtClean="0">
                <a:solidFill>
                  <a:srgbClr val="000000"/>
                </a:solidFill>
                <a:latin typeface="Arial" pitchFamily="34" charset="0"/>
                <a:cs typeface="Arial" pitchFamily="34" charset="0"/>
              </a:endParaRPr>
            </a:p>
            <a:p>
              <a:r>
                <a:rPr lang="en-GB" sz="2000" dirty="0" smtClean="0">
                  <a:solidFill>
                    <a:srgbClr val="000000"/>
                  </a:solidFill>
                  <a:latin typeface="Arial" pitchFamily="34" charset="0"/>
                  <a:cs typeface="Arial" pitchFamily="34" charset="0"/>
                </a:rPr>
                <a:t>More </a:t>
              </a:r>
              <a:r>
                <a:rPr lang="en-GB" sz="2000" dirty="0">
                  <a:solidFill>
                    <a:srgbClr val="000000"/>
                  </a:solidFill>
                  <a:latin typeface="Arial" pitchFamily="34" charset="0"/>
                  <a:cs typeface="Arial" pitchFamily="34" charset="0"/>
                </a:rPr>
                <a:t>info can be found </a:t>
              </a:r>
              <a:r>
                <a:rPr lang="en-GB" sz="2000" dirty="0" smtClean="0">
                  <a:solidFill>
                    <a:srgbClr val="000000"/>
                  </a:solidFill>
                  <a:latin typeface="Arial" pitchFamily="34" charset="0"/>
                  <a:cs typeface="Arial" pitchFamily="34" charset="0"/>
                </a:rPr>
                <a:t>on </a:t>
              </a:r>
              <a:r>
                <a:rPr lang="en-GB" sz="2000" b="1" dirty="0" smtClean="0">
                  <a:solidFill>
                    <a:srgbClr val="000000"/>
                  </a:solidFill>
                  <a:latin typeface="Arial" pitchFamily="34" charset="0"/>
                  <a:cs typeface="Arial" pitchFamily="34" charset="0"/>
                  <a:hlinkClick r:id="rId4"/>
                </a:rPr>
                <a:t>www.slc.co.uk/repayment</a:t>
              </a:r>
              <a:endParaRPr lang="en-GB" sz="2000" b="1" dirty="0">
                <a:solidFill>
                  <a:srgbClr val="000000"/>
                </a:solidFill>
                <a:latin typeface="Arial" pitchFamily="34" charset="0"/>
                <a:cs typeface="Arial" pitchFamily="34" charset="0"/>
              </a:endParaRPr>
            </a:p>
          </p:txBody>
        </p:sp>
        <p:sp>
          <p:nvSpPr>
            <p:cNvPr id="21" name="TextBox 20"/>
            <p:cNvSpPr txBox="1"/>
            <p:nvPr/>
          </p:nvSpPr>
          <p:spPr>
            <a:xfrm>
              <a:off x="500181"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pic>
        <p:nvPicPr>
          <p:cNvPr id="1026" name="Picture 2" descr="C:\Users\rutterb\Desktop\1516 Templates &amp; Graphics\Turquoise icons -PNG\Repayment_turquoise.png"/>
          <p:cNvPicPr>
            <a:picLocks noChangeAspect="1" noChangeArrowheads="1"/>
          </p:cNvPicPr>
          <p:nvPr/>
        </p:nvPicPr>
        <p:blipFill>
          <a:blip r:embed="rId5"/>
          <a:srcRect/>
          <a:stretch>
            <a:fillRect/>
          </a:stretch>
        </p:blipFill>
        <p:spPr bwMode="auto">
          <a:xfrm>
            <a:off x="5801808" y="4629585"/>
            <a:ext cx="917971" cy="810793"/>
          </a:xfrm>
          <a:prstGeom prst="rect">
            <a:avLst/>
          </a:prstGeom>
          <a:noFill/>
        </p:spPr>
      </p:pic>
      <p:pic>
        <p:nvPicPr>
          <p:cNvPr id="1027" name="Picture 3" descr="C:\Users\rutterb\Desktop\1516 Templates &amp; Graphics\Turquoise icons -PNG\Household income_turquoise.png"/>
          <p:cNvPicPr>
            <a:picLocks noChangeAspect="1" noChangeArrowheads="1"/>
          </p:cNvPicPr>
          <p:nvPr/>
        </p:nvPicPr>
        <p:blipFill>
          <a:blip r:embed="rId6"/>
          <a:srcRect/>
          <a:stretch>
            <a:fillRect/>
          </a:stretch>
        </p:blipFill>
        <p:spPr bwMode="auto">
          <a:xfrm>
            <a:off x="350741" y="4631935"/>
            <a:ext cx="1020859" cy="80861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23"/>
                                        </p:tgtEl>
                                        <p:attrNameLst>
                                          <p:attrName>ppt_w</p:attrName>
                                        </p:attrNameLst>
                                      </p:cBhvr>
                                      <p:tavLst>
                                        <p:tav tm="0">
                                          <p:val>
                                            <p:strVal val="ppt_w"/>
                                          </p:val>
                                        </p:tav>
                                        <p:tav tm="100000">
                                          <p:val>
                                            <p:fltVal val="0"/>
                                          </p:val>
                                        </p:tav>
                                      </p:tavLst>
                                    </p:anim>
                                    <p:anim calcmode="lin" valueType="num">
                                      <p:cBhvr>
                                        <p:cTn id="7" dur="1000"/>
                                        <p:tgtEl>
                                          <p:spTgt spid="23"/>
                                        </p:tgtEl>
                                        <p:attrNameLst>
                                          <p:attrName>ppt_h</p:attrName>
                                        </p:attrNameLst>
                                      </p:cBhvr>
                                      <p:tavLst>
                                        <p:tav tm="0">
                                          <p:val>
                                            <p:strVal val="ppt_h"/>
                                          </p:val>
                                        </p:tav>
                                        <p:tav tm="100000">
                                          <p:val>
                                            <p:fltVal val="0"/>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209223" y="1609117"/>
            <a:ext cx="8597900" cy="369332"/>
          </a:xfrm>
          <a:prstGeom prst="rect">
            <a:avLst/>
          </a:prstGeom>
          <a:noFill/>
          <a:ln w="9525">
            <a:noFill/>
            <a:miter lim="800000"/>
            <a:headEnd/>
            <a:tailEnd/>
          </a:ln>
        </p:spPr>
        <p:txBody>
          <a:bodyPr>
            <a:spAutoFit/>
          </a:bodyPr>
          <a:lstStyle/>
          <a:p>
            <a:r>
              <a:rPr lang="en-GB" dirty="0" smtClean="0">
                <a:latin typeface="Arial" pitchFamily="34" charset="0"/>
                <a:cs typeface="Arial" pitchFamily="34" charset="0"/>
              </a:rPr>
              <a:t>Interest levels will depend on a students income and </a:t>
            </a:r>
            <a:r>
              <a:rPr lang="en-GB" dirty="0">
                <a:latin typeface="Arial" pitchFamily="34" charset="0"/>
                <a:cs typeface="Arial" pitchFamily="34" charset="0"/>
              </a:rPr>
              <a:t>circumstances</a:t>
            </a:r>
            <a:r>
              <a:rPr lang="en-GB" dirty="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sp>
        <p:nvSpPr>
          <p:cNvPr id="63517" name="Rectangle 62"/>
          <p:cNvSpPr>
            <a:spLocks noChangeArrowheads="1"/>
          </p:cNvSpPr>
          <p:nvPr/>
        </p:nvSpPr>
        <p:spPr bwMode="auto">
          <a:xfrm>
            <a:off x="4818063" y="2882874"/>
            <a:ext cx="3507733" cy="707887"/>
          </a:xfrm>
          <a:prstGeom prst="rect">
            <a:avLst/>
          </a:prstGeom>
          <a:noFill/>
          <a:ln w="9525">
            <a:noFill/>
            <a:miter lim="800000"/>
            <a:headEnd/>
            <a:tailEnd/>
          </a:ln>
        </p:spPr>
        <p:txBody>
          <a:bodyPr>
            <a:spAutoFit/>
          </a:bodyPr>
          <a:lstStyle/>
          <a:p>
            <a:pPr marL="228600" lvl="1" indent="-228600" algn="ctr" defTabSz="889000">
              <a:lnSpc>
                <a:spcPct val="90000"/>
              </a:lnSpc>
              <a:spcAft>
                <a:spcPct val="20000"/>
              </a:spcAft>
            </a:pPr>
            <a:r>
              <a:rPr lang="en-US" sz="2000">
                <a:solidFill>
                  <a:schemeClr val="bg1"/>
                </a:solidFill>
              </a:rPr>
              <a:t>Interest rate is: </a:t>
            </a:r>
          </a:p>
          <a:p>
            <a:pPr marL="228600" lvl="1" indent="-228600" algn="ctr" defTabSz="889000">
              <a:lnSpc>
                <a:spcPct val="90000"/>
              </a:lnSpc>
              <a:spcAft>
                <a:spcPct val="20000"/>
              </a:spcAft>
            </a:pPr>
            <a:r>
              <a:rPr lang="en-US" sz="2000">
                <a:solidFill>
                  <a:schemeClr val="bg1"/>
                </a:solidFill>
              </a:rPr>
              <a:t>Set at RPI Only </a:t>
            </a:r>
          </a:p>
        </p:txBody>
      </p:sp>
      <p:grpSp>
        <p:nvGrpSpPr>
          <p:cNvPr id="2" name="Group 48"/>
          <p:cNvGrpSpPr/>
          <p:nvPr/>
        </p:nvGrpSpPr>
        <p:grpSpPr>
          <a:xfrm>
            <a:off x="777922" y="2124547"/>
            <a:ext cx="3388999" cy="709683"/>
            <a:chOff x="777922" y="2188664"/>
            <a:chExt cx="3388999" cy="709683"/>
          </a:xfrm>
        </p:grpSpPr>
        <p:grpSp>
          <p:nvGrpSpPr>
            <p:cNvPr id="3" name="Group 51"/>
            <p:cNvGrpSpPr>
              <a:grpSpLocks/>
            </p:cNvGrpSpPr>
            <p:nvPr/>
          </p:nvGrpSpPr>
          <p:grpSpPr bwMode="auto">
            <a:xfrm>
              <a:off x="1131121" y="2203554"/>
              <a:ext cx="3035800" cy="689300"/>
              <a:chOff x="-2831638" y="3836143"/>
              <a:chExt cx="3209378" cy="754826"/>
            </a:xfrm>
          </p:grpSpPr>
          <p:sp>
            <p:nvSpPr>
              <p:cNvPr id="47" name="Rounded Rectangle 46"/>
              <p:cNvSpPr/>
              <p:nvPr/>
            </p:nvSpPr>
            <p:spPr>
              <a:xfrm>
                <a:off x="-2831638" y="3836143"/>
                <a:ext cx="3104432" cy="75482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523" name="Rectangle 45"/>
              <p:cNvSpPr>
                <a:spLocks noChangeArrowheads="1"/>
              </p:cNvSpPr>
              <p:nvPr/>
            </p:nvSpPr>
            <p:spPr bwMode="auto">
              <a:xfrm>
                <a:off x="-2774357" y="3855602"/>
                <a:ext cx="3152097" cy="707772"/>
              </a:xfrm>
              <a:prstGeom prst="rect">
                <a:avLst/>
              </a:prstGeom>
              <a:noFill/>
              <a:ln w="9525">
                <a:noFill/>
                <a:miter lim="800000"/>
                <a:headEnd/>
                <a:tailEnd/>
              </a:ln>
            </p:spPr>
            <p:txBody>
              <a:bodyPr>
                <a:spAutoFit/>
              </a:bodyPr>
              <a:lstStyle/>
              <a:p>
                <a:pPr algn="ctr" defTabSz="1111250"/>
                <a:r>
                  <a:rPr lang="en-GB" dirty="0">
                    <a:latin typeface="Arial" pitchFamily="34" charset="0"/>
                    <a:cs typeface="Arial" pitchFamily="34" charset="0"/>
                  </a:rPr>
                  <a:t>During study until </a:t>
                </a:r>
              </a:p>
              <a:p>
                <a:pPr algn="ctr" defTabSz="1111250"/>
                <a:r>
                  <a:rPr lang="en-GB" dirty="0">
                    <a:latin typeface="Arial" pitchFamily="34" charset="0"/>
                    <a:cs typeface="Arial" pitchFamily="34" charset="0"/>
                  </a:rPr>
                  <a:t>entering repayment</a:t>
                </a:r>
                <a:endParaRPr lang="en-US" dirty="0">
                  <a:latin typeface="Arial" pitchFamily="34" charset="0"/>
                  <a:cs typeface="Arial" pitchFamily="34" charset="0"/>
                </a:endParaRPr>
              </a:p>
            </p:txBody>
          </p:sp>
        </p:grpSp>
        <p:sp>
          <p:nvSpPr>
            <p:cNvPr id="55" name="Rounded Rectangle 54"/>
            <p:cNvSpPr/>
            <p:nvPr/>
          </p:nvSpPr>
          <p:spPr>
            <a:xfrm>
              <a:off x="777922" y="2188664"/>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latin typeface="Arial" pitchFamily="34" charset="0"/>
                  <a:cs typeface="Arial" pitchFamily="34" charset="0"/>
                </a:rPr>
                <a:t>£</a:t>
              </a:r>
              <a:endParaRPr lang="en-GB" sz="4800" dirty="0">
                <a:latin typeface="Arial" pitchFamily="34" charset="0"/>
                <a:cs typeface="Arial" pitchFamily="34" charset="0"/>
              </a:endParaRPr>
            </a:p>
          </p:txBody>
        </p:sp>
      </p:grpSp>
      <p:grpSp>
        <p:nvGrpSpPr>
          <p:cNvPr id="4" name="Group 49"/>
          <p:cNvGrpSpPr/>
          <p:nvPr/>
        </p:nvGrpSpPr>
        <p:grpSpPr>
          <a:xfrm>
            <a:off x="695591" y="3050582"/>
            <a:ext cx="3449566" cy="709683"/>
            <a:chOff x="695591" y="3091526"/>
            <a:chExt cx="3449566" cy="709683"/>
          </a:xfrm>
        </p:grpSpPr>
        <p:grpSp>
          <p:nvGrpSpPr>
            <p:cNvPr id="5" name="Group 51"/>
            <p:cNvGrpSpPr>
              <a:grpSpLocks/>
            </p:cNvGrpSpPr>
            <p:nvPr/>
          </p:nvGrpSpPr>
          <p:grpSpPr bwMode="auto">
            <a:xfrm>
              <a:off x="695591" y="3096090"/>
              <a:ext cx="3449566" cy="688926"/>
              <a:chOff x="-2969581" y="3814884"/>
              <a:chExt cx="3866076" cy="782637"/>
            </a:xfrm>
          </p:grpSpPr>
          <p:sp>
            <p:nvSpPr>
              <p:cNvPr id="76" name="Rounded Rectangle 75"/>
              <p:cNvSpPr/>
              <p:nvPr/>
            </p:nvSpPr>
            <p:spPr>
              <a:xfrm>
                <a:off x="-2568954" y="3814884"/>
                <a:ext cx="3373503" cy="782637"/>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Rectangle 45"/>
              <p:cNvSpPr>
                <a:spLocks noChangeArrowheads="1"/>
              </p:cNvSpPr>
              <p:nvPr/>
            </p:nvSpPr>
            <p:spPr bwMode="auto">
              <a:xfrm>
                <a:off x="-2969581" y="3854637"/>
                <a:ext cx="3866076" cy="699283"/>
              </a:xfrm>
              <a:prstGeom prst="rect">
                <a:avLst/>
              </a:prstGeom>
              <a:noFill/>
              <a:ln w="9525">
                <a:noFill/>
                <a:miter lim="800000"/>
                <a:headEnd/>
                <a:tailEnd/>
              </a:ln>
            </p:spPr>
            <p:txBody>
              <a:bodyPr wrap="square">
                <a:spAutoFit/>
              </a:bodyPr>
              <a:lstStyle/>
              <a:p>
                <a:pPr algn="ctr" defTabSz="1111250"/>
                <a:r>
                  <a:rPr lang="en-GB" sz="1600" dirty="0" smtClean="0">
                    <a:solidFill>
                      <a:schemeClr val="bg1"/>
                    </a:solidFill>
                    <a:latin typeface="Arial" pitchFamily="34" charset="0"/>
                    <a:cs typeface="Arial" pitchFamily="34" charset="0"/>
                  </a:rPr>
                  <a:t>        </a:t>
                </a:r>
                <a:r>
                  <a:rPr lang="en-GB" sz="1600" dirty="0" smtClean="0">
                    <a:latin typeface="Arial" pitchFamily="34" charset="0"/>
                    <a:cs typeface="Arial" pitchFamily="34" charset="0"/>
                  </a:rPr>
                  <a:t>Income:</a:t>
                </a:r>
              </a:p>
              <a:p>
                <a:pPr algn="ctr" defTabSz="1111250"/>
                <a:r>
                  <a:rPr lang="en-GB" dirty="0" smtClean="0">
                    <a:latin typeface="Arial" pitchFamily="34" charset="0"/>
                    <a:cs typeface="Arial" pitchFamily="34" charset="0"/>
                  </a:rPr>
                  <a:t>       Under £25,000</a:t>
                </a:r>
                <a:endParaRPr lang="en-GB" dirty="0">
                  <a:latin typeface="Arial" pitchFamily="34" charset="0"/>
                  <a:cs typeface="Arial" pitchFamily="34" charset="0"/>
                </a:endParaRPr>
              </a:p>
            </p:txBody>
          </p:sp>
        </p:grpSp>
        <p:sp>
          <p:nvSpPr>
            <p:cNvPr id="56" name="Rounded Rectangle 55"/>
            <p:cNvSpPr/>
            <p:nvPr/>
          </p:nvSpPr>
          <p:spPr>
            <a:xfrm>
              <a:off x="775054" y="3091526"/>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latin typeface="Arial" pitchFamily="34" charset="0"/>
                  <a:cs typeface="Arial" pitchFamily="34" charset="0"/>
                </a:rPr>
                <a:t>£</a:t>
              </a:r>
              <a:endParaRPr lang="en-GB" sz="4800" dirty="0">
                <a:latin typeface="Arial" pitchFamily="34" charset="0"/>
                <a:cs typeface="Arial" pitchFamily="34" charset="0"/>
              </a:endParaRPr>
            </a:p>
          </p:txBody>
        </p:sp>
      </p:grpSp>
      <p:grpSp>
        <p:nvGrpSpPr>
          <p:cNvPr id="6" name="Group 50"/>
          <p:cNvGrpSpPr/>
          <p:nvPr/>
        </p:nvGrpSpPr>
        <p:grpSpPr>
          <a:xfrm>
            <a:off x="698762" y="3970708"/>
            <a:ext cx="3449566" cy="709683"/>
            <a:chOff x="698762" y="4011652"/>
            <a:chExt cx="3449566" cy="709683"/>
          </a:xfrm>
        </p:grpSpPr>
        <p:grpSp>
          <p:nvGrpSpPr>
            <p:cNvPr id="7" name="Group 51"/>
            <p:cNvGrpSpPr>
              <a:grpSpLocks/>
            </p:cNvGrpSpPr>
            <p:nvPr/>
          </p:nvGrpSpPr>
          <p:grpSpPr bwMode="auto">
            <a:xfrm>
              <a:off x="698762" y="4022621"/>
              <a:ext cx="3449566" cy="688926"/>
              <a:chOff x="-2969581" y="3814884"/>
              <a:chExt cx="3866076" cy="782637"/>
            </a:xfrm>
          </p:grpSpPr>
          <p:sp>
            <p:nvSpPr>
              <p:cNvPr id="114" name="Rounded Rectangle 113"/>
              <p:cNvSpPr/>
              <p:nvPr/>
            </p:nvSpPr>
            <p:spPr>
              <a:xfrm>
                <a:off x="-2568955" y="3814884"/>
                <a:ext cx="3369949" cy="782637"/>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5" name="Rectangle 45"/>
              <p:cNvSpPr>
                <a:spLocks noChangeArrowheads="1"/>
              </p:cNvSpPr>
              <p:nvPr/>
            </p:nvSpPr>
            <p:spPr bwMode="auto">
              <a:xfrm>
                <a:off x="-2969581" y="3854637"/>
                <a:ext cx="3866076" cy="699283"/>
              </a:xfrm>
              <a:prstGeom prst="rect">
                <a:avLst/>
              </a:prstGeom>
              <a:noFill/>
              <a:ln w="9525">
                <a:noFill/>
                <a:miter lim="800000"/>
                <a:headEnd/>
                <a:tailEnd/>
              </a:ln>
            </p:spPr>
            <p:txBody>
              <a:bodyPr wrap="square">
                <a:spAutoFit/>
              </a:bodyPr>
              <a:lstStyle/>
              <a:p>
                <a:pPr algn="ctr" defTabSz="1111250"/>
                <a:r>
                  <a:rPr lang="en-GB" sz="1600" dirty="0" smtClean="0">
                    <a:solidFill>
                      <a:schemeClr val="bg1"/>
                    </a:solidFill>
                    <a:latin typeface="Arial" pitchFamily="34" charset="0"/>
                    <a:cs typeface="Arial" pitchFamily="34" charset="0"/>
                  </a:rPr>
                  <a:t>        </a:t>
                </a:r>
                <a:r>
                  <a:rPr lang="en-GB" sz="1600" dirty="0" smtClean="0">
                    <a:latin typeface="Arial" pitchFamily="34" charset="0"/>
                    <a:cs typeface="Arial" pitchFamily="34" charset="0"/>
                  </a:rPr>
                  <a:t>Income:</a:t>
                </a:r>
              </a:p>
              <a:p>
                <a:pPr algn="ctr" defTabSz="1111250"/>
                <a:r>
                  <a:rPr lang="en-GB" dirty="0" smtClean="0">
                    <a:latin typeface="Arial" pitchFamily="34" charset="0"/>
                    <a:cs typeface="Arial" pitchFamily="34" charset="0"/>
                  </a:rPr>
                  <a:t>       £25,000 to £45,000</a:t>
                </a:r>
                <a:endParaRPr lang="en-GB" dirty="0">
                  <a:latin typeface="Arial" pitchFamily="34" charset="0"/>
                  <a:cs typeface="Arial" pitchFamily="34" charset="0"/>
                </a:endParaRPr>
              </a:p>
            </p:txBody>
          </p:sp>
        </p:grpSp>
        <p:sp>
          <p:nvSpPr>
            <p:cNvPr id="57" name="Rounded Rectangle 56"/>
            <p:cNvSpPr/>
            <p:nvPr/>
          </p:nvSpPr>
          <p:spPr>
            <a:xfrm>
              <a:off x="772174" y="4011652"/>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latin typeface="Arial" pitchFamily="34" charset="0"/>
                  <a:cs typeface="Arial" pitchFamily="34" charset="0"/>
                </a:rPr>
                <a:t>£</a:t>
              </a:r>
              <a:endParaRPr lang="en-GB" sz="4800" dirty="0">
                <a:latin typeface="Arial" pitchFamily="34" charset="0"/>
                <a:cs typeface="Arial" pitchFamily="34" charset="0"/>
              </a:endParaRPr>
            </a:p>
          </p:txBody>
        </p:sp>
      </p:grpSp>
      <p:grpSp>
        <p:nvGrpSpPr>
          <p:cNvPr id="8" name="Group 51"/>
          <p:cNvGrpSpPr/>
          <p:nvPr/>
        </p:nvGrpSpPr>
        <p:grpSpPr>
          <a:xfrm>
            <a:off x="696507" y="4882250"/>
            <a:ext cx="3449566" cy="709683"/>
            <a:chOff x="696507" y="4923194"/>
            <a:chExt cx="3449566" cy="709683"/>
          </a:xfrm>
        </p:grpSpPr>
        <p:grpSp>
          <p:nvGrpSpPr>
            <p:cNvPr id="9" name="Group 51"/>
            <p:cNvGrpSpPr>
              <a:grpSpLocks/>
            </p:cNvGrpSpPr>
            <p:nvPr/>
          </p:nvGrpSpPr>
          <p:grpSpPr bwMode="auto">
            <a:xfrm>
              <a:off x="696507" y="4932786"/>
              <a:ext cx="3449566" cy="688926"/>
              <a:chOff x="-2969581" y="3814884"/>
              <a:chExt cx="3866076" cy="782637"/>
            </a:xfrm>
          </p:grpSpPr>
          <p:sp>
            <p:nvSpPr>
              <p:cNvPr id="119" name="Rounded Rectangle 118"/>
              <p:cNvSpPr/>
              <p:nvPr/>
            </p:nvSpPr>
            <p:spPr>
              <a:xfrm>
                <a:off x="-2568954" y="3814884"/>
                <a:ext cx="3372476" cy="782637"/>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0" name="Rectangle 45"/>
              <p:cNvSpPr>
                <a:spLocks noChangeArrowheads="1"/>
              </p:cNvSpPr>
              <p:nvPr/>
            </p:nvSpPr>
            <p:spPr bwMode="auto">
              <a:xfrm>
                <a:off x="-2969581" y="3854637"/>
                <a:ext cx="3866076" cy="699283"/>
              </a:xfrm>
              <a:prstGeom prst="rect">
                <a:avLst/>
              </a:prstGeom>
              <a:noFill/>
              <a:ln w="9525">
                <a:noFill/>
                <a:miter lim="800000"/>
                <a:headEnd/>
                <a:tailEnd/>
              </a:ln>
            </p:spPr>
            <p:txBody>
              <a:bodyPr wrap="square">
                <a:spAutoFit/>
              </a:bodyPr>
              <a:lstStyle/>
              <a:p>
                <a:pPr algn="ctr" defTabSz="1111250"/>
                <a:r>
                  <a:rPr lang="en-GB" sz="1600" dirty="0" smtClean="0">
                    <a:solidFill>
                      <a:schemeClr val="bg1"/>
                    </a:solidFill>
                    <a:latin typeface="Arial" pitchFamily="34" charset="0"/>
                    <a:cs typeface="Arial" pitchFamily="34" charset="0"/>
                  </a:rPr>
                  <a:t>        </a:t>
                </a:r>
                <a:r>
                  <a:rPr lang="en-GB" sz="1600" dirty="0" smtClean="0">
                    <a:latin typeface="Arial" pitchFamily="34" charset="0"/>
                    <a:cs typeface="Arial" pitchFamily="34" charset="0"/>
                  </a:rPr>
                  <a:t>Income:</a:t>
                </a:r>
              </a:p>
              <a:p>
                <a:pPr algn="ctr" defTabSz="1111250"/>
                <a:r>
                  <a:rPr lang="en-GB" dirty="0" smtClean="0">
                    <a:latin typeface="Arial" pitchFamily="34" charset="0"/>
                    <a:cs typeface="Arial" pitchFamily="34" charset="0"/>
                  </a:rPr>
                  <a:t>       Over £45,000</a:t>
                </a:r>
                <a:endParaRPr lang="en-GB" dirty="0">
                  <a:latin typeface="Arial" pitchFamily="34" charset="0"/>
                  <a:cs typeface="Arial" pitchFamily="34" charset="0"/>
                </a:endParaRPr>
              </a:p>
            </p:txBody>
          </p:sp>
        </p:grpSp>
        <p:sp>
          <p:nvSpPr>
            <p:cNvPr id="58" name="Rounded Rectangle 57"/>
            <p:cNvSpPr/>
            <p:nvPr/>
          </p:nvSpPr>
          <p:spPr>
            <a:xfrm>
              <a:off x="777918" y="4923194"/>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latin typeface="Arial" pitchFamily="34" charset="0"/>
                  <a:cs typeface="Arial" pitchFamily="34" charset="0"/>
                </a:rPr>
                <a:t>£</a:t>
              </a:r>
              <a:endParaRPr lang="en-GB" sz="4800" dirty="0">
                <a:latin typeface="Arial" pitchFamily="34" charset="0"/>
                <a:cs typeface="Arial" pitchFamily="34" charset="0"/>
              </a:endParaRPr>
            </a:p>
          </p:txBody>
        </p:sp>
      </p:grpSp>
      <p:grpSp>
        <p:nvGrpSpPr>
          <p:cNvPr id="10" name="Group 52"/>
          <p:cNvGrpSpPr/>
          <p:nvPr/>
        </p:nvGrpSpPr>
        <p:grpSpPr>
          <a:xfrm>
            <a:off x="4717904" y="2131204"/>
            <a:ext cx="3663548" cy="709683"/>
            <a:chOff x="4786144" y="2185796"/>
            <a:chExt cx="3663548" cy="709683"/>
          </a:xfrm>
        </p:grpSpPr>
        <p:grpSp>
          <p:nvGrpSpPr>
            <p:cNvPr id="11" name="Group 51"/>
            <p:cNvGrpSpPr>
              <a:grpSpLocks/>
            </p:cNvGrpSpPr>
            <p:nvPr/>
          </p:nvGrpSpPr>
          <p:grpSpPr bwMode="auto">
            <a:xfrm>
              <a:off x="5000126" y="2199677"/>
              <a:ext cx="3449566" cy="688926"/>
              <a:chOff x="-6415048" y="3225698"/>
              <a:chExt cx="3866068" cy="782637"/>
            </a:xfrm>
          </p:grpSpPr>
          <p:sp>
            <p:nvSpPr>
              <p:cNvPr id="99" name="Rounded Rectangle 98"/>
              <p:cNvSpPr/>
              <p:nvPr/>
            </p:nvSpPr>
            <p:spPr>
              <a:xfrm>
                <a:off x="-6243824" y="3225698"/>
                <a:ext cx="3678025"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0" name="Rectangle 45"/>
              <p:cNvSpPr>
                <a:spLocks noChangeArrowheads="1"/>
              </p:cNvSpPr>
              <p:nvPr/>
            </p:nvSpPr>
            <p:spPr bwMode="auto">
              <a:xfrm>
                <a:off x="-6415048" y="3263606"/>
                <a:ext cx="3866068" cy="718912"/>
              </a:xfrm>
              <a:prstGeom prst="rect">
                <a:avLst/>
              </a:prstGeom>
              <a:noFill/>
              <a:ln w="9525">
                <a:noFill/>
                <a:miter lim="800000"/>
                <a:headEnd/>
                <a:tailEnd/>
              </a:ln>
            </p:spPr>
            <p:txBody>
              <a:bodyPr wrap="square">
                <a:spAutoFit/>
              </a:bodyPr>
              <a:lstStyle/>
              <a:p>
                <a:pPr algn="ctr" defTabSz="1111250"/>
                <a:r>
                  <a:rPr lang="en-GB" sz="1600" dirty="0" smtClean="0">
                    <a:solidFill>
                      <a:schemeClr val="bg1"/>
                    </a:solidFill>
                    <a:latin typeface="Arial" pitchFamily="34" charset="0"/>
                    <a:cs typeface="Arial" pitchFamily="34" charset="0"/>
                  </a:rPr>
                  <a:t>        Interest Rate:</a:t>
                </a:r>
              </a:p>
              <a:p>
                <a:pPr algn="ctr" defTabSz="1111250"/>
                <a:r>
                  <a:rPr lang="en-GB" dirty="0" smtClean="0">
                    <a:solidFill>
                      <a:schemeClr val="bg1"/>
                    </a:solidFill>
                    <a:latin typeface="Arial" pitchFamily="34" charset="0"/>
                    <a:cs typeface="Arial" pitchFamily="34" charset="0"/>
                  </a:rPr>
                  <a:t>       Retail Price Index +3%</a:t>
                </a:r>
                <a:endParaRPr lang="en-GB" dirty="0">
                  <a:solidFill>
                    <a:schemeClr val="bg1"/>
                  </a:solidFill>
                  <a:latin typeface="Arial" pitchFamily="34" charset="0"/>
                  <a:cs typeface="Arial" pitchFamily="34" charset="0"/>
                </a:endParaRPr>
              </a:p>
            </p:txBody>
          </p:sp>
        </p:grpSp>
        <p:sp>
          <p:nvSpPr>
            <p:cNvPr id="59" name="Rounded Rectangle 58"/>
            <p:cNvSpPr/>
            <p:nvPr/>
          </p:nvSpPr>
          <p:spPr>
            <a:xfrm>
              <a:off x="4786144" y="2185796"/>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2" name="Group 53"/>
          <p:cNvGrpSpPr/>
          <p:nvPr/>
        </p:nvGrpSpPr>
        <p:grpSpPr>
          <a:xfrm>
            <a:off x="4723662" y="3039088"/>
            <a:ext cx="3656249" cy="709683"/>
            <a:chOff x="4791902" y="3080032"/>
            <a:chExt cx="3656249" cy="709683"/>
          </a:xfrm>
        </p:grpSpPr>
        <p:grpSp>
          <p:nvGrpSpPr>
            <p:cNvPr id="13" name="Group 51"/>
            <p:cNvGrpSpPr>
              <a:grpSpLocks/>
            </p:cNvGrpSpPr>
            <p:nvPr/>
          </p:nvGrpSpPr>
          <p:grpSpPr bwMode="auto">
            <a:xfrm>
              <a:off x="4998585" y="3093186"/>
              <a:ext cx="3449566" cy="688926"/>
              <a:chOff x="-2185413" y="3814886"/>
              <a:chExt cx="3866078" cy="782637"/>
            </a:xfrm>
          </p:grpSpPr>
          <p:sp>
            <p:nvSpPr>
              <p:cNvPr id="88" name="Rounded Rectangle 87"/>
              <p:cNvSpPr/>
              <p:nvPr/>
            </p:nvSpPr>
            <p:spPr>
              <a:xfrm>
                <a:off x="-2116621" y="3814886"/>
                <a:ext cx="3784042"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Rectangle 45"/>
              <p:cNvSpPr>
                <a:spLocks noChangeArrowheads="1"/>
              </p:cNvSpPr>
              <p:nvPr/>
            </p:nvSpPr>
            <p:spPr bwMode="auto">
              <a:xfrm>
                <a:off x="-2185413" y="3854637"/>
                <a:ext cx="3866078" cy="699283"/>
              </a:xfrm>
              <a:prstGeom prst="rect">
                <a:avLst/>
              </a:prstGeom>
              <a:noFill/>
              <a:ln w="9525">
                <a:noFill/>
                <a:miter lim="800000"/>
                <a:headEnd/>
                <a:tailEnd/>
              </a:ln>
            </p:spPr>
            <p:txBody>
              <a:bodyPr wrap="square">
                <a:spAutoFit/>
              </a:bodyPr>
              <a:lstStyle/>
              <a:p>
                <a:pPr algn="ctr" defTabSz="1111250"/>
                <a:r>
                  <a:rPr lang="en-GB" sz="1600" dirty="0" smtClean="0">
                    <a:latin typeface="Arial" pitchFamily="34" charset="0"/>
                    <a:cs typeface="Arial" pitchFamily="34" charset="0"/>
                  </a:rPr>
                  <a:t>        </a:t>
                </a:r>
                <a:r>
                  <a:rPr lang="en-GB" sz="1600" dirty="0" smtClean="0">
                    <a:solidFill>
                      <a:schemeClr val="bg1"/>
                    </a:solidFill>
                    <a:latin typeface="Arial" pitchFamily="34" charset="0"/>
                    <a:cs typeface="Arial" pitchFamily="34" charset="0"/>
                  </a:rPr>
                  <a:t>Interest Rate:</a:t>
                </a:r>
              </a:p>
              <a:p>
                <a:pPr algn="ctr" defTabSz="1111250"/>
                <a:r>
                  <a:rPr lang="en-GB" dirty="0" smtClean="0">
                    <a:solidFill>
                      <a:schemeClr val="bg1"/>
                    </a:solidFill>
                    <a:latin typeface="Arial" pitchFamily="34" charset="0"/>
                    <a:cs typeface="Arial" pitchFamily="34" charset="0"/>
                  </a:rPr>
                  <a:t>       RPI Only</a:t>
                </a:r>
                <a:endParaRPr lang="en-GB" dirty="0">
                  <a:solidFill>
                    <a:schemeClr val="bg1"/>
                  </a:solidFill>
                  <a:latin typeface="Arial" pitchFamily="34" charset="0"/>
                  <a:cs typeface="Arial" pitchFamily="34" charset="0"/>
                </a:endParaRPr>
              </a:p>
            </p:txBody>
          </p:sp>
        </p:grpSp>
        <p:sp>
          <p:nvSpPr>
            <p:cNvPr id="61" name="Rounded Rectangle 60"/>
            <p:cNvSpPr/>
            <p:nvPr/>
          </p:nvSpPr>
          <p:spPr>
            <a:xfrm>
              <a:off x="4791902" y="3080032"/>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4" name="Group 59"/>
          <p:cNvGrpSpPr/>
          <p:nvPr/>
        </p:nvGrpSpPr>
        <p:grpSpPr>
          <a:xfrm>
            <a:off x="4723662" y="3965674"/>
            <a:ext cx="3657575" cy="709683"/>
            <a:chOff x="4791902" y="4006618"/>
            <a:chExt cx="3657575" cy="709683"/>
          </a:xfrm>
        </p:grpSpPr>
        <p:grpSp>
          <p:nvGrpSpPr>
            <p:cNvPr id="15" name="Group 51"/>
            <p:cNvGrpSpPr>
              <a:grpSpLocks/>
            </p:cNvGrpSpPr>
            <p:nvPr/>
          </p:nvGrpSpPr>
          <p:grpSpPr bwMode="auto">
            <a:xfrm>
              <a:off x="4999911" y="4024814"/>
              <a:ext cx="3449566" cy="688926"/>
              <a:chOff x="-2185413" y="3814886"/>
              <a:chExt cx="3866078" cy="782637"/>
            </a:xfrm>
          </p:grpSpPr>
          <p:sp>
            <p:nvSpPr>
              <p:cNvPr id="145" name="Rounded Rectangle 144"/>
              <p:cNvSpPr/>
              <p:nvPr/>
            </p:nvSpPr>
            <p:spPr>
              <a:xfrm>
                <a:off x="-2116621" y="3814886"/>
                <a:ext cx="3784042"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Rectangle 45"/>
              <p:cNvSpPr>
                <a:spLocks noChangeArrowheads="1"/>
              </p:cNvSpPr>
              <p:nvPr/>
            </p:nvSpPr>
            <p:spPr bwMode="auto">
              <a:xfrm>
                <a:off x="-2185413" y="3854637"/>
                <a:ext cx="3866078" cy="699283"/>
              </a:xfrm>
              <a:prstGeom prst="rect">
                <a:avLst/>
              </a:prstGeom>
              <a:noFill/>
              <a:ln w="9525">
                <a:noFill/>
                <a:miter lim="800000"/>
                <a:headEnd/>
                <a:tailEnd/>
              </a:ln>
            </p:spPr>
            <p:txBody>
              <a:bodyPr wrap="square">
                <a:spAutoFit/>
              </a:bodyPr>
              <a:lstStyle/>
              <a:p>
                <a:pPr algn="ctr" defTabSz="1111250"/>
                <a:r>
                  <a:rPr lang="en-GB" sz="1600" dirty="0" smtClean="0">
                    <a:latin typeface="Arial" pitchFamily="34" charset="0"/>
                    <a:cs typeface="Arial" pitchFamily="34" charset="0"/>
                  </a:rPr>
                  <a:t>        </a:t>
                </a:r>
                <a:r>
                  <a:rPr lang="en-GB" sz="1600" dirty="0" smtClean="0">
                    <a:solidFill>
                      <a:schemeClr val="bg1"/>
                    </a:solidFill>
                    <a:latin typeface="Arial" pitchFamily="34" charset="0"/>
                    <a:cs typeface="Arial" pitchFamily="34" charset="0"/>
                  </a:rPr>
                  <a:t>Interest Rate:</a:t>
                </a:r>
              </a:p>
              <a:p>
                <a:pPr algn="ctr" defTabSz="1111250"/>
                <a:r>
                  <a:rPr lang="en-GB" dirty="0" smtClean="0">
                    <a:solidFill>
                      <a:schemeClr val="bg1"/>
                    </a:solidFill>
                    <a:latin typeface="Arial" pitchFamily="34" charset="0"/>
                    <a:cs typeface="Arial" pitchFamily="34" charset="0"/>
                  </a:rPr>
                  <a:t>       RPI + up to 3%</a:t>
                </a:r>
                <a:endParaRPr lang="en-GB" dirty="0">
                  <a:solidFill>
                    <a:schemeClr val="bg1"/>
                  </a:solidFill>
                  <a:latin typeface="Arial" pitchFamily="34" charset="0"/>
                  <a:cs typeface="Arial" pitchFamily="34" charset="0"/>
                </a:endParaRPr>
              </a:p>
            </p:txBody>
          </p:sp>
        </p:grpSp>
        <p:sp>
          <p:nvSpPr>
            <p:cNvPr id="62" name="Rounded Rectangle 61"/>
            <p:cNvSpPr/>
            <p:nvPr/>
          </p:nvSpPr>
          <p:spPr>
            <a:xfrm>
              <a:off x="4791902" y="4006618"/>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6" name="Group 63"/>
          <p:cNvGrpSpPr/>
          <p:nvPr/>
        </p:nvGrpSpPr>
        <p:grpSpPr>
          <a:xfrm>
            <a:off x="4723662" y="4885052"/>
            <a:ext cx="3657571" cy="709683"/>
            <a:chOff x="4791902" y="4925996"/>
            <a:chExt cx="3657571" cy="709683"/>
          </a:xfrm>
        </p:grpSpPr>
        <p:grpSp>
          <p:nvGrpSpPr>
            <p:cNvPr id="17" name="Group 51"/>
            <p:cNvGrpSpPr>
              <a:grpSpLocks/>
            </p:cNvGrpSpPr>
            <p:nvPr/>
          </p:nvGrpSpPr>
          <p:grpSpPr bwMode="auto">
            <a:xfrm>
              <a:off x="4999907" y="4931536"/>
              <a:ext cx="3449566" cy="688926"/>
              <a:chOff x="-2185413" y="3814886"/>
              <a:chExt cx="3866078" cy="782637"/>
            </a:xfrm>
          </p:grpSpPr>
          <p:sp>
            <p:nvSpPr>
              <p:cNvPr id="150" name="Rounded Rectangle 149"/>
              <p:cNvSpPr/>
              <p:nvPr/>
            </p:nvSpPr>
            <p:spPr>
              <a:xfrm>
                <a:off x="-2116621" y="3814886"/>
                <a:ext cx="3784042"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1" name="Rectangle 45"/>
              <p:cNvSpPr>
                <a:spLocks noChangeArrowheads="1"/>
              </p:cNvSpPr>
              <p:nvPr/>
            </p:nvSpPr>
            <p:spPr bwMode="auto">
              <a:xfrm>
                <a:off x="-2185413" y="3854637"/>
                <a:ext cx="3866078" cy="699283"/>
              </a:xfrm>
              <a:prstGeom prst="rect">
                <a:avLst/>
              </a:prstGeom>
              <a:noFill/>
              <a:ln w="9525">
                <a:noFill/>
                <a:miter lim="800000"/>
                <a:headEnd/>
                <a:tailEnd/>
              </a:ln>
            </p:spPr>
            <p:txBody>
              <a:bodyPr wrap="square">
                <a:spAutoFit/>
              </a:bodyPr>
              <a:lstStyle/>
              <a:p>
                <a:pPr algn="ctr" defTabSz="1111250"/>
                <a:r>
                  <a:rPr lang="en-GB" sz="1600" dirty="0" smtClean="0">
                    <a:solidFill>
                      <a:schemeClr val="bg1"/>
                    </a:solidFill>
                    <a:latin typeface="Arial" pitchFamily="34" charset="0"/>
                    <a:cs typeface="Arial" pitchFamily="34" charset="0"/>
                  </a:rPr>
                  <a:t>        Interest Rate:</a:t>
                </a:r>
              </a:p>
              <a:p>
                <a:pPr algn="ctr" defTabSz="1111250"/>
                <a:r>
                  <a:rPr lang="en-GB" dirty="0" smtClean="0">
                    <a:solidFill>
                      <a:schemeClr val="bg1"/>
                    </a:solidFill>
                    <a:latin typeface="Arial" pitchFamily="34" charset="0"/>
                    <a:cs typeface="Arial" pitchFamily="34" charset="0"/>
                  </a:rPr>
                  <a:t>       RPI +3%</a:t>
                </a:r>
                <a:endParaRPr lang="en-GB" dirty="0">
                  <a:solidFill>
                    <a:schemeClr val="bg1"/>
                  </a:solidFill>
                  <a:latin typeface="Arial" pitchFamily="34" charset="0"/>
                  <a:cs typeface="Arial" pitchFamily="34" charset="0"/>
                </a:endParaRPr>
              </a:p>
            </p:txBody>
          </p:sp>
        </p:grpSp>
        <p:sp>
          <p:nvSpPr>
            <p:cNvPr id="63" name="Rounded Rectangle 62"/>
            <p:cNvSpPr/>
            <p:nvPr/>
          </p:nvSpPr>
          <p:spPr>
            <a:xfrm>
              <a:off x="4791902" y="4925996"/>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8" name="Group 42"/>
          <p:cNvGrpSpPr/>
          <p:nvPr/>
        </p:nvGrpSpPr>
        <p:grpSpPr>
          <a:xfrm>
            <a:off x="204711" y="5738588"/>
            <a:ext cx="8618056" cy="923330"/>
            <a:chOff x="-1583146" y="3432097"/>
            <a:chExt cx="8618056" cy="923330"/>
          </a:xfrm>
        </p:grpSpPr>
        <p:sp>
          <p:nvSpPr>
            <p:cNvPr id="44" name="Rounded Rectangle 43"/>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Rectangle 15"/>
            <p:cNvSpPr>
              <a:spLocks noChangeArrowheads="1"/>
            </p:cNvSpPr>
            <p:nvPr/>
          </p:nvSpPr>
          <p:spPr bwMode="auto">
            <a:xfrm>
              <a:off x="-759791" y="3572397"/>
              <a:ext cx="7722423" cy="646331"/>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The interest rate is updated once a year using the RPI figure from March (currently 3.1%) which is carried forward and applied in September</a:t>
              </a:r>
              <a:endParaRPr lang="en-GB" b="1" dirty="0" smtClean="0">
                <a:solidFill>
                  <a:srgbClr val="000000"/>
                </a:solidFill>
                <a:latin typeface="Arial" pitchFamily="34" charset="0"/>
                <a:cs typeface="Arial" pitchFamily="34" charset="0"/>
              </a:endParaRPr>
            </a:p>
          </p:txBody>
        </p:sp>
        <p:sp>
          <p:nvSpPr>
            <p:cNvPr id="46" name="Oval 45"/>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71"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STUDENT LOAN REPAYMENTS</a:t>
            </a:r>
            <a:endParaRPr lang="en-US" sz="2800" dirty="0">
              <a:solidFill>
                <a:srgbClr val="C30052"/>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THE INTEREST – FULL-TIME</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179512" y="1412776"/>
            <a:ext cx="8953500" cy="3416320"/>
          </a:xfrm>
          <a:prstGeom prst="rect">
            <a:avLst/>
          </a:prstGeom>
          <a:noFill/>
          <a:ln w="9525">
            <a:noFill/>
            <a:miter lim="800000"/>
            <a:headEnd/>
            <a:tailEnd/>
          </a:ln>
        </p:spPr>
        <p:txBody>
          <a:bodyPr>
            <a:spAutoFit/>
          </a:bodyPr>
          <a:lstStyle/>
          <a:p>
            <a:pPr marL="360000" indent="-360000"/>
            <a:r>
              <a:rPr lang="en-GB" dirty="0" smtClean="0">
                <a:latin typeface="Arial" pitchFamily="34" charset="0"/>
                <a:cs typeface="Arial" pitchFamily="34" charset="0"/>
              </a:rPr>
              <a:t>Interest on a student loan will start being added as soon as the first payments are</a:t>
            </a:r>
          </a:p>
          <a:p>
            <a:pPr marL="360000" indent="-360000"/>
            <a:r>
              <a:rPr lang="en-GB" dirty="0" smtClean="0">
                <a:latin typeface="Arial" pitchFamily="34" charset="0"/>
                <a:cs typeface="Arial" pitchFamily="34" charset="0"/>
              </a:rPr>
              <a:t>made and the rate applied will vary:</a:t>
            </a:r>
          </a:p>
          <a:p>
            <a:pPr marL="360000" indent="-360000"/>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While in study until entering repayment, interest will be applied at RPI +3%</a:t>
            </a:r>
          </a:p>
          <a:p>
            <a:pPr marL="360000" indent="-360000">
              <a:buFont typeface="Arial" pitchFamily="34" charset="0"/>
              <a:buChar char="•"/>
            </a:pPr>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RPI is Retail Prices Index and the rate used for student loan interest is set</a:t>
            </a:r>
            <a:r>
              <a:rPr lang="en-US" dirty="0" smtClean="0">
                <a:latin typeface="Arial" pitchFamily="34" charset="0"/>
                <a:cs typeface="Arial" pitchFamily="34" charset="0"/>
              </a:rPr>
              <a:t> once </a:t>
            </a:r>
          </a:p>
          <a:p>
            <a:pPr marL="360000" indent="-360000"/>
            <a:r>
              <a:rPr lang="en-US" dirty="0">
                <a:latin typeface="Arial" pitchFamily="34" charset="0"/>
                <a:cs typeface="Arial" pitchFamily="34" charset="0"/>
              </a:rPr>
              <a:t>	</a:t>
            </a:r>
            <a:r>
              <a:rPr lang="en-US" dirty="0" smtClean="0">
                <a:latin typeface="Arial" pitchFamily="34" charset="0"/>
                <a:cs typeface="Arial" pitchFamily="34" charset="0"/>
              </a:rPr>
              <a:t>a year using the RPI figure from March which is then applied in September</a:t>
            </a:r>
          </a:p>
          <a:p>
            <a:pPr marL="360000" indent="-360000">
              <a:buFont typeface="Arial" pitchFamily="34" charset="0"/>
              <a:buChar char="•"/>
            </a:pPr>
            <a:endParaRPr lang="en-US" b="1" dirty="0" smtClean="0">
              <a:solidFill>
                <a:srgbClr val="000000"/>
              </a:solidFill>
              <a:latin typeface="Arial" pitchFamily="34" charset="0"/>
              <a:cs typeface="Arial" pitchFamily="34" charset="0"/>
            </a:endParaRPr>
          </a:p>
          <a:p>
            <a:pPr marL="360000" indent="-360000">
              <a:buFont typeface="Arial" pitchFamily="34" charset="0"/>
              <a:buChar char="•"/>
            </a:pPr>
            <a:r>
              <a:rPr lang="en-US" dirty="0" smtClean="0">
                <a:solidFill>
                  <a:srgbClr val="000000"/>
                </a:solidFill>
                <a:latin typeface="Arial" pitchFamily="34" charset="0"/>
                <a:cs typeface="Arial" pitchFamily="34" charset="0"/>
              </a:rPr>
              <a:t>When you enter repayment, interest rates will be linked to what you earn, from </a:t>
            </a:r>
          </a:p>
          <a:p>
            <a:pPr marL="360000" indent="-360000"/>
            <a:r>
              <a:rPr lang="en-US" dirty="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RPI only if earning under £25,000 to RPI +3% if earning over £45,000 a year</a:t>
            </a:r>
            <a:endParaRPr lang="en-GB" dirty="0" smtClean="0">
              <a:latin typeface="Arial" pitchFamily="34" charset="0"/>
              <a:cs typeface="Arial" pitchFamily="34" charset="0"/>
            </a:endParaRPr>
          </a:p>
          <a:p>
            <a:pPr marL="360000" indent="-360000">
              <a:buFont typeface="Arial" pitchFamily="34" charset="0"/>
              <a:buChar char="•"/>
            </a:pPr>
            <a:endParaRPr lang="en-GB" dirty="0" smtClean="0">
              <a:latin typeface="Arial" pitchFamily="34" charset="0"/>
              <a:cs typeface="Arial" pitchFamily="34" charset="0"/>
            </a:endParaRPr>
          </a:p>
          <a:p>
            <a:pPr marL="360000" indent="-360000">
              <a:buFont typeface="Arial" pitchFamily="34" charset="0"/>
              <a:buChar char="•"/>
            </a:pPr>
            <a:r>
              <a:rPr lang="en-GB" dirty="0" smtClean="0">
                <a:latin typeface="Arial" pitchFamily="34" charset="0"/>
                <a:cs typeface="Arial" pitchFamily="34" charset="0"/>
              </a:rPr>
              <a:t>See </a:t>
            </a:r>
            <a:r>
              <a:rPr lang="en-GB" dirty="0" smtClean="0">
                <a:latin typeface="Arial" pitchFamily="34" charset="0"/>
                <a:cs typeface="Arial" pitchFamily="34" charset="0"/>
                <a:hlinkClick r:id="rId3"/>
              </a:rPr>
              <a:t>www.studentloanrepayment.co.uk</a:t>
            </a:r>
            <a:r>
              <a:rPr lang="en-GB" dirty="0" smtClean="0">
                <a:latin typeface="Arial" pitchFamily="34" charset="0"/>
                <a:cs typeface="Arial" pitchFamily="34" charset="0"/>
              </a:rPr>
              <a:t> for more information</a:t>
            </a:r>
            <a:endParaRPr lang="en-GB" dirty="0">
              <a:latin typeface="Arial" pitchFamily="34" charset="0"/>
              <a:cs typeface="Arial" pitchFamily="34" charset="0"/>
            </a:endParaRPr>
          </a:p>
        </p:txBody>
      </p:sp>
      <p:sp>
        <p:nvSpPr>
          <p:cNvPr id="10"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STUDENT LOAN REPAYMENTS</a:t>
            </a:r>
            <a:endParaRPr lang="en-US" sz="2800" dirty="0">
              <a:solidFill>
                <a:srgbClr val="C30052"/>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THE INTEREST &amp; CHANGES OF CIRCUMSTANCES</a:t>
            </a:r>
            <a:endParaRPr lang="en-US" sz="2000" dirty="0">
              <a:latin typeface="Arial" pitchFamily="34" charset="0"/>
              <a:cs typeface="Arial" pitchFamily="34" charset="0"/>
            </a:endParaRPr>
          </a:p>
        </p:txBody>
      </p:sp>
      <p:pic>
        <p:nvPicPr>
          <p:cNvPr id="5"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3575" y="2530475"/>
            <a:ext cx="5754688"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5B1E69"/>
                </a:solidFill>
                <a:cs typeface="Arial" charset="0"/>
              </a:rPr>
              <a:t>MANAGING YOUR MONEY</a:t>
            </a:r>
          </a:p>
          <a:p>
            <a:pPr eaLnBrk="1" hangingPunct="1">
              <a:spcAft>
                <a:spcPts val="600"/>
              </a:spcAft>
              <a:defRPr/>
            </a:pPr>
            <a:r>
              <a:rPr lang="en-US" sz="2000" dirty="0" smtClean="0">
                <a:cs typeface="Arial" charset="0"/>
              </a:rPr>
              <a:t>MAKE SURE YOU’RE READY FOR HIGHER EDUCATION</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4</a:t>
            </a:r>
          </a:p>
        </p:txBody>
      </p:sp>
      <p:pic>
        <p:nvPicPr>
          <p:cNvPr id="5" name="Picture 2" descr="heloa-logo-20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8928816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16"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17" name="Picture 16"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18" name="Straight Connector 17"/>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05218" y="1897040"/>
            <a:ext cx="2593980" cy="400110"/>
          </a:xfrm>
          <a:prstGeom prst="rect">
            <a:avLst/>
          </a:prstGeom>
          <a:noFill/>
        </p:spPr>
        <p:txBody>
          <a:bodyPr wrap="none" rtlCol="0">
            <a:spAutoFit/>
          </a:bodyPr>
          <a:lstStyle/>
          <a:p>
            <a:r>
              <a:rPr lang="en-GB" sz="2000" dirty="0" smtClean="0">
                <a:latin typeface="Arial" pitchFamily="34" charset="0"/>
                <a:cs typeface="Arial" pitchFamily="34" charset="0"/>
              </a:rPr>
              <a:t>Consider the </a:t>
            </a:r>
            <a:r>
              <a:rPr lang="en-GB" sz="2000" b="1" dirty="0" smtClean="0">
                <a:latin typeface="Arial" pitchFamily="34" charset="0"/>
                <a:cs typeface="Arial" pitchFamily="34" charset="0"/>
              </a:rPr>
              <a:t>COSTS</a:t>
            </a:r>
            <a:endParaRPr lang="en-GB" sz="2000" dirty="0">
              <a:latin typeface="Arial" pitchFamily="34" charset="0"/>
              <a:cs typeface="Arial" pitchFamily="34" charset="0"/>
            </a:endParaRPr>
          </a:p>
        </p:txBody>
      </p:sp>
      <p:sp>
        <p:nvSpPr>
          <p:cNvPr id="22" name="TextBox 21"/>
          <p:cNvSpPr txBox="1"/>
          <p:nvPr/>
        </p:nvSpPr>
        <p:spPr>
          <a:xfrm>
            <a:off x="3769057" y="4274024"/>
            <a:ext cx="2095446" cy="400110"/>
          </a:xfrm>
          <a:prstGeom prst="rect">
            <a:avLst/>
          </a:prstGeom>
          <a:noFill/>
        </p:spPr>
        <p:txBody>
          <a:bodyPr wrap="none" rtlCol="0">
            <a:spAutoFit/>
          </a:bodyPr>
          <a:lstStyle/>
          <a:p>
            <a:pPr algn="ctr"/>
            <a:r>
              <a:rPr lang="en-GB" sz="2000" dirty="0" smtClean="0">
                <a:latin typeface="Arial" pitchFamily="34" charset="0"/>
                <a:cs typeface="Arial" pitchFamily="34" charset="0"/>
              </a:rPr>
              <a:t>Plan a </a:t>
            </a:r>
            <a:r>
              <a:rPr lang="en-GB" sz="2000" b="1" dirty="0" smtClean="0">
                <a:latin typeface="Arial" pitchFamily="34" charset="0"/>
                <a:cs typeface="Arial" pitchFamily="34" charset="0"/>
              </a:rPr>
              <a:t>BUDGET</a:t>
            </a:r>
          </a:p>
        </p:txBody>
      </p:sp>
      <p:sp>
        <p:nvSpPr>
          <p:cNvPr id="23" name="TextBox 22"/>
          <p:cNvSpPr txBox="1"/>
          <p:nvPr/>
        </p:nvSpPr>
        <p:spPr>
          <a:xfrm>
            <a:off x="5718409" y="1981202"/>
            <a:ext cx="3643959" cy="400110"/>
          </a:xfrm>
          <a:prstGeom prst="rect">
            <a:avLst/>
          </a:prstGeom>
          <a:noFill/>
        </p:spPr>
        <p:txBody>
          <a:bodyPr wrap="square" rtlCol="0">
            <a:spAutoFit/>
          </a:bodyPr>
          <a:lstStyle/>
          <a:p>
            <a:r>
              <a:rPr lang="en-GB" sz="2000" dirty="0" smtClean="0">
                <a:latin typeface="Arial" pitchFamily="34" charset="0"/>
                <a:cs typeface="Arial" pitchFamily="34" charset="0"/>
              </a:rPr>
              <a:t>Remember </a:t>
            </a:r>
            <a:r>
              <a:rPr lang="en-GB" sz="2000" b="1" dirty="0" smtClean="0">
                <a:latin typeface="Arial" pitchFamily="34" charset="0"/>
                <a:cs typeface="Arial" pitchFamily="34" charset="0"/>
              </a:rPr>
              <a:t>KEY POINTS</a:t>
            </a:r>
            <a:endParaRPr lang="en-GB" sz="2000" dirty="0">
              <a:latin typeface="Arial" pitchFamily="34" charset="0"/>
              <a:cs typeface="Arial" pitchFamily="34" charset="0"/>
            </a:endParaRPr>
          </a:p>
        </p:txBody>
      </p:sp>
      <p:sp>
        <p:nvSpPr>
          <p:cNvPr id="24" name="TextBox 23"/>
          <p:cNvSpPr txBox="1"/>
          <p:nvPr/>
        </p:nvSpPr>
        <p:spPr>
          <a:xfrm rot="20841202">
            <a:off x="1531064" y="3154747"/>
            <a:ext cx="2015295" cy="1200329"/>
          </a:xfrm>
          <a:prstGeom prst="rect">
            <a:avLst/>
          </a:prstGeom>
          <a:noFill/>
        </p:spPr>
        <p:txBody>
          <a:bodyPr wrap="none" rtlCol="0">
            <a:spAutoFit/>
          </a:bodyPr>
          <a:lstStyle/>
          <a:p>
            <a:pPr algn="ctr"/>
            <a:r>
              <a:rPr lang="en-GB" sz="2400" b="1" dirty="0" smtClean="0">
                <a:solidFill>
                  <a:schemeClr val="bg1"/>
                </a:solidFill>
                <a:latin typeface="Arial" pitchFamily="34" charset="0"/>
                <a:cs typeface="Arial" pitchFamily="34" charset="0"/>
              </a:rPr>
              <a:t>Make sure </a:t>
            </a:r>
          </a:p>
          <a:p>
            <a:pPr algn="ctr"/>
            <a:r>
              <a:rPr lang="en-GB" sz="2400" b="1" dirty="0" smtClean="0">
                <a:solidFill>
                  <a:schemeClr val="bg1"/>
                </a:solidFill>
                <a:latin typeface="Arial" pitchFamily="34" charset="0"/>
                <a:cs typeface="Arial" pitchFamily="34" charset="0"/>
              </a:rPr>
              <a:t>you’re ready</a:t>
            </a:r>
          </a:p>
          <a:p>
            <a:pPr algn="ctr"/>
            <a:r>
              <a:rPr lang="en-GB" sz="2400" b="1" dirty="0" smtClean="0">
                <a:solidFill>
                  <a:schemeClr val="bg1"/>
                </a:solidFill>
                <a:latin typeface="Arial" pitchFamily="34" charset="0"/>
                <a:cs typeface="Arial" pitchFamily="34" charset="0"/>
              </a:rPr>
              <a:t>for HE</a:t>
            </a:r>
          </a:p>
        </p:txBody>
      </p:sp>
      <p:pic>
        <p:nvPicPr>
          <p:cNvPr id="13"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68275" y="1758790"/>
            <a:ext cx="8980488" cy="3477875"/>
          </a:xfrm>
          <a:prstGeom prst="rect">
            <a:avLst/>
          </a:prstGeom>
          <a:noFill/>
          <a:ln w="9525">
            <a:noFill/>
            <a:miter lim="800000"/>
            <a:headEnd/>
            <a:tailEnd/>
          </a:ln>
        </p:spPr>
        <p:txBody>
          <a:bodyPr>
            <a:spAutoFit/>
          </a:bodyPr>
          <a:lstStyle/>
          <a:p>
            <a:pPr marL="431800" indent="-358775"/>
            <a:r>
              <a:rPr lang="en-GB" sz="2000" dirty="0" smtClean="0">
                <a:latin typeface="Arial" pitchFamily="34" charset="0"/>
                <a:cs typeface="Arial" pitchFamily="34" charset="0"/>
              </a:rPr>
              <a:t>It’s </a:t>
            </a:r>
            <a:r>
              <a:rPr lang="en-GB" sz="2000" dirty="0">
                <a:latin typeface="Arial" pitchFamily="34" charset="0"/>
                <a:cs typeface="Arial" pitchFamily="34" charset="0"/>
              </a:rPr>
              <a:t>important to think about the </a:t>
            </a:r>
            <a:r>
              <a:rPr lang="en-GB" sz="2000" dirty="0" smtClean="0">
                <a:latin typeface="Arial" pitchFamily="34" charset="0"/>
                <a:cs typeface="Arial" pitchFamily="34" charset="0"/>
              </a:rPr>
              <a:t>costs you </a:t>
            </a:r>
            <a:r>
              <a:rPr lang="en-GB" sz="2000" dirty="0">
                <a:latin typeface="Arial" pitchFamily="34" charset="0"/>
                <a:cs typeface="Arial" pitchFamily="34" charset="0"/>
              </a:rPr>
              <a:t>are likely to </a:t>
            </a:r>
            <a:r>
              <a:rPr lang="en-GB" sz="2000" dirty="0" smtClean="0">
                <a:latin typeface="Arial" pitchFamily="34" charset="0"/>
                <a:cs typeface="Arial" pitchFamily="34" charset="0"/>
              </a:rPr>
              <a:t>face while at uni </a:t>
            </a:r>
          </a:p>
          <a:p>
            <a:pPr marL="431800" indent="-358775"/>
            <a:r>
              <a:rPr lang="en-GB" sz="2000" dirty="0" smtClean="0">
                <a:latin typeface="Arial" pitchFamily="34" charset="0"/>
                <a:cs typeface="Arial" pitchFamily="34" charset="0"/>
              </a:rPr>
              <a:t>and how </a:t>
            </a:r>
            <a:r>
              <a:rPr lang="en-GB" sz="2000" dirty="0">
                <a:latin typeface="Arial" pitchFamily="34" charset="0"/>
                <a:cs typeface="Arial" pitchFamily="34" charset="0"/>
              </a:rPr>
              <a:t>to manage your </a:t>
            </a:r>
            <a:r>
              <a:rPr lang="en-GB" sz="2000" dirty="0" smtClean="0">
                <a:latin typeface="Arial" pitchFamily="34" charset="0"/>
                <a:cs typeface="Arial" pitchFamily="34" charset="0"/>
              </a:rPr>
              <a:t>money.</a:t>
            </a:r>
            <a:endParaRPr lang="en-GB" sz="2000" dirty="0">
              <a:latin typeface="Arial" pitchFamily="34" charset="0"/>
              <a:cs typeface="Arial" pitchFamily="34" charset="0"/>
            </a:endParaRPr>
          </a:p>
          <a:p>
            <a:pPr marL="431800" indent="-358775" eaLnBrk="0" hangingPunct="0"/>
            <a:endParaRPr lang="en-GB" sz="2000" dirty="0">
              <a:latin typeface="Arial" pitchFamily="34" charset="0"/>
              <a:cs typeface="Arial" pitchFamily="34" charset="0"/>
            </a:endParaRPr>
          </a:p>
          <a:p>
            <a:pPr marL="431800" indent="-358775" eaLnBrk="0" hangingPunct="0"/>
            <a:r>
              <a:rPr lang="en-GB" sz="2000" dirty="0">
                <a:latin typeface="Arial" pitchFamily="34" charset="0"/>
                <a:cs typeface="Arial" pitchFamily="34" charset="0"/>
              </a:rPr>
              <a:t>Remember, you’ll </a:t>
            </a:r>
            <a:r>
              <a:rPr lang="en-GB" sz="2000" dirty="0" smtClean="0">
                <a:latin typeface="Arial" pitchFamily="34" charset="0"/>
                <a:cs typeface="Arial" pitchFamily="34" charset="0"/>
              </a:rPr>
              <a:t>get a Maintenance Loan payment each term and </a:t>
            </a:r>
          </a:p>
          <a:p>
            <a:pPr marL="431800" indent="-358775" eaLnBrk="0" hangingPunct="0"/>
            <a:r>
              <a:rPr lang="en-GB" sz="2000" dirty="0" smtClean="0">
                <a:latin typeface="Arial" pitchFamily="34" charset="0"/>
                <a:cs typeface="Arial" pitchFamily="34" charset="0"/>
              </a:rPr>
              <a:t>you’ll </a:t>
            </a:r>
            <a:r>
              <a:rPr lang="en-GB" sz="2000" dirty="0">
                <a:latin typeface="Arial" pitchFamily="34" charset="0"/>
                <a:cs typeface="Arial" pitchFamily="34" charset="0"/>
              </a:rPr>
              <a:t>need to pay for things </a:t>
            </a:r>
            <a:r>
              <a:rPr lang="en-GB" sz="2000" dirty="0" smtClean="0">
                <a:latin typeface="Arial" pitchFamily="34" charset="0"/>
                <a:cs typeface="Arial" pitchFamily="34" charset="0"/>
              </a:rPr>
              <a:t>such as...</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b</a:t>
            </a:r>
            <a:r>
              <a:rPr lang="en-GB" sz="2000" dirty="0" smtClean="0">
                <a:latin typeface="Arial" pitchFamily="34" charset="0"/>
                <a:cs typeface="Arial" pitchFamily="34" charset="0"/>
              </a:rPr>
              <a:t>ooks </a:t>
            </a:r>
            <a:r>
              <a:rPr lang="en-GB" sz="2000" dirty="0">
                <a:latin typeface="Arial" pitchFamily="34" charset="0"/>
                <a:cs typeface="Arial" pitchFamily="34" charset="0"/>
              </a:rPr>
              <a:t>and other </a:t>
            </a:r>
            <a:r>
              <a:rPr lang="en-GB" sz="2000" dirty="0" smtClean="0">
                <a:latin typeface="Arial" pitchFamily="34" charset="0"/>
                <a:cs typeface="Arial" pitchFamily="34" charset="0"/>
              </a:rPr>
              <a:t>study/course </a:t>
            </a:r>
            <a:r>
              <a:rPr lang="en-GB" sz="2000" dirty="0">
                <a:latin typeface="Arial" pitchFamily="34" charset="0"/>
                <a:cs typeface="Arial" pitchFamily="34" charset="0"/>
              </a:rPr>
              <a:t>materials</a:t>
            </a: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a</a:t>
            </a:r>
            <a:r>
              <a:rPr lang="en-GB" sz="2000" dirty="0" smtClean="0">
                <a:latin typeface="Arial" pitchFamily="34" charset="0"/>
                <a:cs typeface="Arial" pitchFamily="34" charset="0"/>
              </a:rPr>
              <a:t>ccommodation, phone bill, food and drink</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s</a:t>
            </a:r>
            <a:r>
              <a:rPr lang="en-GB" sz="2000" dirty="0" smtClean="0">
                <a:latin typeface="Arial" pitchFamily="34" charset="0"/>
                <a:cs typeface="Arial" pitchFamily="34" charset="0"/>
              </a:rPr>
              <a:t>ports</a:t>
            </a:r>
            <a:r>
              <a:rPr lang="en-GB" sz="2000" dirty="0">
                <a:latin typeface="Arial" pitchFamily="34" charset="0"/>
                <a:cs typeface="Arial" pitchFamily="34" charset="0"/>
              </a:rPr>
              <a:t>, leisure and social </a:t>
            </a:r>
            <a:r>
              <a:rPr lang="en-GB" sz="2000" dirty="0" smtClean="0">
                <a:latin typeface="Arial" pitchFamily="34" charset="0"/>
                <a:cs typeface="Arial" pitchFamily="34" charset="0"/>
              </a:rPr>
              <a:t>activities</a:t>
            </a:r>
          </a:p>
        </p:txBody>
      </p:sp>
      <p:sp>
        <p:nvSpPr>
          <p:cNvPr id="4"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5B1F69"/>
                </a:solidFill>
                <a:latin typeface="Arial" pitchFamily="34" charset="0"/>
                <a:cs typeface="Arial" pitchFamily="34" charset="0"/>
              </a:rPr>
              <a:t>MANAGING YOUR MONEY</a:t>
            </a:r>
          </a:p>
          <a:p>
            <a:pPr>
              <a:spcAft>
                <a:spcPts val="600"/>
              </a:spcAft>
            </a:pPr>
            <a:r>
              <a:rPr lang="en-US" sz="2000" dirty="0">
                <a:latin typeface="Arial" pitchFamily="34" charset="0"/>
                <a:cs typeface="Arial" pitchFamily="34" charset="0"/>
              </a:rPr>
              <a:t>CONSIDER THE COSTS</a:t>
            </a:r>
          </a:p>
        </p:txBody>
      </p:sp>
      <p:grpSp>
        <p:nvGrpSpPr>
          <p:cNvPr id="5" name="Group 17"/>
          <p:cNvGrpSpPr/>
          <p:nvPr/>
        </p:nvGrpSpPr>
        <p:grpSpPr>
          <a:xfrm>
            <a:off x="204720" y="5704770"/>
            <a:ext cx="8771840" cy="948188"/>
            <a:chOff x="-1651077" y="4326340"/>
            <a:chExt cx="8771840" cy="948188"/>
          </a:xfrm>
        </p:grpSpPr>
        <p:grpSp>
          <p:nvGrpSpPr>
            <p:cNvPr id="6" name="Group 15"/>
            <p:cNvGrpSpPr/>
            <p:nvPr/>
          </p:nvGrpSpPr>
          <p:grpSpPr>
            <a:xfrm>
              <a:off x="-1651077" y="4326340"/>
              <a:ext cx="8543197" cy="948188"/>
              <a:chOff x="-1651077" y="4326340"/>
              <a:chExt cx="8543197" cy="948188"/>
            </a:xfrm>
          </p:grpSpPr>
          <p:sp>
            <p:nvSpPr>
              <p:cNvPr id="8" name="Rounded Rectangle 7"/>
              <p:cNvSpPr/>
              <p:nvPr/>
            </p:nvSpPr>
            <p:spPr>
              <a:xfrm>
                <a:off x="-1153312" y="4421876"/>
                <a:ext cx="8045432"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5"/>
              <p:cNvPicPr>
                <a:picLocks noChangeAspect="1" noChangeArrowheads="1"/>
              </p:cNvPicPr>
              <p:nvPr/>
            </p:nvPicPr>
            <p:blipFill>
              <a:blip r:embed="rId3">
                <a:clrChange>
                  <a:clrFrom>
                    <a:srgbClr val="FFFFFF"/>
                  </a:clrFrom>
                  <a:clrTo>
                    <a:srgbClr val="FFFFFF">
                      <a:alpha val="0"/>
                    </a:srgbClr>
                  </a:clrTo>
                </a:clrChange>
              </a:blip>
              <a:srcRect l="43006" t="38993" r="47658" b="44216"/>
              <a:stretch>
                <a:fillRect/>
              </a:stretch>
            </p:blipFill>
            <p:spPr bwMode="auto">
              <a:xfrm>
                <a:off x="-1651077" y="4326340"/>
                <a:ext cx="937653" cy="948188"/>
              </a:xfrm>
              <a:prstGeom prst="rect">
                <a:avLst/>
              </a:prstGeom>
              <a:noFill/>
              <a:ln w="9525">
                <a:noFill/>
                <a:miter lim="800000"/>
                <a:headEnd/>
                <a:tailEnd/>
              </a:ln>
              <a:effectLst/>
            </p:spPr>
          </p:pic>
          <p:sp>
            <p:nvSpPr>
              <p:cNvPr id="10" name="TextBox 9"/>
              <p:cNvSpPr txBox="1"/>
              <p:nvPr/>
            </p:nvSpPr>
            <p:spPr>
              <a:xfrm>
                <a:off x="-1354142" y="4339989"/>
                <a:ext cx="25044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7" name="TextBox 6"/>
            <p:cNvSpPr txBox="1">
              <a:spLocks noChangeArrowheads="1"/>
            </p:cNvSpPr>
            <p:nvPr/>
          </p:nvSpPr>
          <p:spPr bwMode="auto">
            <a:xfrm>
              <a:off x="-702437" y="4442177"/>
              <a:ext cx="7823200" cy="707886"/>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There will also be costs you may not have thought of yet, such as insurance or a TV Licence...so think about planning a budget!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0">
                                            <p:txEl>
                                              <p:pRg st="10" end="10"/>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204711" y="5738588"/>
            <a:ext cx="8622007" cy="923330"/>
            <a:chOff x="-1583146" y="3432097"/>
            <a:chExt cx="8622007" cy="923330"/>
          </a:xfrm>
        </p:grpSpPr>
        <p:sp>
          <p:nvSpPr>
            <p:cNvPr id="15" name="Rounded Rectangle 14"/>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a:spLocks noChangeArrowheads="1"/>
            </p:cNvSpPr>
            <p:nvPr/>
          </p:nvSpPr>
          <p:spPr bwMode="auto">
            <a:xfrm>
              <a:off x="-832267" y="3575027"/>
              <a:ext cx="7871128" cy="646331"/>
            </a:xfrm>
            <a:prstGeom prst="rect">
              <a:avLst/>
            </a:prstGeom>
            <a:noFill/>
            <a:ln w="9525">
              <a:noFill/>
              <a:miter lim="800000"/>
              <a:headEnd/>
              <a:tailEnd/>
            </a:ln>
          </p:spPr>
          <p:txBody>
            <a:bodyPr wrap="square">
              <a:spAutoFit/>
            </a:bodyPr>
            <a:lstStyle/>
            <a:p>
              <a:pPr marL="87313" indent="-15875"/>
              <a:r>
                <a:rPr lang="en-GB" dirty="0" smtClean="0">
                  <a:latin typeface="Arial" pitchFamily="34" charset="0"/>
                  <a:cs typeface="Arial" pitchFamily="34" charset="0"/>
                </a:rPr>
                <a:t>*Full-time students. Part-time students starting in 2018/19 can also get Tuition Fee Loan, Maintenance Loan and DSA support from SFE</a:t>
              </a:r>
            </a:p>
          </p:txBody>
        </p:sp>
        <p:sp>
          <p:nvSpPr>
            <p:cNvPr id="17" name="Oval 16"/>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sp>
        <p:nvSpPr>
          <p:cNvPr id="5" name="Rectangle 1"/>
          <p:cNvSpPr>
            <a:spLocks noChangeArrowheads="1"/>
          </p:cNvSpPr>
          <p:nvPr/>
        </p:nvSpPr>
        <p:spPr bwMode="auto">
          <a:xfrm>
            <a:off x="138113" y="1787496"/>
            <a:ext cx="9144000" cy="3724096"/>
          </a:xfrm>
          <a:prstGeom prst="rect">
            <a:avLst/>
          </a:prstGeom>
          <a:noFill/>
          <a:ln w="9525">
            <a:noFill/>
            <a:miter lim="800000"/>
            <a:headEnd/>
            <a:tailEnd/>
          </a:ln>
        </p:spPr>
        <p:txBody>
          <a:bodyPr anchor="ctr">
            <a:spAutoFit/>
          </a:bodyPr>
          <a:lstStyle/>
          <a:p>
            <a:pPr marL="431800" indent="-358775"/>
            <a:r>
              <a:rPr lang="en-US" dirty="0">
                <a:latin typeface="Arial" pitchFamily="34" charset="0"/>
                <a:ea typeface="Times New Roman" pitchFamily="18" charset="0"/>
                <a:cs typeface="Arial" pitchFamily="34" charset="0"/>
              </a:rPr>
              <a:t>Student Finance </a:t>
            </a:r>
            <a:r>
              <a:rPr lang="en-US" dirty="0" smtClean="0">
                <a:latin typeface="Arial" pitchFamily="34" charset="0"/>
                <a:ea typeface="Times New Roman" pitchFamily="18" charset="0"/>
                <a:cs typeface="Arial" pitchFamily="34" charset="0"/>
              </a:rPr>
              <a:t>England </a:t>
            </a:r>
            <a:r>
              <a:rPr lang="en-US" dirty="0">
                <a:latin typeface="Arial" pitchFamily="34" charset="0"/>
                <a:ea typeface="Times New Roman" pitchFamily="18" charset="0"/>
                <a:cs typeface="Arial" pitchFamily="34" charset="0"/>
              </a:rPr>
              <a:t>provide financial support on behalf of the UK </a:t>
            </a:r>
            <a:r>
              <a:rPr lang="en-US" dirty="0" smtClean="0">
                <a:latin typeface="Arial" pitchFamily="34" charset="0"/>
                <a:ea typeface="Times New Roman" pitchFamily="18" charset="0"/>
                <a:cs typeface="Arial" pitchFamily="34" charset="0"/>
              </a:rPr>
              <a:t>government </a:t>
            </a:r>
          </a:p>
          <a:p>
            <a:pPr marL="431800" indent="-358775"/>
            <a:r>
              <a:rPr lang="en-US" dirty="0" smtClean="0">
                <a:latin typeface="Arial" pitchFamily="34" charset="0"/>
                <a:ea typeface="Times New Roman" pitchFamily="18" charset="0"/>
                <a:cs typeface="Arial" pitchFamily="34" charset="0"/>
              </a:rPr>
              <a:t>to eligible </a:t>
            </a:r>
            <a:r>
              <a:rPr lang="en-US" dirty="0">
                <a:latin typeface="Arial" pitchFamily="34" charset="0"/>
                <a:ea typeface="Times New Roman" pitchFamily="18" charset="0"/>
                <a:cs typeface="Arial" pitchFamily="34" charset="0"/>
              </a:rPr>
              <a:t>students from England entering higher education in the </a:t>
            </a:r>
            <a:r>
              <a:rPr lang="en-US" dirty="0" smtClean="0">
                <a:latin typeface="Arial" pitchFamily="34" charset="0"/>
                <a:ea typeface="Times New Roman" pitchFamily="18" charset="0"/>
                <a:cs typeface="Arial" pitchFamily="34" charset="0"/>
              </a:rPr>
              <a:t>UK:  </a:t>
            </a:r>
            <a:endParaRPr lang="en-US" dirty="0">
              <a:latin typeface="Arial" pitchFamily="34" charset="0"/>
              <a:ea typeface="Times New Roman" pitchFamily="18" charset="0"/>
              <a:cs typeface="Arial" pitchFamily="34" charset="0"/>
            </a:endParaRPr>
          </a:p>
          <a:p>
            <a:pPr marL="431800" indent="-358775">
              <a:buFont typeface="Arial" pitchFamily="34" charset="0"/>
              <a:buChar char="•"/>
            </a:pPr>
            <a:endParaRPr lang="en-US" dirty="0">
              <a:latin typeface="Arial" pitchFamily="34" charset="0"/>
              <a:ea typeface="Times New Roman" pitchFamily="18" charset="0"/>
              <a:cs typeface="Arial" pitchFamily="34" charset="0"/>
            </a:endParaRPr>
          </a:p>
          <a:p>
            <a:pPr marL="431800" indent="-358775">
              <a:buFont typeface="Arial" pitchFamily="34" charset="0"/>
              <a:buChar char="•"/>
            </a:pPr>
            <a:r>
              <a:rPr lang="en-GB" dirty="0">
                <a:latin typeface="Arial" pitchFamily="34" charset="0"/>
                <a:ea typeface="Times New Roman" pitchFamily="18" charset="0"/>
                <a:cs typeface="Arial" pitchFamily="34" charset="0"/>
              </a:rPr>
              <a:t>The two main costs </a:t>
            </a:r>
            <a:r>
              <a:rPr lang="en-GB" dirty="0" smtClean="0">
                <a:latin typeface="Arial" pitchFamily="34" charset="0"/>
                <a:ea typeface="Times New Roman" pitchFamily="18" charset="0"/>
                <a:cs typeface="Arial" pitchFamily="34" charset="0"/>
              </a:rPr>
              <a:t>you will </a:t>
            </a:r>
            <a:r>
              <a:rPr lang="en-GB" dirty="0">
                <a:latin typeface="Arial" pitchFamily="34" charset="0"/>
                <a:ea typeface="Times New Roman" pitchFamily="18" charset="0"/>
                <a:cs typeface="Arial" pitchFamily="34" charset="0"/>
              </a:rPr>
              <a:t>have while studying </a:t>
            </a:r>
            <a:r>
              <a:rPr lang="en-GB" dirty="0" smtClean="0">
                <a:latin typeface="Arial" pitchFamily="34" charset="0"/>
                <a:ea typeface="Times New Roman" pitchFamily="18" charset="0"/>
                <a:cs typeface="Arial" pitchFamily="34" charset="0"/>
              </a:rPr>
              <a:t>are tuition </a:t>
            </a:r>
            <a:r>
              <a:rPr lang="en-GB" dirty="0">
                <a:latin typeface="Arial" pitchFamily="34" charset="0"/>
                <a:ea typeface="Times New Roman" pitchFamily="18" charset="0"/>
                <a:cs typeface="Arial" pitchFamily="34" charset="0"/>
              </a:rPr>
              <a:t>fees and </a:t>
            </a:r>
            <a:r>
              <a:rPr lang="en-GB" dirty="0" smtClean="0">
                <a:latin typeface="Arial" pitchFamily="34" charset="0"/>
                <a:ea typeface="Times New Roman" pitchFamily="18" charset="0"/>
                <a:cs typeface="Arial" pitchFamily="34" charset="0"/>
              </a:rPr>
              <a:t>living costs</a:t>
            </a:r>
            <a:endParaRPr lang="en-GB" dirty="0">
              <a:latin typeface="Arial" pitchFamily="34" charset="0"/>
              <a:ea typeface="Times New Roman" pitchFamily="18" charset="0"/>
              <a:cs typeface="Arial" pitchFamily="34" charset="0"/>
            </a:endParaRPr>
          </a:p>
          <a:p>
            <a:pPr marL="431800" indent="-358775">
              <a:buFont typeface="Arial" pitchFamily="34" charset="0"/>
              <a:buChar char="•"/>
            </a:pPr>
            <a:endParaRPr lang="en-GB" dirty="0">
              <a:latin typeface="Arial" pitchFamily="34" charset="0"/>
              <a:ea typeface="Times New Roman" pitchFamily="18" charset="0"/>
              <a:cs typeface="Arial" pitchFamily="34" charset="0"/>
            </a:endParaRPr>
          </a:p>
          <a:p>
            <a:pPr marL="431800" indent="-358775">
              <a:buFont typeface="Arial" pitchFamily="34" charset="0"/>
              <a:buChar char="•"/>
            </a:pPr>
            <a:r>
              <a:rPr lang="en-GB" b="1" dirty="0">
                <a:latin typeface="Arial" pitchFamily="34" charset="0"/>
                <a:ea typeface="Times New Roman" pitchFamily="18" charset="0"/>
                <a:cs typeface="Arial" pitchFamily="34" charset="0"/>
              </a:rPr>
              <a:t>SFE make finance available to help </a:t>
            </a:r>
            <a:r>
              <a:rPr lang="en-GB" b="1" dirty="0" smtClean="0">
                <a:latin typeface="Arial" pitchFamily="34" charset="0"/>
                <a:ea typeface="Times New Roman" pitchFamily="18" charset="0"/>
                <a:cs typeface="Arial" pitchFamily="34" charset="0"/>
              </a:rPr>
              <a:t>students </a:t>
            </a:r>
            <a:r>
              <a:rPr lang="en-GB" b="1" dirty="0">
                <a:latin typeface="Arial" pitchFamily="34" charset="0"/>
                <a:ea typeface="Times New Roman" pitchFamily="18" charset="0"/>
                <a:cs typeface="Arial" pitchFamily="34" charset="0"/>
              </a:rPr>
              <a:t>with </a:t>
            </a:r>
            <a:r>
              <a:rPr lang="en-GB" b="1" dirty="0" smtClean="0">
                <a:latin typeface="Arial" pitchFamily="34" charset="0"/>
                <a:ea typeface="Times New Roman" pitchFamily="18" charset="0"/>
                <a:cs typeface="Arial" pitchFamily="34" charset="0"/>
              </a:rPr>
              <a:t>both* </a:t>
            </a:r>
            <a:endParaRPr lang="en-GB" b="1" dirty="0">
              <a:latin typeface="Arial" pitchFamily="34" charset="0"/>
              <a:ea typeface="Times New Roman" pitchFamily="18" charset="0"/>
              <a:cs typeface="Arial" pitchFamily="34" charset="0"/>
            </a:endParaRPr>
          </a:p>
          <a:p>
            <a:pPr marL="431800" indent="-358775" eaLnBrk="0" hangingPunct="0">
              <a:buFont typeface="Arial" pitchFamily="34" charset="0"/>
              <a:buChar char="•"/>
            </a:pPr>
            <a:endParaRPr lang="en-US" dirty="0">
              <a:latin typeface="Arial" pitchFamily="34" charset="0"/>
              <a:ea typeface="Calibri" pitchFamily="34" charset="0"/>
              <a:cs typeface="Arial" pitchFamily="34" charset="0"/>
            </a:endParaRPr>
          </a:p>
          <a:p>
            <a:pPr marL="431800" indent="-358775" eaLnBrk="0" hangingPunct="0">
              <a:buFont typeface="Arial" pitchFamily="34" charset="0"/>
              <a:buChar char="•"/>
            </a:pPr>
            <a:r>
              <a:rPr lang="en-US" dirty="0" smtClean="0">
                <a:latin typeface="Arial" pitchFamily="34" charset="0"/>
                <a:ea typeface="Calibri" pitchFamily="34" charset="0"/>
                <a:cs typeface="Arial" pitchFamily="34" charset="0"/>
              </a:rPr>
              <a:t>You may be able to get a range of financial help and support, depending on; </a:t>
            </a:r>
          </a:p>
          <a:p>
            <a:pPr marL="431800" indent="-358775" eaLnBrk="0" hangingPunct="0"/>
            <a:endParaRPr lang="en-US" dirty="0" smtClean="0">
              <a:latin typeface="Arial" pitchFamily="34" charset="0"/>
              <a:ea typeface="Calibri" pitchFamily="34" charset="0"/>
              <a:cs typeface="Arial" pitchFamily="34" charset="0"/>
            </a:endParaRPr>
          </a:p>
          <a:p>
            <a:pPr marL="720000" indent="-358775" eaLnBrk="0" hangingPunct="0">
              <a:spcAft>
                <a:spcPts val="1200"/>
              </a:spcAft>
              <a:buFont typeface="Arial" pitchFamily="34" charset="0"/>
              <a:buChar char="•"/>
            </a:pPr>
            <a:r>
              <a:rPr lang="en-US" dirty="0" smtClean="0">
                <a:latin typeface="Arial" pitchFamily="34" charset="0"/>
                <a:ea typeface="Calibri" pitchFamily="34" charset="0"/>
                <a:cs typeface="Arial" pitchFamily="34" charset="0"/>
              </a:rPr>
              <a:t>Your course and where you live and study</a:t>
            </a:r>
          </a:p>
          <a:p>
            <a:pPr marL="720000" indent="-358775" eaLnBrk="0" hangingPunct="0">
              <a:spcAft>
                <a:spcPts val="1200"/>
              </a:spcAft>
              <a:buFont typeface="Arial" pitchFamily="34" charset="0"/>
              <a:buChar char="•"/>
            </a:pPr>
            <a:r>
              <a:rPr lang="en-US" dirty="0" smtClean="0">
                <a:latin typeface="Arial" pitchFamily="34" charset="0"/>
                <a:ea typeface="Calibri" pitchFamily="34" charset="0"/>
                <a:cs typeface="Arial" pitchFamily="34" charset="0"/>
              </a:rPr>
              <a:t>Your household income</a:t>
            </a:r>
          </a:p>
          <a:p>
            <a:pPr marL="720000" indent="-358775" eaLnBrk="0" hangingPunct="0">
              <a:spcAft>
                <a:spcPts val="1200"/>
              </a:spcAft>
              <a:buFont typeface="Arial" pitchFamily="34" charset="0"/>
              <a:buChar char="•"/>
            </a:pPr>
            <a:r>
              <a:rPr lang="en-US" dirty="0" smtClean="0">
                <a:latin typeface="Arial" pitchFamily="34" charset="0"/>
                <a:ea typeface="Calibri" pitchFamily="34" charset="0"/>
                <a:cs typeface="Arial" pitchFamily="34" charset="0"/>
              </a:rPr>
              <a:t>Your personal circumstances</a:t>
            </a:r>
          </a:p>
        </p:txBody>
      </p:sp>
      <p:sp>
        <p:nvSpPr>
          <p:cNvPr id="38" name="TextBox 14"/>
          <p:cNvSpPr txBox="1">
            <a:spLocks noChangeArrowheads="1"/>
          </p:cNvSpPr>
          <p:nvPr/>
        </p:nvSpPr>
        <p:spPr bwMode="auto">
          <a:xfrm>
            <a:off x="1778000" y="361950"/>
            <a:ext cx="5754688" cy="81560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INTRODUCTION</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6" name="Picture 2" descr="https://images-na.ssl-images-amazon.com/images/I/41iupHSaMWL.jpg"/>
          <p:cNvPicPr>
            <a:picLocks noChangeAspect="1" noChangeArrowheads="1"/>
          </p:cNvPicPr>
          <p:nvPr/>
        </p:nvPicPr>
        <p:blipFill>
          <a:blip r:embed="rId4"/>
          <a:srcRect/>
          <a:stretch>
            <a:fillRect/>
          </a:stretch>
        </p:blipFill>
        <p:spPr bwMode="auto">
          <a:xfrm rot="684401">
            <a:off x="6517239" y="1283277"/>
            <a:ext cx="1686966" cy="2317261"/>
          </a:xfrm>
          <a:prstGeom prst="rect">
            <a:avLst/>
          </a:prstGeom>
          <a:noFill/>
          <a:effectLst>
            <a:outerShdw blurRad="50800" dist="38100" dir="2700000" algn="tl" rotWithShape="0">
              <a:prstClr val="black">
                <a:alpha val="40000"/>
              </a:prstClr>
            </a:outerShdw>
          </a:effectLst>
        </p:spPr>
      </p:pic>
      <p:pic>
        <p:nvPicPr>
          <p:cNvPr id="43010" name="Picture 25" descr="http://keelesu.com/pageassets/departments/membership/NUS_extra_Card.jpg"/>
          <p:cNvPicPr>
            <a:picLocks noChangeAspect="1" noChangeArrowheads="1"/>
          </p:cNvPicPr>
          <p:nvPr/>
        </p:nvPicPr>
        <p:blipFill>
          <a:blip r:embed="rId5"/>
          <a:srcRect/>
          <a:stretch>
            <a:fillRect/>
          </a:stretch>
        </p:blipFill>
        <p:spPr bwMode="auto">
          <a:xfrm rot="-598186">
            <a:off x="6038680" y="4199004"/>
            <a:ext cx="2461528" cy="1552680"/>
          </a:xfrm>
          <a:prstGeom prst="rect">
            <a:avLst/>
          </a:prstGeom>
          <a:noFill/>
          <a:ln w="9525">
            <a:noFill/>
            <a:miter lim="800000"/>
            <a:headEnd/>
            <a:tailEnd/>
          </a:ln>
        </p:spPr>
      </p:pic>
      <p:grpSp>
        <p:nvGrpSpPr>
          <p:cNvPr id="2" name="Group 30"/>
          <p:cNvGrpSpPr>
            <a:grpSpLocks/>
          </p:cNvGrpSpPr>
          <p:nvPr/>
        </p:nvGrpSpPr>
        <p:grpSpPr bwMode="auto">
          <a:xfrm>
            <a:off x="360363" y="2016125"/>
            <a:ext cx="5472112" cy="790575"/>
            <a:chOff x="360743" y="2077957"/>
            <a:chExt cx="5472503" cy="791274"/>
          </a:xfrm>
        </p:grpSpPr>
        <p:sp>
          <p:nvSpPr>
            <p:cNvPr id="32" name="Rounded Rectangle 31"/>
            <p:cNvSpPr/>
            <p:nvPr/>
          </p:nvSpPr>
          <p:spPr bwMode="auto">
            <a:xfrm>
              <a:off x="659214" y="2082724"/>
              <a:ext cx="5000982" cy="786507"/>
            </a:xfrm>
            <a:prstGeom prst="roundRect">
              <a:avLst/>
            </a:prstGeom>
            <a:solidFill>
              <a:schemeClr val="bg1"/>
            </a:solidFill>
            <a:ln>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3" name="Oval 32"/>
            <p:cNvSpPr/>
            <p:nvPr/>
          </p:nvSpPr>
          <p:spPr bwMode="auto">
            <a:xfrm>
              <a:off x="360743" y="2077957"/>
              <a:ext cx="790631" cy="791274"/>
            </a:xfrm>
            <a:prstGeom prst="ellipse">
              <a:avLst/>
            </a:prstGeom>
            <a:solidFill>
              <a:srgbClr val="DD4814"/>
            </a:solidFill>
            <a:ln>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t>Q</a:t>
              </a:r>
            </a:p>
          </p:txBody>
        </p:sp>
        <p:sp>
          <p:nvSpPr>
            <p:cNvPr id="43024" name="Rectangle 73"/>
            <p:cNvSpPr>
              <a:spLocks noChangeArrowheads="1"/>
            </p:cNvSpPr>
            <p:nvPr/>
          </p:nvSpPr>
          <p:spPr bwMode="auto">
            <a:xfrm>
              <a:off x="1183796" y="2264740"/>
              <a:ext cx="4649450" cy="400464"/>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How much does this </a:t>
              </a:r>
              <a:r>
                <a:rPr lang="en-GB" sz="2000" dirty="0" smtClean="0">
                  <a:latin typeface="Arial" pitchFamily="34" charset="0"/>
                  <a:cs typeface="Arial" pitchFamily="34" charset="0"/>
                </a:rPr>
                <a:t>textbook cost</a:t>
              </a:r>
              <a:r>
                <a:rPr lang="en-GB" sz="2000" dirty="0">
                  <a:latin typeface="Arial" pitchFamily="34" charset="0"/>
                  <a:cs typeface="Arial" pitchFamily="34" charset="0"/>
                </a:rPr>
                <a:t>?</a:t>
              </a:r>
            </a:p>
          </p:txBody>
        </p:sp>
      </p:grpSp>
      <p:grpSp>
        <p:nvGrpSpPr>
          <p:cNvPr id="3" name="Group 34"/>
          <p:cNvGrpSpPr>
            <a:grpSpLocks/>
          </p:cNvGrpSpPr>
          <p:nvPr/>
        </p:nvGrpSpPr>
        <p:grpSpPr bwMode="auto">
          <a:xfrm>
            <a:off x="355600" y="4435478"/>
            <a:ext cx="5472113" cy="792164"/>
            <a:chOff x="360743" y="2077045"/>
            <a:chExt cx="5472503" cy="792729"/>
          </a:xfrm>
        </p:grpSpPr>
        <p:sp>
          <p:nvSpPr>
            <p:cNvPr id="36" name="Rounded Rectangle 35"/>
            <p:cNvSpPr/>
            <p:nvPr/>
          </p:nvSpPr>
          <p:spPr bwMode="auto">
            <a:xfrm>
              <a:off x="659214" y="2081811"/>
              <a:ext cx="5000981" cy="787962"/>
            </a:xfrm>
            <a:prstGeom prst="roundRect">
              <a:avLst/>
            </a:prstGeom>
            <a:solidFill>
              <a:schemeClr val="bg1"/>
            </a:solidFill>
            <a:ln>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7" name="Oval 36"/>
            <p:cNvSpPr/>
            <p:nvPr/>
          </p:nvSpPr>
          <p:spPr bwMode="auto">
            <a:xfrm>
              <a:off x="360743" y="2077045"/>
              <a:ext cx="790631" cy="792729"/>
            </a:xfrm>
            <a:prstGeom prst="ellipse">
              <a:avLst/>
            </a:prstGeom>
            <a:solidFill>
              <a:srgbClr val="DD4814"/>
            </a:solidFill>
            <a:ln>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t>Q</a:t>
              </a:r>
            </a:p>
          </p:txBody>
        </p:sp>
        <p:sp>
          <p:nvSpPr>
            <p:cNvPr id="43021" name="Rectangle 73"/>
            <p:cNvSpPr>
              <a:spLocks noChangeArrowheads="1"/>
            </p:cNvSpPr>
            <p:nvPr/>
          </p:nvSpPr>
          <p:spPr bwMode="auto">
            <a:xfrm>
              <a:off x="1183796" y="2262844"/>
              <a:ext cx="4649450" cy="400395"/>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How much is an NUS Extra card?</a:t>
              </a:r>
            </a:p>
          </p:txBody>
        </p:sp>
      </p:grpSp>
      <p:sp>
        <p:nvSpPr>
          <p:cNvPr id="43018" name="AutoShape 23" descr="data:image/jpeg;base64,/9j/4AAQSkZJRgABAQAAAQABAAD/2wCEAAkGBw8QDw8PDhAUDw4QDhAPDw8PFA8PDw8NFBQWFxURFBQYHCggGBolHBQVITEtJSkrLi4uFx8zODMtNygtLisBCgoKDg0OGhAQGi0kICQsLywsLCwsLC8sLywtLC4sLCwsLCwsLCwsLCwsLCwsLCwsLS0sLSwsLCwsLCwsLCwsLP/AABEIALIBGwMBEQACEQEDEQH/xAAcAAEAAgMBAQEAAAAAAAAAAAAAAwQBAgUHBgj/xABCEAABBAADBAcGAggEBwEAAAABAAIDEQQSIRMxQVEFBiJhcYGRBxQyUqGxFdEjQmJydIKzwSQzU5I0Q3OTosPxF//EABoBAQADAQEBAAAAAAAAAAAAAAABAgMEBQb/xAA1EQACAgECBAMHAwQCAwEAAAAAAQIRAxIhBDFBURNhcQUUIjKBkcGh0fAzQrHhUvEjYnKC/9oADAMBAAIRAxEAPwC51866TzzyYfDyOiw0T3RkxktdM9ppznOGuW7ocRqe7uw4Ulb5njcXxcnJxi6SPiD3roPPsIAgCAKQEAQBAEAQBQApAUAIApAQBAFACkBQApAUAKQKQBQApAQBAEAQBQAgCkHR6H6cxWEeH4eZzKNllkxP7nM3H7+CpKEZc0a4s88buLPbugutGHxOGinc9sTnt7Ubjq14Ja4eFg13UvPnjcZUe9izRyQUjwIr0z5ywhAQBAEAQBAKQBAdWDolrmtcXkFzQaoaWLWyxJqzgnxsoyarkb/gzfnPoFPgruV9+l2H4M35z6BPBXce/S7D8Gb859AngruPfpdin0jg2xZacSXXvrQClnOCidPD53lu1yKaodApAKQBAEApAEApAEAQBAEAQCkAQBAEAQBAKQBAbNkcBQcQOQJUUiyk1yZilJQy0ajxCErmez//AJr0b8sv/ccvP94me97hh7fqV+jvZjgmAmdz5nEmgHGNjG3oBl1JA0snWtwUy4mb5FIez8S+bc5fWv2bxsifNgC/Mxpc6B5zhzRqch35u43avj4h3UjLiPZ8dOrH9ji+zjq3hse7FDEhxEQhLMjiz49pd8/hC0z5JQqjn4HBDLq1LlRf9oPVDB4LCsmw4eHuxDIzneXDIWPJ08WhVwZZTlTNON4XHix6orqUfZx1aw2POK95DjshDkyOLPj2l3z+EK2fJKFUZ8Dghl1a+lfkue0PqlhMDhopcOHh7sQIzneXDIWPdu8WhVwZZTlTNON4bHignFdTbqt1efi61yRMDQ99Wbr4Wjifsu3NxCxRXc8HgvZ8+LySd1FPd/hH20PUvBNFFr3n5nPcD/40FwPjcr6n0EPYvCRVNN+rf4orY/qPhi0mJ7oXAX2jnj871+qtDjsifxbmOf2Fw8lcG4v7r9f3PPpWZXObYdTiMzdWuo7weS9VO1Z8nKOmTV3XbkfP9MPuUj5Wgee/+6wyP4j1OEjWO+5SWZ0ikApAKQCkApAKQCkApAKQCkApAKQCkApAKQBAKQCkApAKQCkBtSEGWDUeI+6Ermj9LLyD6s8sxntDxbOkHsDWe7MxJhMeXtOja/KXZt+bQnl4rsXDxcL6nky4+azaa2uj1NcZ6x5z7K4gzFdKsaKa2SNrRyaHzABdXEbxj/Ox5nAJKeRLv+5e9r3/AAEX8ZH/AE5VHC/P9C/tL+kvU5XsY34/ww3/ALlfi+n1MfZf9/0/J0fbCP8ABQfxjf6UqpwvzP0NfaX9Jev4Z2uoWX3FmXeJJM/718fLKp4y/FZn7FafCKu7v7/sWOncFjpHtOExDYmBtFjhVvs9rNlPCvRVwzxRXxxs14zDxc5J4MiiuzX5pnz3T8XSww5ZMWyxCzJJD8ZbycAB2fAeK6sL4fXcdn5nlcdH2isGmdNdXHnXny29F6nxi9E+aPmZ35nOdzcT5Lkbt2e5COmKRpSgsKQCkApAKQCkApAKQCkApAKQCkApAKQCkApAKQCkApAKQCkApAZpSQbMGo8R91BK5o/Si8g+sPz50oP8fP8Ax0v9Yr1I/IvQ+ayf13/9fk/Qa8s+lPPPZif8Z0t/1m/1Jl1cR8sf52PN4H+pl9fyzp+1LBSzYAbJheY8QyRzWgudkDXtJAG+i4eVqnDSSnuae0ISni+Fcmcv2QYCWNmLlkY5jJDC2MuBbmLM5cRe8dsa+PJacVJNpIx9m45RUm1zot+1sXhMMOeNZ/TkUcJ85PtV1h+v4ZyOqmPxcb3twrNs0jPJEfhofrA8HcO/kV38TDHJJzdeZ877Lz8Tjk1hjqXNr+cn/k77evbQcsuGexwNFocCQfAgLl9xb3jJHrL29FPTkxtP+eh9bh5Q9jHgEB7WuAcKcARdEcCuGSp0e7CWqKl3PIeuETYMRims0aHHKBuGcA0PAuXtYZt4U32PieLwxjxsoR5Xf5Pi6VDrFIBSAUgFIBSAUgFIDNIDFIBSAUgM0gMUgFIBSAUgFIBSAUgM0gMUgFIDakIMsGo8R90ZK5o/RX4hB/rR/wC9n5ryKZ9Xqj3PBekiDjpyDYONkIPAjanW16kfkXofNZH/AOd//X5PevxCD/Wj/wB7PzXl0z6XVHueP9XesAwPSeIkfboJZZo5cutNMhLZBzr7Er0J49eNLqeFh4hYc8m+Tbv7nruE6Uw8rNpFNG9lXma5pA8eXmuBxadNHuRyRkri7IMP1gwckj4o543OjDS8hzcgskAZtxOh3blLxyStorHNjk2k1sfL+0/ERyYfChj2vPv0ZIa5rjWSTXRdHBp+Ied7Xkvd9n/KZe6ndLYJkLYmkQy/8zaEDaP+YOOh7hwV+KxZXLU90Y+yuL4WOJQi9Mut9X69T6jaxnXM099hcVM9rVHnZzOlusmGw7Tcgkk4RxkOcTyJHw+a2xcNkm+VLucXFe0sGCLuVvsuf+jyDrHjHSlz3ntyyF7q3c6HduXrSioQUUfKYZyzZpZZc3+ThUsjsFIBSAUgFIBSAUgFIBSAUgFIBSAUgFIBSAUgFIBSAUgFIBSAUgFIDalJApAYyhAZpAYyhAZpAYyhAKQG8Tsrg4VYNhSnRWSUk0y1+JSfs+h/NW8RnP7rj8x+JSfs+h/NT4jJ91x+Y/EpP2fQ/mniMj3XH5kOIxDpKzVpuoUqyk3zNseKOPkQ0qmgpBYpAKQCkApAKQWKQWKQCkApBYpAEApAKQCkFikFikApAKQCkFikApAbIRYpBYQWEFhBYQWEFhBYQWEFhBYQWEFhBYQWEFhBYQWEFikFhBYQWEFhBYQWEFhBYQWKQWEFhBYQWEFhBYpBYQWbUhFikFhBYpBYpBYpBYpBYpBYQWEFikFhBYpAKQWKQWKQWKQWEFhBYQWEFhBYpBYpBYpBYpBYpBYpBYpBYpBYpBYpBYQWKQWEFikFmykiwgsILCCwgsILCCwgsILCCwgsILCCwgsILCCyXDR5ntB3cfBTFWzPLNxg2jpDCR/L9SVtoicLz5O5sMOz5R6BTpXYr4s+7KfSVDK0ADeTQA8P7rPJR08M27bZSWZ12EFhBYQWEFhBYQWEFhBYQWEFhBYQWEFhBYQWbUhWxSCzFILM0gsUgsUgsUgsUgsUgsUgsUgsxSCzNILFILMUgszSCy30aztE8hXr/wDFpjW5zcTL4UjorU4ggOVjXW892nosZ8z0cCqCK9KhrZmkFikFikFikFikFikFikFikFikFikFikFikFikFmKQWKQWbUpICCySKBztw05ncpUWyk8kY8y2zAD9ZxPhorrGc74l9Eb+5M7/AFU6EU94mauwDeBI8aKeGiy4mXVFWbDObrvHMf3VHFo3hmjI2w2HDwe1RHCuHNIxTIyZXB8ib3AfN9FbwzL3l9h7gPm+ieGPeX2Ks8Ra6vQ8wqNUzohPWrI1Bcs4fC5hZNDhxtXjCzDJm0OkS+4D5vop8Mz95fY1fggASXaDuRwSJjxEpOkjWDCZm5ia38LURhaLZM+mVUW8PBkBF3ZvkrxjRzZMjm7JlYzCApuwNknNvN7lnoOlcS0qox7gPm+ieGT7y+xXigt5be69fBVUbdG0smmGose4D5voreGY+8vsPcB830Twx7y+xTawk0BZ5LOjqcklbLkeA+Y+Q/NaLH3OaXE/8USe5M7/AFU6EZ+8TOe8CzW6zXgsmdsW63JocI52vwjv3+isoNmU88Y7cyw3At4kn0Cv4aMXxMuht7kzv9U0Ir7xM1dgG8CR40U8NFlxMuqKs2Gc3fqOYVHFo3hljPkQqprYQWEFm1KSpNhoMx1+Eb/yUxjZllyaF5nSaABQ0C2OJu92ZQgIAgMISUZWbN4c3ceH3Cza0uzrhLxI0y6xwIBG4rRHI1TpmyEEGLizN03jUeHEKslaNsM9MihFHmIA4/ZZJWdcpaVZ1WtAAA3DRbnnt27ZlCChjZbOUbhv7yspu9jswQpWy5E2mgcgPVaJUjlm7k2bqSoQBAEAQFDD/wCafFyzj8x15P6S+hfWhyBARQwhtniSfS9yqo0aTyOVIlVjM0mdTXHkPqob2LwVySKeCgvtHcN3eVSEep058lfCi+tDjCAIAgMEISczERZXVw3jwWMlTO7HPVGyKlBoKQGyFbOnh2ZWgeZ8VtFUjiyS1SbJFJmRzPytJ9PFQ3SLwjqkkc/aOu7NrK2dumNVR0o3WAeYtbLkcMlTaNkKkOLbbD3aqslsa4nUivg5aOU7ju7iqxfQ1zQtakXlocoQEccIaSRx+g5KEqNJTckkyRSZkOJlyjTed35qsnSNcUNTOcsjsJfeH/N9lbUynhQ7FvCPJaSTZv8AJXi7RzZYpS2J1YyCA5vvD/m+yy1M7fCh2HvD/m+yamPCh2N8J8d+KR5kZvkL61OMIAgInztG8+mqhySNFjk+hXxOIDm0L363yVJStG2PG4u2SwSsDQLG7XhqrRaozyQk5N0TB4O4g+YVrRm4tdCtjJiDlBrSzSpJ9DfDBVbIIpnAjU1eoPJVTZrOEWjpLU4QgKmPHwnxVJnTw75lNZnRYQWbtbqB3hSVbpHUWxwHBn6fka2SUQNMEcj2F23AkIY8scRHk5g6WuWXENJvTsvP8HrY/ZsJSjDW9Ukn8rrdXzs6XS+I2URcGbQl8bGsLsgLnvawW6jXxcltlnpjdWcXCYvFyadVbN3V8lfIj6Lc2aJshj2ZLpGuZmL6cx7mHtaX8PJRianG6ovxUZYcrgpXyd1XNJ8vqQHpDER7Pa4ZrI3SxxZmT7QtL3BoOXIL1I4qviTjWqO3Ln/o0XDYcl6Mtum/lrkr52XX4sjEMgDbzRPlL7rKGua2qrWy4cVo5/Go10s544LwPLfJpV67/gmnvI+hZyuoE0Ca0F8FaXJmWOtavucPAYp8hla+MRvieGkB+0BtrXA3Q4OC5oTcrtVR6mfDHHpcZWmr5V1rzL78XiLAigZKABbnTbI5v3chWjnP+2N/WjlWDBVzyOPlpv8AW0T9GYzbQsly5MwNtvNlIJaRfHUFXxz1xUjHicPg5Xju66+qstK5gc/pPHyQlhEQfC58THSbTK5jnvDNGZTdWDvWWTJKDW23qdnD8PDNF/HUkm6rnSvnf4IsXI45nNAc6uy0nKDyF0aUSb5ovihFUm6XVnPhxsu1ZFLCI9o17mubJtPgy2CMor4gslklqUZKr8zrlgx+G5wndVe1c/qyTFTTtJyQtewC8xlyE6a9nIfuplKa5R/Urix4ZJap0+2m/wBbLUHSQbhW4gNsPMPZuiBK5jd9cM9+SustY9ddv1OefC6uJeG+V7+ib/B0Y8Q1z5IxeaItD9NO0LFeS1Uk212OSWKUYRm+Urr6OiZWMji4pz2tJjZtH2KZmDAbIBOYjShZ8lzybS2Vnp4oxlKpul3qyrhsZKZtlLE2MmJ0gLZNpYDmtqso+ZUjOTlpkq2vmb5MGNYvEhO965V0b7vsXeiMTtJJRlyiKR0V3eYhrSTVafEtMU9Un5bHNxeHw8cXfzKy50pjNhBLNlz7NubLeXN3XRpaZJ6IOXY5uGwePljjurfM2wcszs22ibFVZcsm1zb7vsiuHqkHN/Mq+tkZoYo14c9X/wCa/LOfJ0qHbwWg4iTDgDXM9j3tsngDktZPNf3o648Hp5O/hUvo0n+SSlYqKQg483TD2tkk2LTFG97S7agSEMcWkhmXu5rmedpN1svM9KHAxlKMNe7S/t23V87Ohj3ysjc+OIShoc59v2dNaCSQcpvctsjlFWlZx4I48k1CUquktr3f2LmHgc9jH6DM1rqu6sXyWkYtqzmnkjGTj2Odhsa52JMBjAaJJYxLmsl8TWOd2K0FPHFZRyN5NNd1fpudmTBGPD+Lq3pOq6Ntc/odXpTGvi2QjjEr5ZRE1pfswDlc6y7Kfk5cVtkyONUrt0cPDcPHLqcpaVFXyvql3Xcnwr5HNuVgjfZtrX7QAcDmofZWi218SoxyxhGVQla71X6bkeO3N8SomXwc2VKVDoFISSM3jxClFJcmdFanEcHrL0VCcPO9mHY6dw7LmRB0pkLhrYF33rl4jFDRJqO/oet7N4vL48IyyNRXd7UvU36zNBOHziV0G1cZRBtC6w0mMnJro4A+KniF8t3XWv0K+zXSyaXHVSrVVc9+fkadXZGs24a2UQ7YGETB+aixpee3rReXHzKjA61VdXtf87l+Pi5vG5OOqviqu+3LyOf0S+FzYPeG4t04MbnbT3sxbcGw4gnLQOvJZYnFpatV/WrOrio5U5+E8ajvy03VfctdMzuGJika6WNoglYXwxCc5i9hDSCDW6/JXzN601a26KzDgscXglCSi3qTpyro9+hb6Kx7zA90+dxD5crnR5JHwgnITGANa5BXxZHoblfXp09DDiuGgs0VipbK97SfXd9PqcfCYp5xLsjJGslxDXOL4ntaYm4fLqXDTttCxhN69k9328v3PQy4orAtTTajSprnq8vIs4gD3l5mGJ2exj2fu/vOTNmfnvZ8fh3q0vn+K6rpf4McdvAvD0XbvVp5Uq5ne6NZG2GMRNcyMDsteHteNTeYO1u7Oq6saSitPI8niZTllk5tN+VV9K2LSuYHF6yYjsNiDJXu2sElxxSyNDGytLu00VdNOi5uIlslT5p8vM9P2didudpKpLdpbteZQlkndgpXU8TkTZRlcyQDaODKbVg5a71m3N4m+u/+TrjHFHi4x202utrkr39R0dHBtQ5jZ84a4NdOMTla01dF+gJoeiY1DVtd+djiHlWNpuFf+un6ch0s+JxLXjEZmtIGxbiQw2ObNHJlcXs7+ljhYzSUlopvrpv9d0XsDgDLgIoXkxOyQEkBuZj48jtx03tWkMerCovbkcmfiFi4yWWO6t/W7XP6knRGFlZPizLI6QOMOV72MYHUzUjKADW7yU4oyjOVu+RXi8uOeDEoRSrVsm3W/n35nXXQeccylkd1nP6Kwxt80gO2e+Rlvu2wtkcGNaODaAPfvWOKPOT5/g7OKyrbFCtKSe3drdvu/wDBzXSTxSYsxunY8ySPiZHh9syR2zblObId5Fb9KWFzjKVNrfbaztrFlhi1KLVJNuVNb77WuXM+l6TLTh8s0ckjZA1srYWlzm2NTQN1Y4WV2ZGtHxJu+dHicMms94pJNW05PZ/79Sr0Fe1nybfYZYcnvO2vadvPl2mu7KqYPmlV1tzv8m/HV4cL06rd6a5bVy+pQ6S6LkZLEWSvcx2M2xjyRkMzl7nG6uta15rPJikpKn1s6uG4uE8clKKTUKu3vSSXkdal0HAKQHN6d6HiOGnkbA107m9jJGHSF7iO1oLtYZ8MfDbUd/Q7eB43J7xCDnUVzt7UvU63Ts4bBK3K95kjkY0RsfJ2i01eUGgt88qg13TODgcblmjK0qabtpdfMh6v4iR7X52vaxmyZEJGGM0ImZ9CASM+ZVwSk078q+xfj8cIOOlpt23Tv+51+lHz+CiaPdnBuJGN28bp3PGIEduc0TEk9mi0a+AXJBJaXvqvfn9f0PYzSbc03Dw9LqtN8vh8+fI+h6b2REbZo5nNDs7X4cSkseARqYzmFhx7l15tOykn9P8AR4/BeItTxyj2alW6+uw6vZ9i7PtK282y22fabDN2Lz9rdzTh7073zdX2I9oafFWmvljemqut+Wxbxm5viVpIww82VaVDcUpBshFnQabAPNanG1ToyhBpK22kKGti8HTspUszqskgjs67uKlIpOdLYldhhwNfVW0mazPqRPw5GuhChxLrKmaxx2a9fBQlZaUtKsugLQ5XuZQgIAgIMTHfaHDf4Ksl1NsUq2KtKhvYpBZbwvwnx/JXjyOfLzJlYyCA57m0aKyOxO1ZlrCdwtKDklzN8N8XkVMeZTL8pcWhzBAVMV8XkFSXM6cXykNKppZsxtkDvCIhulZfWpxhAQYomh371WRriSsq0qHRZ0VqcQQFfF8PNVkbYebK1KhvZmkFmaUlbLGHfwPkrRZjkXUrR4hzWO+IuGJfmzNeahOKIJHcGOsd3cuaORxi+9/pq/Y9TJw0cmVN1pcFVNfMobfqhHipCW32AXvr9HIc4Ezmgfs9gNP817gUWWbfb6c96/wRLhMMU63dK/iSr4Lb8/itfSubJMI90heJGimERnQgukF5nA/KQWEea0xtztS6bfX+UYcTGGDTLE938S35JrZet3f0II5HRMADTZYSLa9xL89UfIhZQk4R26/v+x15scc+RtvZPultpv8Az+xuZZyDuFuxFdg6NY5wj463QPfwVteRq779O3L7mXg8MpVV/J/d/wAlv9v+yti8dPUtNFhji1mWQk/o2uFaa24kb+7eFSWXJv6fj9zXFwfDfBb5tJu1/wAqa59Fvy8+R1MPGWtom3cSBX0XXFNLc8jLNTlcVS7cyVWMiKd9CuJ+yiTNIRt2a4d/D08FEWTkXUnVjIICnLHR7uCo1R0wlaNKUFrJ8Md481aJll7lhWMQgMUhJlCCtEKefNUXM3k7gWVcwCAq4n4vJUlzN8fI5mNe/MGi6zYdwprjm/TDPqNwAA9dVy5W7r06ee563CQho1838fXl8O23W7I5ZpCG6HSSFzqa64yJ2239oZbJ8L3FVc5tb+XTl8S+5tHDhhLbtJLdfEnB7+W+317o6ccsro5KPbySbPsOZZDnhj7OmoDdPPcVvGc5RfenW3rTPPyYcOPJDba438SdbJyjXPbff6c0U5Aa/R2GW0jaCYsL9m7MHD4jqWfzA8dDzu/7eXnfOv8Ar6nowq//ACVq35abrUqrpVX56fIkma58Mpp4cyBrWNJO0EoZmdZbvNloPe0q8k5Qk99lXndW/wCeRzwnHFnhH4alNt7bU5UqvkqTa8mSSENlkexpBYwtAdnqWV2XKATplGgHe47qN2lJRm2unru/2K48csmCEJ1UmuVfDFXb23t7t+S357RiNwmaztFjS1hJz5nN2Rt9jTJZ145gddwVNLU1F8l69v8AH5NfFU8DyKtTt9KT17KuepLl0r7l3o9hDMxBG0cZMrs1saaDW0dxygX32ujDGo333PN47JqyabvSqvu+r+915UTSMB3rVqzkjJx5FaVgBoclRo3jJtWzSlBazZSRZlCLJmTc/VWTMpQXQlDgdxVilNGI4w0U0UNTQ5k2T6qIxUVSLZMksj1SdsySpK0RvmHDX7KGyyh3NIquyfVQi8uVImzjmFazKmM45pZOllZxs2qM3WyowNEDdlkSDmrWYOLM5xzCmyKZq8tIqwodMtG0yuqG9hprUIQ99iwyUHuV0zFxaJFJQwUBq6UDj6KLLKLZExwzXuULmaNfDRNnHMK1mVMZxzCWKZBMbOnJUZtDZEagtYQWTxS8D6qyZnKHVEoKsZUCUJ5kb5uShsvGPVmIpeB9VCYnHqiVWMwXAb0JSKrzZJVGbx2RqoLWb0pK2EFnNiEjXi85a/ETH9Y5KdLoeTSA0jhp3hccdSfWm3+f8ntZHinF00moRXTe1H9U7v8A0YZPK50V5g3bNumkWx0LjTtN2bTuNa2Ejkk2r79vL9yMnD4oRmopN6e/VSXL6b+a6UbxyyDKA2v8rsZXUQ5xDzm4ZRr5d4UxnNUvTavPf7EZcOGWqTd/Nva2aS0qutv+bGYppcoLrt0cLtGEZXuJzA+AA8PoiyZK36pdCJcPw7m1Ho5L5uaSVP8AXpV9yNpkfFKaIkdhG0AHNO1LZLAvUG6+iLVKEn1aX3phrFiz4438Km/Pa1V/QkdI8yucy8jhAwEtdQOaUvoHjRZ9OStqblcfJf5sz8OEMSjkq05yq+lRrdeaZq2aS9W1YiDn5ToM01mv5WeGe9yrrne/lvXr/r7mrw4XGk75tRvyhtfPq/WqMtnm0JGn6CxkcLzvLXHXdQo1w4q0Z5HTfl07meTDw8bS/wDbe+VJNLz3tefQ3klkzuaNBmLR2T8GyzbTN+/p9N6SnPU0v8dK5/cjDhw+HGcu13fXVWmvTf8AXkROjIihHJllpa/K45dxyatdZ0NHjpdKso1CK/n6dTTFk158j81vatb81ezXdbdOhtFK8Zy7MBtIaa4F2SMsYHajfrmvwJUxnKL38vtSIyYceSK01ylunVtN1t5rdeVI0fNI7KDbRtISAGPtw94o3yprWnz1VZTlLZ+XTzNMWHFjbap/Mm9S2+Db1tt/gkimmdd0DmYKyvtlvIcNQAdAOJ57iFaOTI/06cimTh+GgrW+zfNb0k117+S7c0asklzPJJ/ym5QWuyF4kkDjoDRoNPmOChTnbb7dvNlnhwNKKW2p3urpxi1zfe19H1LmGeXNBIINuGoo6OIB86vvu9Ny6Mbco2zzeJhHHlcY8tvPp/PTlbJaVzCxSCxSCxSCxSCxSCxSCxSCxSCxSCxSCxSCxSCxSCxSCxSCxSCxSCxSCzalJUUgFIBSAUgFIBSAUgFIBSAUgFIBSAUgFIBSAUgFIBSAUgFIBSAUgFIBSAUgFIBSAUgFIBSAUgFIBSAUgFIDrdY+iX4XEPYRTHOLoncHRk6V3jcVjgyrJBP7nXx/DS4fM4tbPden+jl0tjisUgsUgsUgsUgsUhNikIsUgsUgsUgsUgsUgsUgsUgsUgsUgsUgsUgsUgsUgsUgsUgsUgsUgsUgsUgsUgsUgsUgsUgsUhNikIsUgsy1hJAAJJIAA1JJ3ABORKTbpHonRHUyLYR+8Cpi23gVoSSQ3xAIHkvLy8XLU9PI+s4X2TjWKPiL4up9D01Ax8EgexrwGkgOAcA7mL4rmxyakqPS4iEZ42pJP1PHpxTnV8xXux5HwWRVN13I1JQIAgCAIAgCAIAgCAIAgCAIAgCAIAgCAIAgCAIAgCAIAgCAIAgCAID772eYdha55Y0vG55aMw8DvC8zjZO6s+p9iY4aNVK+/U+1XAe8f//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dirty="0"/>
          </a:p>
        </p:txBody>
      </p:sp>
      <p:grpSp>
        <p:nvGrpSpPr>
          <p:cNvPr id="4" name="Group 33"/>
          <p:cNvGrpSpPr/>
          <p:nvPr/>
        </p:nvGrpSpPr>
        <p:grpSpPr>
          <a:xfrm>
            <a:off x="7185601" y="1160029"/>
            <a:ext cx="1582177" cy="1599954"/>
            <a:chOff x="9801366" y="3978767"/>
            <a:chExt cx="1582177" cy="1599954"/>
          </a:xfrm>
        </p:grpSpPr>
        <p:pic>
          <p:nvPicPr>
            <p:cNvPr id="35" name="Picture 5"/>
            <p:cNvPicPr>
              <a:picLocks noChangeAspect="1" noChangeArrowheads="1"/>
            </p:cNvPicPr>
            <p:nvPr/>
          </p:nvPicPr>
          <p:blipFill>
            <a:blip r:embed="rId6">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38" name="Oval 37"/>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Rectangle 4"/>
            <p:cNvSpPr>
              <a:spLocks noChangeArrowheads="1"/>
            </p:cNvSpPr>
            <p:nvPr/>
          </p:nvSpPr>
          <p:spPr bwMode="auto">
            <a:xfrm>
              <a:off x="10028834" y="4424808"/>
              <a:ext cx="1154284" cy="881949"/>
            </a:xfrm>
            <a:prstGeom prst="rect">
              <a:avLst/>
            </a:prstGeom>
            <a:noFill/>
            <a:ln w="9525">
              <a:noFill/>
              <a:miter lim="800000"/>
              <a:headEnd/>
              <a:tailEnd/>
            </a:ln>
          </p:spPr>
          <p:txBody>
            <a:bodyPr/>
            <a:lstStyle/>
            <a:p>
              <a:pPr algn="ctr"/>
              <a:r>
                <a:rPr lang="en-GB" dirty="0" smtClean="0">
                  <a:solidFill>
                    <a:schemeClr val="bg1"/>
                  </a:solidFill>
                  <a:latin typeface="Frutiger55Roman"/>
                </a:rPr>
                <a:t>New</a:t>
              </a:r>
            </a:p>
            <a:p>
              <a:pPr algn="ctr"/>
              <a:r>
                <a:rPr lang="en-GB" sz="2000" dirty="0" smtClean="0">
                  <a:solidFill>
                    <a:schemeClr val="bg1"/>
                  </a:solidFill>
                  <a:latin typeface="Frutiger55Roman"/>
                </a:rPr>
                <a:t>£52.24</a:t>
              </a:r>
              <a:endParaRPr lang="en-GB" sz="2400" dirty="0">
                <a:solidFill>
                  <a:schemeClr val="bg1"/>
                </a:solidFill>
                <a:latin typeface="Frutiger55Roman"/>
              </a:endParaRPr>
            </a:p>
          </p:txBody>
        </p:sp>
      </p:grpSp>
      <p:grpSp>
        <p:nvGrpSpPr>
          <p:cNvPr id="5" name="Group 39"/>
          <p:cNvGrpSpPr/>
          <p:nvPr/>
        </p:nvGrpSpPr>
        <p:grpSpPr>
          <a:xfrm>
            <a:off x="6203764" y="2252694"/>
            <a:ext cx="1407655" cy="1423471"/>
            <a:chOff x="9801366" y="3978767"/>
            <a:chExt cx="1582177" cy="1599954"/>
          </a:xfrm>
        </p:grpSpPr>
        <p:pic>
          <p:nvPicPr>
            <p:cNvPr id="41" name="Picture 5"/>
            <p:cNvPicPr>
              <a:picLocks noChangeAspect="1" noChangeArrowheads="1"/>
            </p:cNvPicPr>
            <p:nvPr/>
          </p:nvPicPr>
          <p:blipFill>
            <a:blip r:embed="rId6">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42" name="Oval 41"/>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3" name="Rectangle 4"/>
            <p:cNvSpPr>
              <a:spLocks noChangeArrowheads="1"/>
            </p:cNvSpPr>
            <p:nvPr/>
          </p:nvSpPr>
          <p:spPr bwMode="auto">
            <a:xfrm>
              <a:off x="10034759" y="4317714"/>
              <a:ext cx="1154284" cy="533036"/>
            </a:xfrm>
            <a:prstGeom prst="rect">
              <a:avLst/>
            </a:prstGeom>
            <a:noFill/>
            <a:ln w="9525">
              <a:noFill/>
              <a:miter lim="800000"/>
              <a:headEnd/>
              <a:tailEnd/>
            </a:ln>
          </p:spPr>
          <p:txBody>
            <a:bodyPr/>
            <a:lstStyle/>
            <a:p>
              <a:pPr algn="ctr"/>
              <a:r>
                <a:rPr lang="en-GB" dirty="0" smtClean="0">
                  <a:solidFill>
                    <a:schemeClr val="bg1"/>
                  </a:solidFill>
                  <a:latin typeface="Frutiger55Roman"/>
                </a:rPr>
                <a:t>Used</a:t>
              </a:r>
            </a:p>
            <a:p>
              <a:pPr algn="ctr"/>
              <a:r>
                <a:rPr lang="en-GB" dirty="0" smtClean="0">
                  <a:solidFill>
                    <a:schemeClr val="bg1"/>
                  </a:solidFill>
                  <a:latin typeface="Frutiger55Roman"/>
                </a:rPr>
                <a:t>£14.98</a:t>
              </a:r>
            </a:p>
            <a:p>
              <a:pPr algn="ctr"/>
              <a:r>
                <a:rPr lang="en-GB" sz="1000" dirty="0" smtClean="0">
                  <a:solidFill>
                    <a:schemeClr val="bg1"/>
                  </a:solidFill>
                  <a:latin typeface="Frutiger55Roman"/>
                </a:rPr>
                <a:t> (Amazon)</a:t>
              </a:r>
              <a:r>
                <a:rPr lang="en-GB" sz="1000" dirty="0">
                  <a:solidFill>
                    <a:schemeClr val="bg1"/>
                  </a:solidFill>
                  <a:latin typeface="Frutiger55Roman"/>
                </a:rPr>
                <a:t/>
              </a:r>
              <a:br>
                <a:rPr lang="en-GB" sz="1000" dirty="0">
                  <a:solidFill>
                    <a:schemeClr val="bg1"/>
                  </a:solidFill>
                  <a:latin typeface="Frutiger55Roman"/>
                </a:rPr>
              </a:br>
              <a:endParaRPr lang="en-GB" sz="1000" dirty="0">
                <a:solidFill>
                  <a:schemeClr val="bg1"/>
                </a:solidFill>
                <a:latin typeface="Frutiger55Roman"/>
              </a:endParaRPr>
            </a:p>
          </p:txBody>
        </p:sp>
      </p:grpSp>
      <p:grpSp>
        <p:nvGrpSpPr>
          <p:cNvPr id="6" name="Group 44"/>
          <p:cNvGrpSpPr/>
          <p:nvPr/>
        </p:nvGrpSpPr>
        <p:grpSpPr>
          <a:xfrm>
            <a:off x="7189614" y="3745856"/>
            <a:ext cx="1582177" cy="1599954"/>
            <a:chOff x="9801366" y="3978767"/>
            <a:chExt cx="1582177" cy="1599954"/>
          </a:xfrm>
        </p:grpSpPr>
        <p:pic>
          <p:nvPicPr>
            <p:cNvPr id="46" name="Picture 5"/>
            <p:cNvPicPr>
              <a:picLocks noChangeAspect="1" noChangeArrowheads="1"/>
            </p:cNvPicPr>
            <p:nvPr/>
          </p:nvPicPr>
          <p:blipFill>
            <a:blip r:embed="rId6">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47" name="Oval 46"/>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 name="Rectangle 4"/>
            <p:cNvSpPr>
              <a:spLocks noChangeArrowheads="1"/>
            </p:cNvSpPr>
            <p:nvPr/>
          </p:nvSpPr>
          <p:spPr bwMode="auto">
            <a:xfrm>
              <a:off x="10050100" y="4424808"/>
              <a:ext cx="1154284" cy="533035"/>
            </a:xfrm>
            <a:prstGeom prst="rect">
              <a:avLst/>
            </a:prstGeom>
            <a:noFill/>
            <a:ln w="9525">
              <a:noFill/>
              <a:miter lim="800000"/>
              <a:headEnd/>
              <a:tailEnd/>
            </a:ln>
          </p:spPr>
          <p:txBody>
            <a:bodyPr/>
            <a:lstStyle/>
            <a:p>
              <a:pPr algn="ctr"/>
              <a:r>
                <a:rPr lang="en-GB" dirty="0" smtClean="0">
                  <a:solidFill>
                    <a:schemeClr val="bg1"/>
                  </a:solidFill>
                  <a:latin typeface="Frutiger55Roman"/>
                </a:rPr>
                <a:t>1 Year</a:t>
              </a:r>
            </a:p>
            <a:p>
              <a:pPr algn="ctr"/>
              <a:r>
                <a:rPr lang="en-GB" sz="2400" dirty="0" smtClean="0">
                  <a:solidFill>
                    <a:schemeClr val="bg1"/>
                  </a:solidFill>
                  <a:latin typeface="Frutiger55Roman"/>
                </a:rPr>
                <a:t>£12</a:t>
              </a:r>
              <a:r>
                <a:rPr lang="en-GB" sz="2400" dirty="0">
                  <a:solidFill>
                    <a:schemeClr val="bg1"/>
                  </a:solidFill>
                  <a:latin typeface="Frutiger55Roman"/>
                </a:rPr>
                <a:t/>
              </a:r>
              <a:br>
                <a:rPr lang="en-GB" sz="2400" dirty="0">
                  <a:solidFill>
                    <a:schemeClr val="bg1"/>
                  </a:solidFill>
                  <a:latin typeface="Frutiger55Roman"/>
                </a:rPr>
              </a:br>
              <a:endParaRPr lang="en-GB" sz="2400" dirty="0">
                <a:solidFill>
                  <a:schemeClr val="bg1"/>
                </a:solidFill>
                <a:latin typeface="Frutiger55Roman"/>
              </a:endParaRPr>
            </a:p>
          </p:txBody>
        </p:sp>
      </p:grpSp>
      <p:grpSp>
        <p:nvGrpSpPr>
          <p:cNvPr id="7" name="Group 52"/>
          <p:cNvGrpSpPr/>
          <p:nvPr/>
        </p:nvGrpSpPr>
        <p:grpSpPr>
          <a:xfrm>
            <a:off x="6115000" y="4636748"/>
            <a:ext cx="1364918" cy="1380254"/>
            <a:chOff x="9801366" y="3978767"/>
            <a:chExt cx="1582177" cy="1599954"/>
          </a:xfrm>
        </p:grpSpPr>
        <p:pic>
          <p:nvPicPr>
            <p:cNvPr id="54" name="Picture 5"/>
            <p:cNvPicPr>
              <a:picLocks noChangeAspect="1" noChangeArrowheads="1"/>
            </p:cNvPicPr>
            <p:nvPr/>
          </p:nvPicPr>
          <p:blipFill>
            <a:blip r:embed="rId6">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55" name="Oval 54"/>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6" name="Rectangle 4"/>
            <p:cNvSpPr>
              <a:spLocks noChangeArrowheads="1"/>
            </p:cNvSpPr>
            <p:nvPr/>
          </p:nvSpPr>
          <p:spPr bwMode="auto">
            <a:xfrm>
              <a:off x="10034280" y="4442431"/>
              <a:ext cx="1154284" cy="533036"/>
            </a:xfrm>
            <a:prstGeom prst="rect">
              <a:avLst/>
            </a:prstGeom>
            <a:noFill/>
            <a:ln w="9525">
              <a:noFill/>
              <a:miter lim="800000"/>
              <a:headEnd/>
              <a:tailEnd/>
            </a:ln>
          </p:spPr>
          <p:txBody>
            <a:bodyPr/>
            <a:lstStyle/>
            <a:p>
              <a:pPr algn="ctr"/>
              <a:r>
                <a:rPr lang="en-GB" dirty="0" smtClean="0">
                  <a:solidFill>
                    <a:schemeClr val="bg1"/>
                  </a:solidFill>
                  <a:latin typeface="Frutiger55Roman"/>
                </a:rPr>
                <a:t>3 Year</a:t>
              </a:r>
            </a:p>
            <a:p>
              <a:pPr algn="ctr"/>
              <a:r>
                <a:rPr lang="en-GB" dirty="0" smtClean="0">
                  <a:solidFill>
                    <a:schemeClr val="bg1"/>
                  </a:solidFill>
                  <a:latin typeface="Frutiger55Roman"/>
                </a:rPr>
                <a:t>£32</a:t>
              </a:r>
              <a:r>
                <a:rPr lang="en-GB" sz="2400" dirty="0">
                  <a:solidFill>
                    <a:schemeClr val="bg1"/>
                  </a:solidFill>
                  <a:latin typeface="Frutiger55Roman"/>
                </a:rPr>
                <a:t/>
              </a:r>
              <a:br>
                <a:rPr lang="en-GB" sz="2400" dirty="0">
                  <a:solidFill>
                    <a:schemeClr val="bg1"/>
                  </a:solidFill>
                  <a:latin typeface="Frutiger55Roman"/>
                </a:rPr>
              </a:br>
              <a:endParaRPr lang="en-GB" sz="2400" dirty="0">
                <a:solidFill>
                  <a:schemeClr val="bg1"/>
                </a:solidFill>
                <a:latin typeface="Frutiger55Roman"/>
              </a:endParaRPr>
            </a:p>
          </p:txBody>
        </p:sp>
      </p:grpSp>
      <p:grpSp>
        <p:nvGrpSpPr>
          <p:cNvPr id="8" name="Group 58"/>
          <p:cNvGrpSpPr/>
          <p:nvPr/>
        </p:nvGrpSpPr>
        <p:grpSpPr>
          <a:xfrm>
            <a:off x="7449952" y="1437162"/>
            <a:ext cx="1098625" cy="1098625"/>
            <a:chOff x="11143413" y="1061721"/>
            <a:chExt cx="1098625" cy="1098625"/>
          </a:xfrm>
        </p:grpSpPr>
        <p:sp>
          <p:nvSpPr>
            <p:cNvPr id="57" name="Oval 56"/>
            <p:cNvSpPr/>
            <p:nvPr/>
          </p:nvSpPr>
          <p:spPr bwMode="auto">
            <a:xfrm>
              <a:off x="11143413" y="1061721"/>
              <a:ext cx="1098625" cy="1098625"/>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8" name="TextBox 57"/>
            <p:cNvSpPr txBox="1"/>
            <p:nvPr/>
          </p:nvSpPr>
          <p:spPr>
            <a:xfrm>
              <a:off x="11425552" y="1192679"/>
              <a:ext cx="527709" cy="837822"/>
            </a:xfrm>
            <a:prstGeom prst="rect">
              <a:avLst/>
            </a:prstGeom>
            <a:noFill/>
            <a:ln>
              <a:noFill/>
            </a:ln>
          </p:spPr>
          <p:txBody>
            <a:bodyPr wrap="squar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grpSp>
        <p:nvGrpSpPr>
          <p:cNvPr id="9" name="Group 59"/>
          <p:cNvGrpSpPr/>
          <p:nvPr/>
        </p:nvGrpSpPr>
        <p:grpSpPr>
          <a:xfrm>
            <a:off x="6434128" y="2491557"/>
            <a:ext cx="969878" cy="982641"/>
            <a:chOff x="12198119" y="1990447"/>
            <a:chExt cx="1021588" cy="1035032"/>
          </a:xfrm>
        </p:grpSpPr>
        <p:sp>
          <p:nvSpPr>
            <p:cNvPr id="61" name="Oval 60"/>
            <p:cNvSpPr/>
            <p:nvPr/>
          </p:nvSpPr>
          <p:spPr bwMode="auto">
            <a:xfrm>
              <a:off x="12198119" y="1990447"/>
              <a:ext cx="1021588" cy="1035032"/>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2" name="TextBox 61"/>
            <p:cNvSpPr txBox="1"/>
            <p:nvPr/>
          </p:nvSpPr>
          <p:spPr>
            <a:xfrm>
              <a:off x="12437088" y="2079169"/>
              <a:ext cx="527709" cy="830997"/>
            </a:xfrm>
            <a:prstGeom prst="rect">
              <a:avLst/>
            </a:prstGeom>
            <a:noFill/>
          </p:spPr>
          <p:txBody>
            <a:bodyPr wrap="non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grpSp>
        <p:nvGrpSpPr>
          <p:cNvPr id="10" name="Group 72"/>
          <p:cNvGrpSpPr/>
          <p:nvPr/>
        </p:nvGrpSpPr>
        <p:grpSpPr>
          <a:xfrm>
            <a:off x="7451258" y="4033621"/>
            <a:ext cx="1098625" cy="1098625"/>
            <a:chOff x="7249239" y="4076151"/>
            <a:chExt cx="1098625" cy="1098625"/>
          </a:xfrm>
        </p:grpSpPr>
        <p:sp>
          <p:nvSpPr>
            <p:cNvPr id="69" name="Oval 68"/>
            <p:cNvSpPr/>
            <p:nvPr/>
          </p:nvSpPr>
          <p:spPr bwMode="auto">
            <a:xfrm>
              <a:off x="7249239" y="4076151"/>
              <a:ext cx="1098625" cy="1098625"/>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1" name="TextBox 70"/>
            <p:cNvSpPr txBox="1"/>
            <p:nvPr/>
          </p:nvSpPr>
          <p:spPr>
            <a:xfrm>
              <a:off x="7547212" y="4200384"/>
              <a:ext cx="436729" cy="830997"/>
            </a:xfrm>
            <a:prstGeom prst="rect">
              <a:avLst/>
            </a:prstGeom>
            <a:noFill/>
            <a:ln>
              <a:noFill/>
            </a:ln>
          </p:spPr>
          <p:txBody>
            <a:bodyPr wrap="squar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grpSp>
        <p:nvGrpSpPr>
          <p:cNvPr id="11" name="Group 73"/>
          <p:cNvGrpSpPr/>
          <p:nvPr/>
        </p:nvGrpSpPr>
        <p:grpSpPr>
          <a:xfrm>
            <a:off x="6318172" y="4828500"/>
            <a:ext cx="969878" cy="982641"/>
            <a:chOff x="4437797" y="5420432"/>
            <a:chExt cx="969878" cy="982641"/>
          </a:xfrm>
        </p:grpSpPr>
        <p:sp>
          <p:nvSpPr>
            <p:cNvPr id="70" name="Oval 69"/>
            <p:cNvSpPr/>
            <p:nvPr/>
          </p:nvSpPr>
          <p:spPr bwMode="auto">
            <a:xfrm>
              <a:off x="4437797" y="5420432"/>
              <a:ext cx="969878" cy="982641"/>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2" name="TextBox 71"/>
            <p:cNvSpPr txBox="1"/>
            <p:nvPr/>
          </p:nvSpPr>
          <p:spPr>
            <a:xfrm>
              <a:off x="4673601" y="5512956"/>
              <a:ext cx="527709" cy="830997"/>
            </a:xfrm>
            <a:prstGeom prst="rect">
              <a:avLst/>
            </a:prstGeom>
            <a:noFill/>
            <a:ln>
              <a:noFill/>
            </a:ln>
          </p:spPr>
          <p:txBody>
            <a:bodyPr wrap="non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sp>
        <p:nvSpPr>
          <p:cNvPr id="44"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5B1F69"/>
                </a:solidFill>
                <a:latin typeface="Arial" pitchFamily="34" charset="0"/>
                <a:cs typeface="Arial" pitchFamily="34" charset="0"/>
              </a:rPr>
              <a:t>MONEY MANAGEMENT</a:t>
            </a:r>
            <a:endParaRPr lang="en-US" sz="2800" dirty="0">
              <a:solidFill>
                <a:srgbClr val="5B1F69"/>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HOW MUCH?</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4"/>
                                        </p:tgtEl>
                                        <p:attrNameLst>
                                          <p:attrName>r</p:attrName>
                                        </p:attrNameLst>
                                      </p:cBhvr>
                                    </p:animRot>
                                  </p:childTnLst>
                                </p:cTn>
                              </p:par>
                              <p:par>
                                <p:cTn id="15" presetID="53" presetClass="exit" presetSubtype="0" fill="hold" nodeType="withEffect">
                                  <p:stCondLst>
                                    <p:cond delay="500"/>
                                  </p:stCondLst>
                                  <p:childTnLst>
                                    <p:anim calcmode="lin" valueType="num">
                                      <p:cBhvr>
                                        <p:cTn id="16" dur="1000"/>
                                        <p:tgtEl>
                                          <p:spTgt spid="8"/>
                                        </p:tgtEl>
                                        <p:attrNameLst>
                                          <p:attrName>ppt_w</p:attrName>
                                        </p:attrNameLst>
                                      </p:cBhvr>
                                      <p:tavLst>
                                        <p:tav tm="0">
                                          <p:val>
                                            <p:strVal val="ppt_w"/>
                                          </p:val>
                                        </p:tav>
                                        <p:tav tm="100000">
                                          <p:val>
                                            <p:fltVal val="0"/>
                                          </p:val>
                                        </p:tav>
                                      </p:tavLst>
                                    </p:anim>
                                    <p:anim calcmode="lin" valueType="num">
                                      <p:cBhvr>
                                        <p:cTn id="17" dur="1000"/>
                                        <p:tgtEl>
                                          <p:spTgt spid="8"/>
                                        </p:tgtEl>
                                        <p:attrNameLst>
                                          <p:attrName>ppt_h</p:attrName>
                                        </p:attrNameLst>
                                      </p:cBhvr>
                                      <p:tavLst>
                                        <p:tav tm="0">
                                          <p:val>
                                            <p:strVal val="ppt_h"/>
                                          </p:val>
                                        </p:tav>
                                        <p:tav tm="100000">
                                          <p:val>
                                            <p:fltVal val="0"/>
                                          </p:val>
                                        </p:tav>
                                      </p:tavLst>
                                    </p:anim>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par>
                                <p:cTn id="20" presetID="1" presetClass="entr" presetSubtype="0"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childTnLst>
                                </p:cTn>
                              </p:par>
                              <p:par>
                                <p:cTn id="24" presetID="8" presetClass="emph" presetSubtype="0" fill="hold" nodeType="withEffect">
                                  <p:stCondLst>
                                    <p:cond delay="0"/>
                                  </p:stCondLst>
                                  <p:childTnLst>
                                    <p:animRot by="-21600000">
                                      <p:cBhvr>
                                        <p:cTn id="25" dur="1000" fill="hold"/>
                                        <p:tgtEl>
                                          <p:spTgt spid="5"/>
                                        </p:tgtEl>
                                        <p:attrNameLst>
                                          <p:attrName>r</p:attrName>
                                        </p:attrNameLst>
                                      </p:cBhvr>
                                    </p:animRot>
                                  </p:childTnLst>
                                </p:cTn>
                              </p:par>
                              <p:par>
                                <p:cTn id="26" presetID="53" presetClass="exit" presetSubtype="0" fill="hold" nodeType="withEffect">
                                  <p:stCondLst>
                                    <p:cond delay="500"/>
                                  </p:stCondLst>
                                  <p:childTnLst>
                                    <p:anim calcmode="lin" valueType="num">
                                      <p:cBhvr>
                                        <p:cTn id="27" dur="1000"/>
                                        <p:tgtEl>
                                          <p:spTgt spid="9"/>
                                        </p:tgtEl>
                                        <p:attrNameLst>
                                          <p:attrName>ppt_w</p:attrName>
                                        </p:attrNameLst>
                                      </p:cBhvr>
                                      <p:tavLst>
                                        <p:tav tm="0">
                                          <p:val>
                                            <p:strVal val="ppt_w"/>
                                          </p:val>
                                        </p:tav>
                                        <p:tav tm="100000">
                                          <p:val>
                                            <p:fltVal val="0"/>
                                          </p:val>
                                        </p:tav>
                                      </p:tavLst>
                                    </p:anim>
                                    <p:anim calcmode="lin" valueType="num">
                                      <p:cBhvr>
                                        <p:cTn id="28" dur="1000"/>
                                        <p:tgtEl>
                                          <p:spTgt spid="9"/>
                                        </p:tgtEl>
                                        <p:attrNameLst>
                                          <p:attrName>ppt_h</p:attrName>
                                        </p:attrNameLst>
                                      </p:cBhvr>
                                      <p:tavLst>
                                        <p:tav tm="0">
                                          <p:val>
                                            <p:strVal val="ppt_h"/>
                                          </p:val>
                                        </p:tav>
                                        <p:tav tm="100000">
                                          <p:val>
                                            <p:fltVal val="0"/>
                                          </p:val>
                                        </p:tav>
                                      </p:tavLst>
                                    </p:anim>
                                    <p:animEffect transition="out" filter="fade">
                                      <p:cBhvr>
                                        <p:cTn id="29" dur="1000"/>
                                        <p:tgtEl>
                                          <p:spTgt spid="9"/>
                                        </p:tgtEl>
                                      </p:cBhvr>
                                    </p:animEffect>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1000"/>
                                        <p:tgtEl>
                                          <p:spTgt spid="6"/>
                                        </p:tgtEl>
                                      </p:cBhvr>
                                    </p:animEffect>
                                  </p:childTnLst>
                                </p:cTn>
                              </p:par>
                              <p:par>
                                <p:cTn id="36" presetID="21" presetClass="entr" presetSubtype="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1000" fill="hold"/>
                                        <p:tgtEl>
                                          <p:spTgt spid="6"/>
                                        </p:tgtEl>
                                        <p:attrNameLst>
                                          <p:attrName>r</p:attrName>
                                        </p:attrNameLst>
                                      </p:cBhvr>
                                    </p:animRot>
                                  </p:childTnLst>
                                </p:cTn>
                              </p:par>
                              <p:par>
                                <p:cTn id="43" presetID="53" presetClass="exit" presetSubtype="0" fill="hold" nodeType="withEffect">
                                  <p:stCondLst>
                                    <p:cond delay="500"/>
                                  </p:stCondLst>
                                  <p:childTnLst>
                                    <p:anim calcmode="lin" valueType="num">
                                      <p:cBhvr>
                                        <p:cTn id="44" dur="2000"/>
                                        <p:tgtEl>
                                          <p:spTgt spid="10"/>
                                        </p:tgtEl>
                                        <p:attrNameLst>
                                          <p:attrName>ppt_w</p:attrName>
                                        </p:attrNameLst>
                                      </p:cBhvr>
                                      <p:tavLst>
                                        <p:tav tm="0">
                                          <p:val>
                                            <p:strVal val="ppt_w"/>
                                          </p:val>
                                        </p:tav>
                                        <p:tav tm="100000">
                                          <p:val>
                                            <p:fltVal val="0"/>
                                          </p:val>
                                        </p:tav>
                                      </p:tavLst>
                                    </p:anim>
                                    <p:anim calcmode="lin" valueType="num">
                                      <p:cBhvr>
                                        <p:cTn id="45" dur="2000"/>
                                        <p:tgtEl>
                                          <p:spTgt spid="10"/>
                                        </p:tgtEl>
                                        <p:attrNameLst>
                                          <p:attrName>ppt_h</p:attrName>
                                        </p:attrNameLst>
                                      </p:cBhvr>
                                      <p:tavLst>
                                        <p:tav tm="0">
                                          <p:val>
                                            <p:strVal val="ppt_h"/>
                                          </p:val>
                                        </p:tav>
                                        <p:tav tm="100000">
                                          <p:val>
                                            <p:fltVal val="0"/>
                                          </p:val>
                                        </p:tav>
                                      </p:tavLst>
                                    </p:anim>
                                    <p:animEffect transition="out" filter="fade">
                                      <p:cBhvr>
                                        <p:cTn id="46" dur="2000"/>
                                        <p:tgtEl>
                                          <p:spTgt spid="10"/>
                                        </p:tgtEl>
                                      </p:cBhvr>
                                    </p:animEffect>
                                    <p:set>
                                      <p:cBhvr>
                                        <p:cTn id="47" dur="1" fill="hold">
                                          <p:stCondLst>
                                            <p:cond delay="1999"/>
                                          </p:stCondLst>
                                        </p:cTn>
                                        <p:tgtEl>
                                          <p:spTgt spid="10"/>
                                        </p:tgtEl>
                                        <p:attrNameLst>
                                          <p:attrName>style.visibility</p:attrName>
                                        </p:attrNameLst>
                                      </p:cBhvr>
                                      <p:to>
                                        <p:strVal val="hidden"/>
                                      </p:to>
                                    </p:set>
                                  </p:childTnLst>
                                </p:cTn>
                              </p:par>
                              <p:par>
                                <p:cTn id="48" presetID="1" presetClass="entr" presetSubtype="0" fill="hold" nodeType="withEffect">
                                  <p:stCondLst>
                                    <p:cond delay="50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nodeType="withEffect">
                                  <p:stCondLst>
                                    <p:cond delay="500"/>
                                  </p:stCondLst>
                                  <p:childTnLst>
                                    <p:set>
                                      <p:cBhvr>
                                        <p:cTn id="51" dur="1" fill="hold">
                                          <p:stCondLst>
                                            <p:cond delay="0"/>
                                          </p:stCondLst>
                                        </p:cTn>
                                        <p:tgtEl>
                                          <p:spTgt spid="11"/>
                                        </p:tgtEl>
                                        <p:attrNameLst>
                                          <p:attrName>style.visibility</p:attrName>
                                        </p:attrNameLst>
                                      </p:cBhvr>
                                      <p:to>
                                        <p:strVal val="visible"/>
                                      </p:to>
                                    </p:set>
                                  </p:childTnLst>
                                </p:cTn>
                              </p:par>
                              <p:par>
                                <p:cTn id="52" presetID="8" presetClass="emph" presetSubtype="0" fill="hold" nodeType="withEffect">
                                  <p:stCondLst>
                                    <p:cond delay="0"/>
                                  </p:stCondLst>
                                  <p:childTnLst>
                                    <p:animRot by="-21600000">
                                      <p:cBhvr>
                                        <p:cTn id="53" dur="1000" fill="hold"/>
                                        <p:tgtEl>
                                          <p:spTgt spid="7"/>
                                        </p:tgtEl>
                                        <p:attrNameLst>
                                          <p:attrName>r</p:attrName>
                                        </p:attrNameLst>
                                      </p:cBhvr>
                                    </p:animRot>
                                  </p:childTnLst>
                                </p:cTn>
                              </p:par>
                              <p:par>
                                <p:cTn id="54" presetID="53" presetClass="exit" presetSubtype="0" fill="hold" nodeType="withEffect">
                                  <p:stCondLst>
                                    <p:cond delay="50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Effect transition="out" filter="fade">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http://img.tesco.com/Groceries/pi/417/5031021907417/IDShot_225x225.jpg"/>
          <p:cNvPicPr>
            <a:picLocks noChangeAspect="1" noChangeArrowheads="1"/>
          </p:cNvPicPr>
          <p:nvPr/>
        </p:nvPicPr>
        <p:blipFill>
          <a:blip r:embed="rId3"/>
          <a:srcRect l="8189" r="7949"/>
          <a:stretch>
            <a:fillRect/>
          </a:stretch>
        </p:blipFill>
        <p:spPr bwMode="auto">
          <a:xfrm rot="625931">
            <a:off x="6727274" y="3502400"/>
            <a:ext cx="1707594" cy="2036193"/>
          </a:xfrm>
          <a:prstGeom prst="rect">
            <a:avLst/>
          </a:prstGeom>
          <a:noFill/>
        </p:spPr>
      </p:pic>
      <p:pic>
        <p:nvPicPr>
          <p:cNvPr id="7176" name="Picture 8" descr="https://c2.staticflickr.com/8/7181/6975685427_927259fe6a_b.jpg"/>
          <p:cNvPicPr>
            <a:picLocks noChangeAspect="1" noChangeArrowheads="1"/>
          </p:cNvPicPr>
          <p:nvPr/>
        </p:nvPicPr>
        <p:blipFill>
          <a:blip r:embed="rId4"/>
          <a:srcRect l="7699" t="6685" r="3698"/>
          <a:stretch>
            <a:fillRect/>
          </a:stretch>
        </p:blipFill>
        <p:spPr bwMode="auto">
          <a:xfrm rot="21268049">
            <a:off x="6006082" y="1181149"/>
            <a:ext cx="2802496" cy="1967712"/>
          </a:xfrm>
          <a:prstGeom prst="rect">
            <a:avLst/>
          </a:prstGeom>
          <a:noFill/>
        </p:spPr>
      </p:pic>
      <p:grpSp>
        <p:nvGrpSpPr>
          <p:cNvPr id="3" name="Group 24"/>
          <p:cNvGrpSpPr>
            <a:grpSpLocks/>
          </p:cNvGrpSpPr>
          <p:nvPr/>
        </p:nvGrpSpPr>
        <p:grpSpPr bwMode="auto">
          <a:xfrm>
            <a:off x="360363" y="2014541"/>
            <a:ext cx="5461575" cy="790576"/>
            <a:chOff x="360743" y="2077957"/>
            <a:chExt cx="5461025" cy="791275"/>
          </a:xfrm>
        </p:grpSpPr>
        <p:sp>
          <p:nvSpPr>
            <p:cNvPr id="75" name="Rounded Rectangle 74"/>
            <p:cNvSpPr/>
            <p:nvPr/>
          </p:nvSpPr>
          <p:spPr bwMode="auto">
            <a:xfrm>
              <a:off x="659163" y="2082723"/>
              <a:ext cx="5000120" cy="786509"/>
            </a:xfrm>
            <a:prstGeom prst="roundRect">
              <a:avLst/>
            </a:prstGeom>
            <a:solidFill>
              <a:schemeClr val="bg1"/>
            </a:solidFill>
            <a:ln w="38100">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76" name="Oval 75"/>
            <p:cNvSpPr/>
            <p:nvPr/>
          </p:nvSpPr>
          <p:spPr bwMode="auto">
            <a:xfrm>
              <a:off x="360743" y="2077957"/>
              <a:ext cx="790495" cy="791275"/>
            </a:xfrm>
            <a:prstGeom prst="ellipse">
              <a:avLst/>
            </a:prstGeom>
            <a:solidFill>
              <a:srgbClr val="DD4814"/>
            </a:solidFill>
            <a:ln>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t>Q</a:t>
              </a:r>
            </a:p>
          </p:txBody>
        </p:sp>
        <p:sp>
          <p:nvSpPr>
            <p:cNvPr id="44059" name="Rectangle 73"/>
            <p:cNvSpPr>
              <a:spLocks noChangeArrowheads="1"/>
            </p:cNvSpPr>
            <p:nvPr/>
          </p:nvSpPr>
          <p:spPr bwMode="auto">
            <a:xfrm>
              <a:off x="1172317" y="2117489"/>
              <a:ext cx="4649451" cy="708512"/>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What is the average weekly cost of student accommodation</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grpSp>
      <p:sp>
        <p:nvSpPr>
          <p:cNvPr id="2" name="TextBox 4"/>
          <p:cNvSpPr txBox="1">
            <a:spLocks noChangeArrowheads="1"/>
          </p:cNvSpPr>
          <p:nvPr/>
        </p:nvSpPr>
        <p:spPr bwMode="auto">
          <a:xfrm>
            <a:off x="978900" y="5897783"/>
            <a:ext cx="8165099" cy="584775"/>
          </a:xfrm>
          <a:prstGeom prst="rect">
            <a:avLst/>
          </a:prstGeom>
          <a:noFill/>
          <a:ln w="9525">
            <a:noFill/>
            <a:miter lim="800000"/>
            <a:headEnd/>
            <a:tailEnd/>
          </a:ln>
        </p:spPr>
        <p:txBody>
          <a:bodyPr wrap="square">
            <a:spAutoFit/>
          </a:bodyPr>
          <a:lstStyle/>
          <a:p>
            <a:r>
              <a:rPr lang="en-GB" dirty="0" smtClean="0">
                <a:latin typeface="Arial" pitchFamily="34" charset="0"/>
                <a:cs typeface="Arial" pitchFamily="34" charset="0"/>
              </a:rPr>
              <a:t>*From Save the Student’s National Student Accommodation Survey 2018: </a:t>
            </a:r>
            <a:r>
              <a:rPr lang="en-GB" sz="1400" dirty="0" smtClean="0">
                <a:latin typeface="Arial" pitchFamily="34" charset="0"/>
                <a:cs typeface="Arial" pitchFamily="34" charset="0"/>
              </a:rPr>
              <a:t>www.savethestudent.org/accommodation/national-student-accommodation-survey-2018.html</a:t>
            </a:r>
            <a:endParaRPr lang="en-US" sz="1800" dirty="0">
              <a:latin typeface="Arial" pitchFamily="34" charset="0"/>
              <a:cs typeface="Arial" pitchFamily="34" charset="0"/>
            </a:endParaRPr>
          </a:p>
        </p:txBody>
      </p:sp>
      <p:grpSp>
        <p:nvGrpSpPr>
          <p:cNvPr id="4" name="Group 34"/>
          <p:cNvGrpSpPr>
            <a:grpSpLocks/>
          </p:cNvGrpSpPr>
          <p:nvPr/>
        </p:nvGrpSpPr>
        <p:grpSpPr bwMode="auto">
          <a:xfrm>
            <a:off x="355600" y="4310066"/>
            <a:ext cx="5452535" cy="824391"/>
            <a:chOff x="-1457547" y="3617476"/>
            <a:chExt cx="5452415" cy="823184"/>
          </a:xfrm>
        </p:grpSpPr>
        <p:grpSp>
          <p:nvGrpSpPr>
            <p:cNvPr id="5" name="Group 29"/>
            <p:cNvGrpSpPr>
              <a:grpSpLocks/>
            </p:cNvGrpSpPr>
            <p:nvPr/>
          </p:nvGrpSpPr>
          <p:grpSpPr bwMode="auto">
            <a:xfrm>
              <a:off x="-1457547" y="3617476"/>
              <a:ext cx="5377907" cy="823184"/>
              <a:chOff x="360743" y="2046179"/>
              <a:chExt cx="5377907" cy="823184"/>
            </a:xfrm>
          </p:grpSpPr>
          <p:sp>
            <p:nvSpPr>
              <p:cNvPr id="31" name="Rounded Rectangle 30"/>
              <p:cNvSpPr/>
              <p:nvPr/>
            </p:nvSpPr>
            <p:spPr bwMode="auto">
              <a:xfrm>
                <a:off x="659187" y="2082638"/>
                <a:ext cx="5000516" cy="786247"/>
              </a:xfrm>
              <a:prstGeom prst="roundRect">
                <a:avLst/>
              </a:prstGeom>
              <a:solidFill>
                <a:schemeClr val="bg1"/>
              </a:solidFill>
              <a:ln>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2" name="Oval 31"/>
              <p:cNvSpPr/>
              <p:nvPr/>
            </p:nvSpPr>
            <p:spPr bwMode="auto">
              <a:xfrm>
                <a:off x="360743" y="2077883"/>
                <a:ext cx="790558" cy="791002"/>
              </a:xfrm>
              <a:prstGeom prst="ellipse">
                <a:avLst/>
              </a:prstGeom>
              <a:solidFill>
                <a:srgbClr val="DD4814"/>
              </a:solidFill>
              <a:ln>
                <a:solidFill>
                  <a:srgbClr val="5B1F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t>Q</a:t>
                </a:r>
              </a:p>
            </p:txBody>
          </p:sp>
          <p:sp>
            <p:nvSpPr>
              <p:cNvPr id="44056" name="Rectangle 73"/>
              <p:cNvSpPr>
                <a:spLocks noChangeArrowheads="1"/>
              </p:cNvSpPr>
              <p:nvPr/>
            </p:nvSpPr>
            <p:spPr bwMode="auto">
              <a:xfrm>
                <a:off x="1089200" y="2046179"/>
                <a:ext cx="4649450" cy="461665"/>
              </a:xfrm>
              <a:prstGeom prst="rect">
                <a:avLst/>
              </a:prstGeom>
              <a:noFill/>
              <a:ln w="9525">
                <a:noFill/>
                <a:miter lim="800000"/>
                <a:headEnd/>
                <a:tailEnd/>
              </a:ln>
            </p:spPr>
            <p:txBody>
              <a:bodyPr>
                <a:spAutoFit/>
              </a:bodyPr>
              <a:lstStyle/>
              <a:p>
                <a:endParaRPr lang="en-US"/>
              </a:p>
            </p:txBody>
          </p:sp>
        </p:grpSp>
        <p:sp>
          <p:nvSpPr>
            <p:cNvPr id="44053" name="Rectangle 78"/>
            <p:cNvSpPr>
              <a:spLocks noChangeArrowheads="1"/>
            </p:cNvSpPr>
            <p:nvPr/>
          </p:nvSpPr>
          <p:spPr bwMode="auto">
            <a:xfrm>
              <a:off x="-696012" y="3689321"/>
              <a:ext cx="4690880" cy="706850"/>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And food...it’s always good to have the basics. How much is this bag of pasta?</a:t>
              </a:r>
              <a:endParaRPr lang="en-GB" sz="2000" dirty="0">
                <a:latin typeface="Arial" pitchFamily="34" charset="0"/>
                <a:cs typeface="Arial" pitchFamily="34" charset="0"/>
              </a:endParaRPr>
            </a:p>
          </p:txBody>
        </p:sp>
      </p:grpSp>
      <p:grpSp>
        <p:nvGrpSpPr>
          <p:cNvPr id="6" name="Group 29"/>
          <p:cNvGrpSpPr>
            <a:grpSpLocks/>
          </p:cNvGrpSpPr>
          <p:nvPr/>
        </p:nvGrpSpPr>
        <p:grpSpPr bwMode="auto">
          <a:xfrm>
            <a:off x="1187802" y="4382813"/>
            <a:ext cx="4450844" cy="707886"/>
            <a:chOff x="-3093696" y="4241914"/>
            <a:chExt cx="4451120" cy="707159"/>
          </a:xfrm>
        </p:grpSpPr>
        <p:sp>
          <p:nvSpPr>
            <p:cNvPr id="42" name="Rectangle 41"/>
            <p:cNvSpPr/>
            <p:nvPr/>
          </p:nvSpPr>
          <p:spPr>
            <a:xfrm>
              <a:off x="-3078006" y="4252260"/>
              <a:ext cx="4367187" cy="677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Rectangle 78"/>
            <p:cNvSpPr>
              <a:spLocks noChangeArrowheads="1"/>
            </p:cNvSpPr>
            <p:nvPr/>
          </p:nvSpPr>
          <p:spPr bwMode="auto">
            <a:xfrm>
              <a:off x="-3093696" y="4241914"/>
              <a:ext cx="4451120" cy="707159"/>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Unless you like it cold and crunchy, one of these might be helpful...</a:t>
              </a:r>
            </a:p>
          </p:txBody>
        </p:sp>
      </p:grpSp>
      <p:grpSp>
        <p:nvGrpSpPr>
          <p:cNvPr id="7" name="Group 43"/>
          <p:cNvGrpSpPr/>
          <p:nvPr/>
        </p:nvGrpSpPr>
        <p:grpSpPr>
          <a:xfrm>
            <a:off x="7352273" y="691932"/>
            <a:ext cx="1582177" cy="1599954"/>
            <a:chOff x="9801366" y="3978767"/>
            <a:chExt cx="1582177" cy="1599954"/>
          </a:xfrm>
        </p:grpSpPr>
        <p:pic>
          <p:nvPicPr>
            <p:cNvPr id="45" name="Picture 5"/>
            <p:cNvPicPr>
              <a:picLocks noChangeAspect="1" noChangeArrowheads="1"/>
            </p:cNvPicPr>
            <p:nvPr/>
          </p:nvPicPr>
          <p:blipFill>
            <a:blip r:embed="rId5">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46" name="Oval 45"/>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Rectangle 4"/>
            <p:cNvSpPr>
              <a:spLocks noChangeArrowheads="1"/>
            </p:cNvSpPr>
            <p:nvPr/>
          </p:nvSpPr>
          <p:spPr bwMode="auto">
            <a:xfrm>
              <a:off x="9973899" y="4558273"/>
              <a:ext cx="1309563" cy="533035"/>
            </a:xfrm>
            <a:prstGeom prst="rect">
              <a:avLst/>
            </a:prstGeom>
            <a:noFill/>
            <a:ln w="9525">
              <a:noFill/>
              <a:miter lim="800000"/>
              <a:headEnd/>
              <a:tailEnd/>
            </a:ln>
          </p:spPr>
          <p:txBody>
            <a:bodyPr/>
            <a:lstStyle/>
            <a:p>
              <a:pPr algn="ctr"/>
              <a:r>
                <a:rPr lang="en-GB" sz="2400" dirty="0" smtClean="0">
                  <a:solidFill>
                    <a:schemeClr val="bg1"/>
                  </a:solidFill>
                  <a:latin typeface="Frutiger55Roman"/>
                </a:rPr>
                <a:t>£130.</a:t>
              </a:r>
              <a:r>
                <a:rPr lang="en-GB" sz="1600" dirty="0" smtClean="0">
                  <a:solidFill>
                    <a:schemeClr val="bg1"/>
                  </a:solidFill>
                  <a:latin typeface="Frutiger55Roman"/>
                </a:rPr>
                <a:t>59</a:t>
              </a:r>
              <a:r>
                <a:rPr lang="en-GB" sz="2400" dirty="0">
                  <a:solidFill>
                    <a:schemeClr val="bg1"/>
                  </a:solidFill>
                  <a:latin typeface="Frutiger55Roman"/>
                </a:rPr>
                <a:t/>
              </a:r>
              <a:br>
                <a:rPr lang="en-GB" sz="2400" dirty="0">
                  <a:solidFill>
                    <a:schemeClr val="bg1"/>
                  </a:solidFill>
                  <a:latin typeface="Frutiger55Roman"/>
                </a:rPr>
              </a:br>
              <a:endParaRPr lang="en-GB" sz="2400" dirty="0">
                <a:solidFill>
                  <a:schemeClr val="bg1"/>
                </a:solidFill>
                <a:latin typeface="Frutiger55Roman"/>
              </a:endParaRPr>
            </a:p>
          </p:txBody>
        </p:sp>
      </p:grpSp>
      <p:grpSp>
        <p:nvGrpSpPr>
          <p:cNvPr id="8" name="Group 48"/>
          <p:cNvGrpSpPr/>
          <p:nvPr/>
        </p:nvGrpSpPr>
        <p:grpSpPr>
          <a:xfrm>
            <a:off x="7668344" y="980728"/>
            <a:ext cx="1024884" cy="1024884"/>
            <a:chOff x="13211448" y="1426858"/>
            <a:chExt cx="1024884" cy="1024884"/>
          </a:xfrm>
        </p:grpSpPr>
        <p:sp>
          <p:nvSpPr>
            <p:cNvPr id="50" name="Oval 49"/>
            <p:cNvSpPr/>
            <p:nvPr/>
          </p:nvSpPr>
          <p:spPr bwMode="auto">
            <a:xfrm>
              <a:off x="13211448" y="1426858"/>
              <a:ext cx="1024884" cy="1024884"/>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TextBox 50"/>
            <p:cNvSpPr txBox="1"/>
            <p:nvPr/>
          </p:nvSpPr>
          <p:spPr>
            <a:xfrm>
              <a:off x="13437272" y="1528812"/>
              <a:ext cx="527709" cy="830997"/>
            </a:xfrm>
            <a:prstGeom prst="rect">
              <a:avLst/>
            </a:prstGeom>
            <a:noFill/>
          </p:spPr>
          <p:txBody>
            <a:bodyPr wrap="non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grpSp>
        <p:nvGrpSpPr>
          <p:cNvPr id="9" name="Group 51"/>
          <p:cNvGrpSpPr/>
          <p:nvPr/>
        </p:nvGrpSpPr>
        <p:grpSpPr>
          <a:xfrm>
            <a:off x="7326074" y="3361354"/>
            <a:ext cx="1582177" cy="1599954"/>
            <a:chOff x="9801366" y="3978767"/>
            <a:chExt cx="1582177" cy="1599954"/>
          </a:xfrm>
        </p:grpSpPr>
        <p:pic>
          <p:nvPicPr>
            <p:cNvPr id="53" name="Picture 5"/>
            <p:cNvPicPr>
              <a:picLocks noChangeAspect="1" noChangeArrowheads="1"/>
            </p:cNvPicPr>
            <p:nvPr/>
          </p:nvPicPr>
          <p:blipFill>
            <a:blip r:embed="rId5">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54" name="Oval 53"/>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Rectangle 4"/>
            <p:cNvSpPr>
              <a:spLocks noChangeArrowheads="1"/>
            </p:cNvSpPr>
            <p:nvPr/>
          </p:nvSpPr>
          <p:spPr bwMode="auto">
            <a:xfrm>
              <a:off x="10065521" y="4542852"/>
              <a:ext cx="1154284" cy="533035"/>
            </a:xfrm>
            <a:prstGeom prst="rect">
              <a:avLst/>
            </a:prstGeom>
            <a:noFill/>
            <a:ln w="9525">
              <a:noFill/>
              <a:miter lim="800000"/>
              <a:headEnd/>
              <a:tailEnd/>
            </a:ln>
          </p:spPr>
          <p:txBody>
            <a:bodyPr/>
            <a:lstStyle/>
            <a:p>
              <a:pPr algn="ctr"/>
              <a:r>
                <a:rPr lang="en-GB" sz="2400" dirty="0" smtClean="0">
                  <a:solidFill>
                    <a:schemeClr val="bg1"/>
                  </a:solidFill>
                  <a:latin typeface="Frutiger55Roman"/>
                </a:rPr>
                <a:t>30p</a:t>
              </a:r>
              <a:r>
                <a:rPr lang="en-GB" sz="2400" dirty="0">
                  <a:solidFill>
                    <a:schemeClr val="bg1"/>
                  </a:solidFill>
                  <a:latin typeface="Frutiger55Roman"/>
                </a:rPr>
                <a:t/>
              </a:r>
              <a:br>
                <a:rPr lang="en-GB" sz="2400" dirty="0">
                  <a:solidFill>
                    <a:schemeClr val="bg1"/>
                  </a:solidFill>
                  <a:latin typeface="Frutiger55Roman"/>
                </a:rPr>
              </a:br>
              <a:endParaRPr lang="en-GB" sz="2400" dirty="0">
                <a:solidFill>
                  <a:schemeClr val="bg1"/>
                </a:solidFill>
                <a:latin typeface="Frutiger55Roman"/>
              </a:endParaRPr>
            </a:p>
          </p:txBody>
        </p:sp>
      </p:grpSp>
      <p:grpSp>
        <p:nvGrpSpPr>
          <p:cNvPr id="10" name="Group 58"/>
          <p:cNvGrpSpPr/>
          <p:nvPr/>
        </p:nvGrpSpPr>
        <p:grpSpPr>
          <a:xfrm>
            <a:off x="7661384" y="3598121"/>
            <a:ext cx="993747" cy="993747"/>
            <a:chOff x="9514645" y="1303765"/>
            <a:chExt cx="993747" cy="993747"/>
          </a:xfrm>
        </p:grpSpPr>
        <p:sp>
          <p:nvSpPr>
            <p:cNvPr id="60" name="Oval 59"/>
            <p:cNvSpPr/>
            <p:nvPr/>
          </p:nvSpPr>
          <p:spPr bwMode="auto">
            <a:xfrm>
              <a:off x="9514645" y="1303765"/>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p:cNvSpPr txBox="1"/>
            <p:nvPr/>
          </p:nvSpPr>
          <p:spPr>
            <a:xfrm>
              <a:off x="9716860" y="1405721"/>
              <a:ext cx="527709" cy="830997"/>
            </a:xfrm>
            <a:prstGeom prst="rect">
              <a:avLst/>
            </a:prstGeom>
            <a:noFill/>
          </p:spPr>
          <p:txBody>
            <a:bodyPr wrap="non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sp>
        <p:nvSpPr>
          <p:cNvPr id="5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5B1F69"/>
                </a:solidFill>
                <a:latin typeface="Arial" pitchFamily="34" charset="0"/>
                <a:cs typeface="Arial" pitchFamily="34" charset="0"/>
              </a:rPr>
              <a:t>MANAGING YOUR MONEY</a:t>
            </a:r>
          </a:p>
          <a:p>
            <a:pPr>
              <a:spcAft>
                <a:spcPts val="600"/>
              </a:spcAft>
            </a:pPr>
            <a:r>
              <a:rPr lang="en-US" sz="2000" dirty="0" smtClean="0">
                <a:latin typeface="Arial" pitchFamily="34" charset="0"/>
                <a:cs typeface="Arial" pitchFamily="34" charset="0"/>
              </a:rPr>
              <a:t>HOW MUCH?</a:t>
            </a:r>
            <a:endParaRPr lang="en-US" sz="2000" dirty="0">
              <a:latin typeface="Arial" pitchFamily="34" charset="0"/>
              <a:cs typeface="Arial" pitchFamily="34" charset="0"/>
            </a:endParaRPr>
          </a:p>
        </p:txBody>
      </p:sp>
      <p:sp>
        <p:nvSpPr>
          <p:cNvPr id="74" name="Rectangle 78"/>
          <p:cNvSpPr>
            <a:spLocks noChangeArrowheads="1"/>
          </p:cNvSpPr>
          <p:nvPr/>
        </p:nvSpPr>
        <p:spPr bwMode="auto">
          <a:xfrm>
            <a:off x="1225380" y="4382811"/>
            <a:ext cx="4326924" cy="707886"/>
          </a:xfrm>
          <a:prstGeom prst="rect">
            <a:avLst/>
          </a:prstGeom>
          <a:solidFill>
            <a:schemeClr val="bg1"/>
          </a:solidFill>
          <a:ln w="9525">
            <a:noFill/>
            <a:miter lim="800000"/>
            <a:headEnd/>
            <a:tailEnd/>
          </a:ln>
        </p:spPr>
        <p:txBody>
          <a:bodyPr wrap="square">
            <a:spAutoFit/>
          </a:bodyPr>
          <a:lstStyle/>
          <a:p>
            <a:r>
              <a:rPr lang="en-GB" sz="2000" dirty="0" smtClean="0">
                <a:latin typeface="Arial" pitchFamily="34" charset="0"/>
                <a:cs typeface="Arial" pitchFamily="34" charset="0"/>
              </a:rPr>
              <a:t>For sandwiches or toast a loaf of sliced bread is available from...</a:t>
            </a:r>
          </a:p>
        </p:txBody>
      </p:sp>
      <p:pic>
        <p:nvPicPr>
          <p:cNvPr id="56" name="Picture 12" descr="Wilko Metalic N/S Milkpan Black 20cm"/>
          <p:cNvPicPr>
            <a:picLocks noChangeAspect="1" noChangeArrowheads="1"/>
          </p:cNvPicPr>
          <p:nvPr/>
        </p:nvPicPr>
        <p:blipFill>
          <a:blip r:embed="rId6">
            <a:clrChange>
              <a:clrFrom>
                <a:srgbClr val="FFFFFF"/>
              </a:clrFrom>
              <a:clrTo>
                <a:srgbClr val="FFFFFF">
                  <a:alpha val="0"/>
                </a:srgbClr>
              </a:clrTo>
            </a:clrChange>
          </a:blip>
          <a:srcRect t="15020" b="16492"/>
          <a:stretch>
            <a:fillRect/>
          </a:stretch>
        </p:blipFill>
        <p:spPr bwMode="auto">
          <a:xfrm>
            <a:off x="5892747" y="3926545"/>
            <a:ext cx="2809738" cy="1924334"/>
          </a:xfrm>
          <a:prstGeom prst="rect">
            <a:avLst/>
          </a:prstGeom>
          <a:noFill/>
        </p:spPr>
      </p:pic>
      <p:grpSp>
        <p:nvGrpSpPr>
          <p:cNvPr id="11" name="Group 61"/>
          <p:cNvGrpSpPr/>
          <p:nvPr/>
        </p:nvGrpSpPr>
        <p:grpSpPr>
          <a:xfrm>
            <a:off x="7325333" y="3358060"/>
            <a:ext cx="1582177" cy="1599954"/>
            <a:chOff x="9801366" y="3978767"/>
            <a:chExt cx="1582177" cy="1599954"/>
          </a:xfrm>
        </p:grpSpPr>
        <p:pic>
          <p:nvPicPr>
            <p:cNvPr id="63" name="Picture 5"/>
            <p:cNvPicPr>
              <a:picLocks noChangeAspect="1" noChangeArrowheads="1"/>
            </p:cNvPicPr>
            <p:nvPr/>
          </p:nvPicPr>
          <p:blipFill>
            <a:blip r:embed="rId5">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64" name="Oval 63"/>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 name="Rectangle 4"/>
            <p:cNvSpPr>
              <a:spLocks noChangeArrowheads="1"/>
            </p:cNvSpPr>
            <p:nvPr/>
          </p:nvSpPr>
          <p:spPr bwMode="auto">
            <a:xfrm>
              <a:off x="9945746" y="4396711"/>
              <a:ext cx="1295911" cy="533035"/>
            </a:xfrm>
            <a:prstGeom prst="rect">
              <a:avLst/>
            </a:prstGeom>
            <a:noFill/>
            <a:ln w="9525">
              <a:noFill/>
              <a:miter lim="800000"/>
              <a:headEnd/>
              <a:tailEnd/>
            </a:ln>
          </p:spPr>
          <p:txBody>
            <a:bodyPr/>
            <a:lstStyle/>
            <a:p>
              <a:pPr algn="ctr"/>
              <a:r>
                <a:rPr lang="en-GB" dirty="0" smtClean="0">
                  <a:solidFill>
                    <a:schemeClr val="bg1"/>
                  </a:solidFill>
                  <a:latin typeface="Frutiger55Roman"/>
                </a:rPr>
                <a:t>From</a:t>
              </a:r>
            </a:p>
            <a:p>
              <a:pPr algn="ctr"/>
              <a:r>
                <a:rPr lang="en-GB" sz="2400" dirty="0" smtClean="0">
                  <a:solidFill>
                    <a:schemeClr val="bg1"/>
                  </a:solidFill>
                  <a:latin typeface="Frutiger55Roman"/>
                </a:rPr>
                <a:t> £2.25p</a:t>
              </a:r>
              <a:r>
                <a:rPr lang="en-GB" sz="2400" dirty="0">
                  <a:solidFill>
                    <a:schemeClr val="bg1"/>
                  </a:solidFill>
                  <a:latin typeface="Frutiger55Roman"/>
                </a:rPr>
                <a:t/>
              </a:r>
              <a:br>
                <a:rPr lang="en-GB" sz="2400" dirty="0">
                  <a:solidFill>
                    <a:schemeClr val="bg1"/>
                  </a:solidFill>
                  <a:latin typeface="Frutiger55Roman"/>
                </a:rPr>
              </a:br>
              <a:endParaRPr lang="en-GB" sz="2400" dirty="0">
                <a:solidFill>
                  <a:schemeClr val="bg1"/>
                </a:solidFill>
                <a:latin typeface="Frutiger55Roman"/>
              </a:endParaRPr>
            </a:p>
          </p:txBody>
        </p:sp>
      </p:grpSp>
      <p:grpSp>
        <p:nvGrpSpPr>
          <p:cNvPr id="12" name="Group 79"/>
          <p:cNvGrpSpPr/>
          <p:nvPr/>
        </p:nvGrpSpPr>
        <p:grpSpPr>
          <a:xfrm>
            <a:off x="7646273" y="3539966"/>
            <a:ext cx="993228" cy="1149339"/>
            <a:chOff x="9514645" y="1303765"/>
            <a:chExt cx="1026328" cy="1026328"/>
          </a:xfrm>
        </p:grpSpPr>
        <p:sp>
          <p:nvSpPr>
            <p:cNvPr id="66" name="Oval 65"/>
            <p:cNvSpPr/>
            <p:nvPr/>
          </p:nvSpPr>
          <p:spPr bwMode="auto">
            <a:xfrm>
              <a:off x="9514645" y="1303765"/>
              <a:ext cx="1026328" cy="1026328"/>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p:cNvSpPr txBox="1"/>
            <p:nvPr/>
          </p:nvSpPr>
          <p:spPr>
            <a:xfrm>
              <a:off x="9749790" y="1434309"/>
              <a:ext cx="527709" cy="830997"/>
            </a:xfrm>
            <a:prstGeom prst="rect">
              <a:avLst/>
            </a:prstGeom>
            <a:noFill/>
          </p:spPr>
          <p:txBody>
            <a:bodyPr wrap="non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pic>
        <p:nvPicPr>
          <p:cNvPr id="7195" name="Picture 27" descr="Warburtons White Medium Loaf"/>
          <p:cNvPicPr>
            <a:picLocks noChangeAspect="1" noChangeArrowheads="1"/>
          </p:cNvPicPr>
          <p:nvPr/>
        </p:nvPicPr>
        <p:blipFill>
          <a:blip r:embed="rId7"/>
          <a:srcRect t="20784" b="20694"/>
          <a:stretch>
            <a:fillRect/>
          </a:stretch>
        </p:blipFill>
        <p:spPr bwMode="auto">
          <a:xfrm rot="20934737">
            <a:off x="6351813" y="3804949"/>
            <a:ext cx="2667000" cy="1560786"/>
          </a:xfrm>
          <a:prstGeom prst="rect">
            <a:avLst/>
          </a:prstGeom>
          <a:noFill/>
        </p:spPr>
      </p:pic>
      <p:sp>
        <p:nvSpPr>
          <p:cNvPr id="68" name="Rectangle 78"/>
          <p:cNvSpPr>
            <a:spLocks noChangeArrowheads="1"/>
          </p:cNvSpPr>
          <p:nvPr/>
        </p:nvSpPr>
        <p:spPr bwMode="auto">
          <a:xfrm>
            <a:off x="1204360" y="4377558"/>
            <a:ext cx="4326924" cy="707886"/>
          </a:xfrm>
          <a:prstGeom prst="rect">
            <a:avLst/>
          </a:prstGeom>
          <a:solidFill>
            <a:schemeClr val="bg1"/>
          </a:solidFill>
          <a:ln w="9525">
            <a:noFill/>
            <a:miter lim="800000"/>
            <a:headEnd/>
            <a:tailEnd/>
          </a:ln>
        </p:spPr>
        <p:txBody>
          <a:bodyPr wrap="square">
            <a:spAutoFit/>
          </a:bodyPr>
          <a:lstStyle/>
          <a:p>
            <a:r>
              <a:rPr lang="en-GB" sz="2000" dirty="0" smtClean="0">
                <a:latin typeface="Arial" pitchFamily="34" charset="0"/>
                <a:cs typeface="Arial" pitchFamily="34" charset="0"/>
              </a:rPr>
              <a:t>And to make those toast dreams a reality, a basic 2 slice toaster costs...</a:t>
            </a:r>
          </a:p>
        </p:txBody>
      </p:sp>
      <p:grpSp>
        <p:nvGrpSpPr>
          <p:cNvPr id="13" name="Group 73"/>
          <p:cNvGrpSpPr/>
          <p:nvPr/>
        </p:nvGrpSpPr>
        <p:grpSpPr>
          <a:xfrm>
            <a:off x="7341099" y="3366184"/>
            <a:ext cx="1582177" cy="1599954"/>
            <a:chOff x="9801366" y="3978767"/>
            <a:chExt cx="1582177" cy="1599954"/>
          </a:xfrm>
        </p:grpSpPr>
        <p:pic>
          <p:nvPicPr>
            <p:cNvPr id="69" name="Picture 5"/>
            <p:cNvPicPr>
              <a:picLocks noChangeAspect="1" noChangeArrowheads="1"/>
            </p:cNvPicPr>
            <p:nvPr/>
          </p:nvPicPr>
          <p:blipFill>
            <a:blip r:embed="rId5">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70" name="Oval 69"/>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 name="Rectangle 4"/>
            <p:cNvSpPr>
              <a:spLocks noChangeArrowheads="1"/>
            </p:cNvSpPr>
            <p:nvPr/>
          </p:nvSpPr>
          <p:spPr bwMode="auto">
            <a:xfrm>
              <a:off x="10036452" y="4435441"/>
              <a:ext cx="1154284" cy="533035"/>
            </a:xfrm>
            <a:prstGeom prst="rect">
              <a:avLst/>
            </a:prstGeom>
            <a:noFill/>
            <a:ln w="9525">
              <a:noFill/>
              <a:miter lim="800000"/>
              <a:headEnd/>
              <a:tailEnd/>
            </a:ln>
          </p:spPr>
          <p:txBody>
            <a:bodyPr/>
            <a:lstStyle/>
            <a:p>
              <a:pPr algn="ctr"/>
              <a:r>
                <a:rPr lang="en-GB" dirty="0" smtClean="0">
                  <a:solidFill>
                    <a:schemeClr val="bg1"/>
                  </a:solidFill>
                  <a:latin typeface="Frutiger55Roman"/>
                </a:rPr>
                <a:t>From</a:t>
              </a:r>
            </a:p>
            <a:p>
              <a:pPr algn="ctr"/>
              <a:r>
                <a:rPr lang="en-GB" sz="2400" dirty="0" smtClean="0">
                  <a:solidFill>
                    <a:schemeClr val="bg1"/>
                  </a:solidFill>
                  <a:latin typeface="Frutiger55Roman"/>
                </a:rPr>
                <a:t>30p</a:t>
              </a:r>
              <a:r>
                <a:rPr lang="en-GB" sz="2400" dirty="0">
                  <a:solidFill>
                    <a:schemeClr val="bg1"/>
                  </a:solidFill>
                  <a:latin typeface="Frutiger55Roman"/>
                </a:rPr>
                <a:t/>
              </a:r>
              <a:br>
                <a:rPr lang="en-GB" sz="2400" dirty="0">
                  <a:solidFill>
                    <a:schemeClr val="bg1"/>
                  </a:solidFill>
                  <a:latin typeface="Frutiger55Roman"/>
                </a:rPr>
              </a:br>
              <a:endParaRPr lang="en-GB" sz="2400" dirty="0">
                <a:solidFill>
                  <a:schemeClr val="bg1"/>
                </a:solidFill>
                <a:latin typeface="Frutiger55Roman"/>
              </a:endParaRPr>
            </a:p>
          </p:txBody>
        </p:sp>
      </p:grpSp>
      <p:grpSp>
        <p:nvGrpSpPr>
          <p:cNvPr id="14" name="Group 70"/>
          <p:cNvGrpSpPr/>
          <p:nvPr/>
        </p:nvGrpSpPr>
        <p:grpSpPr>
          <a:xfrm>
            <a:off x="7654949" y="3594881"/>
            <a:ext cx="993747" cy="993747"/>
            <a:chOff x="-243504" y="-1275662"/>
            <a:chExt cx="993747" cy="993747"/>
          </a:xfrm>
        </p:grpSpPr>
        <p:sp>
          <p:nvSpPr>
            <p:cNvPr id="72" name="Oval 71"/>
            <p:cNvSpPr/>
            <p:nvPr/>
          </p:nvSpPr>
          <p:spPr bwMode="auto">
            <a:xfrm>
              <a:off x="-243504" y="-1275662"/>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TextBox 72"/>
            <p:cNvSpPr txBox="1"/>
            <p:nvPr/>
          </p:nvSpPr>
          <p:spPr>
            <a:xfrm>
              <a:off x="-5403" y="-1192756"/>
              <a:ext cx="527709" cy="830997"/>
            </a:xfrm>
            <a:prstGeom prst="rect">
              <a:avLst/>
            </a:prstGeom>
            <a:noFill/>
          </p:spPr>
          <p:txBody>
            <a:bodyPr wrap="non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sp>
        <p:nvSpPr>
          <p:cNvPr id="7197" name="AutoShape 29" descr="data:image/png;base64,iVBORw0KGgoAAAANSUhEUgAAAdsAAAG4CAYAAAANGk3AAAAgAElEQVR4Xuy96ZNk53nld+6+5FpbLwCaBMBFBLV71rAnxh8c88l/rL85wjEOa2R5JMszokISRArCRqC70d21V653v47f897sbkAUSUkAUQ1kMZLdqM7KvPe9Wfe853nOc46nr/Cr7/r+K3z5/UvvV+DXWIFf8RH84j/bR9aTeh5S30kKJM8f3spzf/Y8r+f7w/P4Kf5teD378eHj73ker6iu7dS3rXw/kBfsXtC9Xtd16vpOnu/Lnt/38tRJfcsLuSe1neT77sHbl4V920ti1eu1vLpWmGWq61p1W6vxe/lBoCSJ1DY1b6I4Tex7V6enOn/ymRbX11re3GiUZ3rt/n0dHh4ojhKpD+UlmXz+3jTu/ZNECgN7HVufIJR8tzgcYscRe546Dtd368F527JwPn2vgDXjOzyJ1/HsG5LfS36njn+SL1+h/P7za/T8Yu+uwfPl7rX7n62HPPn8P8e4/9qvwD9hBTzffou/kq+v7IXthrQH26/kou1f9CtYgR3oPt8ful8NA1tAw/ChM1AEeP0BFO0f+NkBpNu2t78GoWfPa5vWHkEYKAiC52BsT2pb+1EDXgB09+X16oqt2mKjwPflB76K1UplsbXXqMpS15dXWq9XDsz63gC2bVttt1ttiq2qtlXd94rCUEmSaJRlOj46VJ6lujg712q5UN80urw4N7DNslQnx0caj8YKw0ibstZivVVRVqqqSmEYKssyTSYTHR+faDSZKEozjWYzZdO5vCR1O5Lny9Grbd0GgnOz8xg2HeDrc7B16DiALZDpQNtTIP8XgeVLd6znl2yAWrd8bFKG/+3B9iv4Rflmv+QebL/Z13d/drdpBV5musZOX4DtgKov6KuBcedYG1zKg+U5NACg2GvGcWwgM+CAY3Nt+/x5TVWobho1TaPNdqPFaqlis1YWeeqKtRbXV0rTRAmvM7zI5cWFVsulJuOxgen15aUC39Px0ZGB7ma9NWZYbCpt14VGo1wnR0fK80zbzUZPP/tMZVEoCgPVZaliu7VzSOJIs+lUR3fuKJ5OVfS9luu1Li7OdXV9pc1mLc/zNT840Gg8Ue/5CpNUh3fu6P7rD3RwdKw4z6UwdtQWFB3+gLG2w8rB8ANJoecbsX1OfwegfmnP4f76CyjB5wsSDqRf7GQcu90z29v0i/VqHMsebF+N67Q/ytu8Ar9mDWdHbA0DnoMtYGr0dWBOw997d5On7EtZtadM3HVqu16eHyqMYjV1rWKzVVNV6tvGQG65uNHF+ZkWi4UxZBhjlqfGWilLU/btm0qLy3Njs3meG2BfXp4bOB7M57p7944Cz9PZs1Mtbq6U8xpJotVqqTRJdTI/UVd02q439rNJEtvOgWNZr9cG1nVdDTjnDRuC3hjs7OBAr7/1liYnR7peLPT48SNdX1+p7zs1jWPPbd8rjBNlo7Em87niNFfvB0pg0Md3ND+8o2g0lWDzfq+6b1XCcmH4frDDYFc9BpO/UM63//w1rpmr3L/8ww69rVS9b2Ld5t/IW3lse7C9lZdlf1CvzAr8Smb0+equcSSPcnAv33sBtAAuj55eaterpZcJ6ESRKwNTQm461VWjq+sbLVZrw4u6qlRuNiq3W3tUZWHfT+PYQBDmSqm4bip7zzRLlVLOjWM1bWflYRgxJV96rHfvnuj48FDb9Vrr1dLAGzAfj0eKo0hd3ShoW42SRKHv6+ry0gD24OBAR0fHtHdcuRnQXa3sMo7HlI9DLZdLe/C8+eGB/ezFxYV839NsPrONBZuE65sbNW2r8XSmO/df0+zgUHXd6vL6RqvVWnk00t2T+zp5/XXl9+9Io0ytL9WwfkDXE11ZA11YLr3czwHu0Db/ZZ+xF5f1F6DqvoT8yvx63qYD3YPtbboa+2N59Vbgl5CcL3KiF/+96x6CC06s9DK7BZ6bslC53ljJeL3aaLVcmwiqM2YbKAxjJ4pC+MSjbe1PANC9phRFgf1ZloW2xUZN28gLAmWzQ+XzI2PJsNMoipQmsSp6uXWtJA7tdSgFF9uNMeUw8JXGiW6uLlVuFsrjwJj0+fm5qrrS4eGh9VvzfKQ4TlQ3tc7PLww8wyBUFCVOXFVVastafuuOEeYJ6+66Vk1b27EcHB4a8F5e3ajpeo0mU00mMyVpqjCI9NmnT7S6Wevktdd0+OA1zV6/p/zOkZSkQm7VOwmTvT5gawz3CyX8X0VO/8Eeas9kX73fzVt2xHuwvWUXZH84r8gKvNQq/WVH/EXAdc/dlYwBSkROlZq6Ul0WqovC+p4fffihqqK03mmaporDWLPZXGmaK0lSbbZb/fzjj7VZLjUdjzWbjK232tWVkjBUHAXabFZa3NyoLBE/+YriSK08tVGmfH6i2cGRiYsQNHVNo5xysyetFwudnT5D4qy7J8fK0kTFZmO93/kc4Eu0LRa6vLrQCiGV7w+CpV6z+YEdJ6rosqp1c7OwY+W/syzXfDJTs9yovFwoDkJjvFEUOk7ftYrjSEVR2OsdHh4rSTNti0LXNwuVZW3A3WxrNXUjL45V+r3aJNL0/h3df+stHZzcURAmrq+L4vglAeiuWG/Cry9cv9112oHsc7D9h1XkV+QDuj/M27YCe7C9bVdkfzy3fwV+AdD+o0zoZYXrczUyMuReXVtrs1pocXWp5fWVlXFXN25cZr1capznevPNN3V4cGh9W9heUZT66KOPjFHev3dPD15/TWkUmZBpvVooT2JFgQPQy/NTXV9fmpDqO999oDfeeE1xmqlsPa2K2hhglqa6urqw95yMRmrrSnEU6rV7dxWHgc6ePdPDTz9RXZVO8etLs8OJJgdjY7TrzdpAdVMUdmxZPrJeKyw0zXJj4ui2GAkCcEMvVKZI9WKjTz/+RE+fPdV0OtaDBw8U8n5np3b9Ycjw/iCIlMSZgiB0oHt5ZSNOJ8fHuvPaPXlprMvNSitUzVmm0XSukwdvanp8Fyn2i4cvG/0BO01XtRNPPd/6vPjYfQ5wX8iS/+ETbv8ndX+Et2gF9mB7iy7G/lBekRV4aZTTBDjcvW1udmCsJmpiXnQYprV6qdP7dnWtm6srffLzj/X06WdKokCzUa7I9610fPb0ifVgAb4EkVCaKkszRYzMbLYGRpRbZ7OxqYjpoVI+no5yK/1enJ9aqXc6GWuUJXry5DPd3Fzr4GCm+/fv6d7du1YS5jld0xr7ffb0qfVmYbJHBwcaj3IDJHq1i8W1AfnZKWKpGxvPuffGGxrP52q6zo6prGv1nmeirfFkqjcefFf3X3vdAPjZ6ZniJNF0OtPNYulU1V2gp4+fmZCKEjcjT8fHxzo4OlAUx24EqarUVI0B9Wq1sc3GZDzVdruhyK7j47mms6niPFPT99bHPj0713ZbaTI70Pd/8Fs6+eE78ueHbmaXUjUMnNHbrhcFdhOfGc2lbW3dchORDd9yGqodHX75o/lriKtekU/y/jB/gyuwB9vf4GLv3+obsgLPwRahU/d8zvP5ndlA1vVl7Xuohhc3Vh4G/K6urlRsCwO1N+7fM6C9PHtmrLbcrNXXtfI01Xw20yjPrXy7Xm8NgACnugagKgPNw/lcR/OZjfycn57q9OkTM6ugrMz7b7eM1Hg2msOfXVMp6Bu127WaqrTXQ8zEPC2CrSxJrRwNyrkZ28pmb9frpaqy0mw6U+cF2paNKYY5Q9AKsGL8Johi68+meW7MlucAvCd3TnRxcaWb5VpVKxVVpzTLTLS12qxNyDUaj+0YbaTJD1RXtcqiVtv01qvlexXHXG/kh53CyDfFNZuSwAtUF/SEWwV+qKaTJid39d1//W80/u6baplj9j35aSpfkbyebi77i1YdVhembMZAAzRm2GoQLO/B9hvyS/v1n8YebL/+a7A/gldsBZhx5UG/07Gfl1hsi4qYuinUsFZxc63HH32o9997Txdnp/YzsDdAhTGbeycnaqtCp8ynrpeKfE8RJVdmRemzhqGpe6uqMQXvnTvH6tpK6+WV+q6xf2+rSufPnuny/NyAFqaLq1MYIaTyrRdqIzVtqzxNROe2XN3YuBDjQ4AobNIMpBBW0UcNAhs14t8BXGZoq7rWKMuNYdIPraragAk2m+S5vQfjPLBHytURYMzf48SMKvwgVDaaKJ0eKMwnms7nRhyXq6WtyWgyduC72jgjjaY3sKVfHfiRyqJS2zZaV0vVfWljTKHnKQ0jZVGivmpVbUu1TacoyVT7oYog1Os/fkdv/OEfKjw6MDau2lcQ5PLCyD55bJicWsv/3ESPMdx9GfkV++28vYe7B9vbe232R3ZLVwCWxD3YwJYbNeMz5q9oVMlYYXlzqSd//54+/fgjXZ6dWm82lMzYYTKdmFiJ8RzAgn7tit6q72mcpbp7cqIkinR6+szMHhAMBWGo+6+9prv376mpNlpdX2izXurZ0yd6+vix9XhRD9PnhZFS/sXIAkWyzcHubA2pnHa1AnVKo9gAmNcHkM25SlIMOw1D52g1XAP7d8/XeDRSniRWDme0BwDOR2Ob192UpZWKMatA6ZyNRvKDyOZnYY4GqNOZRvNj+clIEeNDcWj/lo9HyvOxPffps2daLFZKkkx5OlaW5LasgC0H1PqtojzUaJzbcbTbUn3dqC0rtUVtz0frXHKRRmOVcaz0zom+8zu/rdn916VwJPWDOQaMNvBsHZjvdb3lF45bzwH3i2rmW/rZ3B/W7V2BPdje3muzP7LbugI728CucX7EAJgx2UbarHXx8BN99N7f6fTRp1pZb5TSbadxlunO8bEmk7HiNDKV73a1NFZbrJYap7GyOLLXWy1urD+LCMk8iNNUk9nUTCrKzVLrxaU9h1lVzCgmeW52iZReKbU6L0imYRKzc4QR4ibFv7FZMIWzmVE4oOELgRJVVOZpESRRvnYeiQ5pGMsZ5anUlvL62sCdcSIAt6Fui2lGmln/ln6t74e2SYD9MnIEWy0QZvWB6sb1SQFkzivJM1NZ29iOFxgLnoxnOj66Y6XhizNK76XqulEyGevgzpGC0LfydkEZvOvkt4xA9Wrr1l6j8wM1YSR/MtHG89XGsb7327+r+z/8XSmdD7PLjRT68qJIfeBbxeJlBfPz/u3L5eR9z/a2/mbe6uPag+2tvjz7g/vaVuCXzFWaKYWNqjRWdsWUod2sdfnoUz386AM9fP993Zw91SgMlAFgFTOzKwPS11+7p+OTI0VxqLJY6+zJE12dncpj7CXw1BRbUxVTtq3r0sqqMcCYpQZcvFdTbLRZXD1XCNNnTaLQ5m7LwSKRUZ/ZbGqmGIXN2W6NqQKwAWwy9M04AkymR8oIDnaJ9IUBdoAPdbHzRHZKY0rNjBRFQatRhp8xIzZgliurM/+b5plTIfe92q4zgLfX6Xt7P5t/bQOVm0rr9ca8m0NAH9Y8nWl+cKSbm6UuLq91cnxXb373bfWdr9Vio8isGgO1jAzxHh6vyWxuYBsNAJeNR1s12m6wquzU+oG2ba9gNNb05I4qL9T4zgN9950/UH50zA7C2Vz6nvrQVz1sPKyH+7Lb41C4+No+j/s3fuVXYA+2r/wl3J/AV7ICvwRsucmjXcU8AhZaLpd6/OH7+uCn7+r04SdKvV6TKFC73djfR3GoCPbboBxuleSRPL+z0Zzz02dqy1JZFMrrGmO6fVsb66U0vSk21kv0Izf6wnzpJM/sNQEJ2CbFX3OPqkrHSmF0gFxZ2AMAJAwAsKMJmWWh4iSw+VtjsnFiblKwWOZbAXWA1/rSYWSuVYAmoMwmAYFW2xQWBMAywZKTLDVw5XU4Tr4/m80URJHKqjL2CyvF7nGSjKSqMzeoAtVx16psGgPb2fzQ+rpZhpp6qlE+UbGttVqs1FS8vtR4ibw4p7msMAk1mY+Vjnj/ZrCu7AxwMQNBnRxEqXkqt56vbH6oIhwrnJ3orR+9o/n9eyyAldE5X9gtLHz39bIy+Xn/9iv5wO1f9Ju+Anuw/aZf4dt4fp9zDPg1fWY/d6d72YLAvdgv0rG8zEw+96SXf2D3pJf+tNfaRdh98YXtvwEtF+HWbjZ68tGHevcvf6Kzx480S2PNUP5WhTrMJBAxcexNrarYqC63Wq2utVkvTP3LbR01srrGTC0Ab3yIp9OJsdBtWZj4KB2NdHVzoyWex1gvVlv1TW0CHlisdRlNUez+dN7LnYmbYK1d3xq7RZWc57GBPawVhS/l3s1mY3+H0fJ9jCgoP2PvCEi3ba04dQwYYMKxkOdRRjbGjVALRysrXaf2gLUWZWlCKoRSsO4wCDTNxkoC+sVOmER/lbIz7BfjiihOdXx8Vxmg3JHqE8r3QvW4TvmxumisNsjVMdITwowj9wgdwx1nuZY3Cz178tRI62x+pPF0rj4Ita5bXW9bXRWNvCzTWz/6Lb32gx+4+ECeHERus/GP2Cf/QrOL2/g7tj+mW7cCe7C9dZfkW3BAAzN0+Dbc1qwn9guaYS4zbZCFDub8gJ2BIf3A0DgmXcdh0OY5rvIUv6eX1zqfXB/G5snmQiyrDtMD14zD8KDB9tDyU933oiCU13QmvuH78sNBeVxCZ9UvrnX+2Wf65KOPVW+3Vgqmbxt6UoorUldru1mqrgpV5VYHs4lIvFtdXlrEHWyUVBxAC+YJE0RohHCInummrMwDmd7jCXmwRyd6/OhTPfrgZ/K2N2rKrR2PAWyHCrk1QwqAm8QfRniwgkSZjEsV52RRfByEh1I5sZEaty6+E1XvcmD5OTXqPcRNnbzQZcI6T2cH0AAobNaEReTo+o4NU7rOOA8Yc9ca4CKYon88ykdq6tbK1fwMpW0TJ8Go/cBKxTBtnKIA13JbqsI5yg+VZ2w6JlIyl5KZ/DiXH6WWUbveFOa4RWjCfDKx9a/q0jYNPYEMk5miPFdRUV0gOanRk+tr9eORfvCH/0r3fvADdThPebgqB7uPhftQDSbLfPpa1tnjGf9IHu634Nd3f4r/vBXYg+0/b932P/UvWQEPBrSb0NyB7T/iDg+DNKWv+9PB7c7AP1DXY/XnD8HgLwAXvET9G3r8a29GBmbm75Q5buwDRrkLGMen0AIChvdrOzXbQqoagTPFYqXzJ091hUJ4ca6uXMv3Ohub2axWCv3AjCjGeWavzwwrM66r1Y18v7cxHfqtMNug63SQj22WFvAHFCizIhjimLZlZcCejSf2ODg+0enFlZ6cnumH77yjO9NEZ+//ja7Onurs7Jk5TwHoYeBplGF0UaqtSzO1MBFTXaosNi7kne2NBbNTyg4NbCNmWMWoDzmx7jhhy53XSH4jBWx2GrV9bT3SvvMUBszTwpAD58rkBwoipywGjKwUSx8UcRRzq1aadWIsGC8CKCvbWoTgEMrO83rfSs2s6+XFpYUy8N/OMMRTPp5qcvy64vGx+oDxolxJNlHbelovN2pYu45ZWzYA7KvYMkh+HEtxYqBfbzamIE+mM3nTqSpK2/ff0P23f6B0NJfX8bl4yerR2Dfh86wDM7io0PcqqX/JLeDb+LN7sP02XvWv+5x3AOpC5AYf219y8/qFQAs5hUkBpS5YfBdb5/DSXIAdiYNx2lvBTK3O6hgqubAIh9Sp6RqzHgSYSM7BYKJihKUoVBEEcHVlwQAxOav48Tal9UXpmR4dHtpITN+1FkNHTixCHQC3bysz9vcMmOl11jJo6z2XIwsAN6h5a2OJEEsACoCg9Pmdt94W1darxVJ37t7XeJTp+tkj1ctzBX1rnsoEAgCm9ii3dmzE6GGxCMgzr8s6MDNLIIGl4gA+kHsUw6wLHBhB0XBOeBRT47YpmKA3hlsNrwlfTiJShZLBF9mpmWG2PNwPAbQuIpCyLMDMJUBdTc+b5wC2jBPRC+b1jIe3nQE34Grq46o2m0iOkxcgmCBIx5oe3tP08K7GkwPF8cjUzQ5sS3Pi4rw5Bw8hGOIs2GicKs5HNg/MaFFKwMHRibadJ1J673znTd3//m8pns6dzaN9qAarkqGdsDOd2kfsfd03kVfv/fdg++pds1f/iIfS7YCAL2k+f3FM6Iuu7MvzF7AimJJjxICW61c6oHWBa6hMe2NHMNR+U6reFtbPu7w8s+DyokAkhFhnYZaFOT3XSa5Jlup4OiHDzgwjbs7P1VW1mT2Yy1GSWqkUK0LmMomFw0rQ3Ywdm/b71ryKi/VSZ88+MwZMaTeN6Yv2llHLF6BAbzSMGLdx8574C2MOAct9/cF3LXTdovVuFvLqjaKuNPWyxfJ1nZlXUCIGZADb7Waly8sLO6eubayfaUpmysleaw6GbpvjSqYt74v6iIpA6AICAE76tn7IVC7KX4LoayvN02d2o0JOZcyf7urQV+VY3MgPIiq+eD3AOSQMoW9VtVwfMBcgjuxhzBfAh3ViVZnltk5lUTo7RVNGl1YKzkZTHZzc02R6pDSbKvBjE3LBbBm1sn42ZXSOnRI5SunxRLPjO+qDSDerrTbbUmGUajSZa1GUuikb3X/7+3rtnXcUzeb2M1wDriaAz0dpz2df/dvP13UGe7D9ulb+W/++L4ucHOHcQekX/QM+Z51noyaUNHFwCuXzg4MBkHsFHJxqqS2kYq1mvdLi6kZXFxj9k4KztH4hJVdYJkzWUnfIge1qHUzHOhiPjDUWq4XZKBK0DniiAgYE5MXyo0wdJeC2MUYKK4ZFjSdjE+kIJ6m21eFkpItnT/XJB+8b27Rwc1ga5dsotl4tfVoUvWavSMwdmwPUwPI0mc0UZ7n1JG2WlV6yGuUhIEnvc8ewQyWpY8q8DqAPS10uF7q4PNfNYqG+b5WmGFZgvFEa2w2sV9tb9B3gj5mFAeWwZaBM7ICTkr0rM3fM8VJORo1s/VrfknsMlCnRo56GuVo/trHnsJGw2V7YfMRcK6EG5lDsLKQZH+rcBoqDt9fFcSobGRADsuTmWkfBjgNxFoeV6PDono6O79jnodwW6qhYDNUCey1K1n6gOB9rcnCkEDY8plzsaXW9VFuxwfF0U9Yqo0jHb7+tuz/4gZJDRoMya/FTOo7MUWMgvC8Ey9/63+T9Avx6K7AH219vnfbP+rJX4AuIikBpJ3B6GYZtjvULtnkuvYUSpOeELPwg9de2ksqVistnunzyiQEl7PX68loFIyABwiNmOqXJJDf/4HK70frm2kwnmImN4HD0ODcr1cVGSeBrMk6NOZKIA/MMopH6MDOf3w1q4SxTPEoVRIH1CKOQW3On7XKpzPe1vDjX+ZPPlANIsNW6VZDmGk8mNuKzAyaYGwIcgATf4Hw8NtAtG5ijZ37DAGO1XStGhJXs5mMRKrXW9y0RRpFZO8qMTVLqviEBiGSh5VJNXSjwKoW+c5GixAw7puRNaZ3Sdhwl1neFeDuTCXq8CL6cAhmg5QFjBlBhuLhUOfOM1pWSLdiejUBtxwHIuv50ZRXaNE/MRct6t/SKAWnP9XLZjLDhYK0tfzdzsYIAMD7NXGfAFFvHbdkqzaemODYBVZQo8nYbKdejNnMLqiD0pTm3fKpsdqKTwxMFTa/Tx09MMZ3ND7Tse22TWEff+57u/fBHSmbHtr1h1tcfXDhfGCd/2b8U+9f7Jq/AHmy/yVf3tp7by9XgQRf1i8B2B7TPwXb3c0SVQuCo8SGIqQp5zJQuLnR9+liPPn5Pzx59LK9vDJBxIKoxsw8BoERxlujgaGYjNsVqpe1iqdBUy42qzcoETLA+QgFQ80Yx7M4zIwgzz1eito9MrNP7nq5xMWpKtV5vQHJ8dKjD+UyXT5/q2cNPtTg71fb6WhklaJvlDJXPmCcdmYDJ2KIZPji/ZVigM6OoLFEHX2GsC401ogS2Srkr3Zq9oJW23Zr4gW89X8DLNiSUgQPf5mRvbnCcOlNTLhV0BMWX8hg/sh60K79y3gacqIG5KKhzg8j+BPDpqcKokUU5Noo6F8GUK69j9MGXKXeb4bz492FkiOCDtqvM/YnRpjCMjNnC4tkkkBzEBgPxFtIp5nBhwATK456FRWW1xvqys+5A3QKiHBs+0rEFM0yyXMEuDIIKgQfY+qraXkXrqfZTs4s8mM41STJtFmTlVspnM7Vpomt655Opjt78vk7e+oGy6TEDWrYeVkbeC5Fv653lVh/XHmxv9eX5hh7crwG2g2zqOav9XJsXJtbUxkpLjO/XS7WrG10/fajHH/1MfbXS8WyE15AB1Ir+3KZWEGZK8pEZIIRx4MZuykoJJUZ5aob/pgRs4Oc5lyjUs9kE1avrtaIcSpKx9VUR35zfXKrm5u/3xmwPD2Z68Np9XZ89009/8hOtL87lVZVGYaQRdotdb769ADdlXcZ1iMcDdZiLBcSYUwVEAQFmUAE6Kylj7m+U0yXtoAAGpCjx8t5W9sUgYzBnwI84SlAN+475bnGfOtfq6pm264Vl6gK2fVuornCZ4r/d7K5jmsyvJvKC2ECR86f8zvUBYNnMUNqlfE2P1MIL+HdEWLBWNjAVAQLM9A4qZ1M0N24MycrNHLsz1TDVskevdEjfsbI2YO/UwRwrQQqhGjvXMM4UxiNVDYKqQjGqcMryEeEFnIPbMPTM5ypQBTj7qdJ8PpiBrM0IhPnjCk9rGhFxorUXqB9Ndf/7P7ZHPD1Wh0rZjvEb+nu5P62vdAX2YPuVLu/+xX/hCljZlzv0S3miQzvMRkG4QcLyrETcOZ0TsItIpql1fXGmTx99YtaGB3mujvDw0ye6evKJ2s2Vwr5Uvbkx1TAm+9xs83xmYDudHylIQjX0dSHG640pg7MwVrnBKKJTWzcm+oGNYdZQA9pEueUuxJw4t8PpgY7v3lXVt3p6dqqirUz0U1RbpXGk+WSker3S6cNP1ayW6rZbTdNEoedrsdnISxLn/jQIqhBJ0S9FMQzDdclAvs2fAkSUUymxshLOCyKwni8smOW00SFPNtuKCAnnJmOGZWlMF6N/mCHvUW+WKlbXVo4FcK+uyKo9V1OvDcw8j8Zka2Veztd6zIYwzCA7lykzsOBaGSY6VnV1v5EAACAASURBVGrmGmTGNk5Ixb8DsvR23TXlcmJLGVi6ERsLyty2QQidmQTg60rYnTsn82SObfPBcxC/wWzVVRqRIJRPFMSZ2t63oAJ8kumvz8ZjM7eAi9JzDSPi/jJjwnVNa+DAgH21WanzWvWAONckybQuKlXAeZhL+VTf+e0/0J0f/lh9OrZyOhsXnLxMzU3vfNhw7NVT+/vdL1uBPdjuPx9fzwoMYetWlgxhC7t4M9extTQdaxK6+diuabS5urYQ80cPf65iu9S9k2Ml2CVeX2kceorarT59/109e/Shqs1CTb01EwXciEajuTov0mR6gCmRlpuVO2/i2BBadZ42q40JmCjVYjtISTPAmIGyLMwNAOt7pUGg+ZgbfaqKHNmbK20oZVNqDqSD+VSJ7+nTjz7U+upch4TDt60qStYk5aC2HY9cys6w33DjOa5/aspdwHaYYXXztw5sLc2mxnOY50XWC+WGD0gBsPR1Kcma/aLnmVUiYAsrN7UypWdmaZm5RWjWYKyx0GZ1pc36WlW5Uhhi04ib09bGkgAXVNdpmimMsJEMnvdUActdkIHN0zIaZSXozhjtTkS1M6/gHBlpRhoFKzZApmy7Y7IWc8cq7DIQHMM1IwlTSQfKY0rpBNcXVh5OR1Plo4mrYiwWKtYr69ticIHym2OOk7HyyVx5NtNmiRjOV5QmKvvKNlMVjJ4NAxewI6FoZAx43QUKDo5094c/0uytt6VsIs9DOc3Gx325GWAXPL//2q/AP7YCe7Ddfza+vhXYjdm6W5Yb2aHnN1gl2rxmXWtzeamzp6e6ubzSZrVUXa6kplRK3mvfq1hc6/LJI9WrK8UeMWtLlZsbAxNKtOPJTEdH95TlM9VtryXl4q5xYykdHBHjh1bFprDeKHaB6ID8KFGIMIcyLUCIJSGJOWGgETFz+Ol6vQpK2k1tkW/MwaJwXlxd6ursmcKu0QzD/qrU+or528JAEfP9XSaulWBhf0OWrPU+UVtbYPoAPp7bBJi61tgVphCu7AoIARSwYRig25/QP94Jlii3RsZGmf81i0hex8ZvGgUe5fZC2/W1lssLA9+uK+W70oJbK8RUEeM7CMHwIYYhUiKuB/bqVMnMyGJCwRcBBG5D4VmFgflWm5mVZyYg6TA2RRqQA2bXg3afBseGrS88mF8YoCFuw3IyTW3mtmx6Ez+xphaoAOssC6t68Pc8GylNR9ZzbTon9gpaX1mYKhnl8rJIlddYz90Iat0p9mKNs6m8MNPVttZZWWny4Dt6kyD6178j+bnksemg9O+U1G7Oe5DU7zH367un3OJ33oPtLb4435pDYzykpZy4E5/0Vna9fPzYZlyx4TOlbttqeXOlbrvULIXhhLo5O9fl6TNV66VeO5rr5CDX1flnur58Zt7DBohdr9nsSPP5iZbrrVbrjYEdN3lME+hDdsy9Um4ME4uJgw15jOekmYIokQ9Axs7EAQUx4iozwaAn2dRaoxBOALRGV+en5uJEZF7sS9Vq4Qw0KoIEKmOJWEUCImwGKO1y/pbwE8cuRKDAQN8JlcxK0Yw7nM0ifWeOqzaVsgM5668CdjYfCwBjx+hKyda35XVrXrdw1o4WDF+a8UeSkObjq2sKA9qrq2daEU4veq+dGVp0/bA5MVBBHuWO3xFS+rXM1rqys5XHrRcL4XYVC5KDGN1hvRm5cQplVM+erQlgC3LBXGG/MGKXoTu8hvWz6TkX1scnwH4ym1Mf1rpg9raytZuMc3ltbfnB9ONhtlPEaLhM9YGqslXQ+Ur8yMA2neaq1KpsGQcLDGy7ilI3ff1Mm7rXRVnJn8/04Mc/1vE7v6tgdl/yxrYGrif8BYb70ve+Nb/D+xP9lSuwB9tfuUT7J3zZK4BqljInABqZiT4Mk6FJWoWNNhfnOvvk53ry+JGumHGlJDgaaUQwetc696RiqajvzGweAvad1+7rwXcf6Ob6TB+8+xOtl5cGFAhfAJ2u8xSFjI9QYnWWgS6SzjEzSsZhGBso4JtroJGkGo8JendiJXqGlGS3pOCYh7BnRg3Mj0LCGcVZ3Fzp9MljY+h5Esnvam2WNzZWxLjM4ubGXidMElPspmliJWOOhVI5we28dFk3dkw+fUpL4HGSMWwmmbu1NJ7GAbSBrPVEMfdA1OSAdhebB7jT9+Q8mctF9IUQCnEUBdskjpRE8E0cqZxQarm41PnZE603C/khPWSABR9kB/BWMh7MKyyIwELXmccF9HeA60Z4XECBs2qE7dY1a+dsHgFUwHYnusL0A0aK+pvPhgnHcPiyLFxK3mwWXFIR62CVB7PehAV3xtYx+2CsCb/qpqwVx5nm82NNZkeKmI9uetVFZWw/oRLBMQzGH/R4qXCgPPbxSua1k1RbfgnSVK+/83s6+NG/kSavDYIptxngy8aezJpyL1f+su8Z34TX24PtN+EqvmLngJDHsbLOcljNThGxzOJG108Y3flIVxdnxkyN2XDzDCkHT3QwHalfnOvsw5/ZaA25pffv3reRD8Q9T5881MNPP7SY0tlsrMl45AQ35o6EupcEGscgKXmaK6/vG2ACSKenp7q4uDRhDf3e+fzAyp04G9ETrOmFUmqezA0IjQ1h3oBt4najzx49VFWsNR1lSJkUU/ntGgMzxmuwVgREYUWUehmzSWOUvqh8Gf9xloeuRIyqGHY6zLzSD6VUnGHAj9E+fsqM4gxVeFMFMwIzlFSHkizAS5kZxsyj92rzOcazmf4qJV3mf83koypt89P3WDuutN2utNku7O8w3CxD1LXzenbAbnO1FuDAoBQgjHiL+eFQFc5UhBCQuZskdt1LFME94q/W2VTWLigB5TKfBf4EaM1EJCJ0vtJmvVYFKzcvZTYXKIxJ/QnN9ziI6ae3tlFIIl/TPLNYwwrHqS3JRzDcI40nh8b+GakytyzCEFgTU0ODrThcOe8KAgwA82wy0c1qpcurax28/rYe/If/VaM3f0+95zYwu1K5mzF2YrH9134FvrgCe7DdfyZ+4yuAwyLMEC4W+56VWa8ePdT10ye6fPqZ6g0Cl94M9kGSo5NDHd85McBtyo0Wjz7U+tHH1get61Zp4lgvLkZX1+c6PX2s6TTT0dHMgHoHYjCai4srKxdnQwjAbqaVmU/Kuc+ePdV6RdB7ovEo13w6U+yH1uvsAQ76j1GmOhkrTHMlsGbAoqq0WS50c3lhYQOw2CjolaWhYkwuQLMe28TQep51gydy40ZoBkWrs0zsXDnW1MQIn1BOUwlwIilK3KMpbNvlxFJa7Yaf40Jyo2dzQKA872V9TjP4dWVYAKkPajWin+op8CJTV/MmTVWbaQQzvHEcKMeoI+i1WFzo6eljrTY3ShLOBxVy5cRdgCy9VXOCGh7GbiMLPOB7lLUtyQfWjnOmF6q1IARAngoHKUWl9bOZ/WUt+T5AS4ISY0LGfjl+lNCNTeUqTDMTrjGy45TYgQEtKmusMkdJrCSIrGjC2A4iqfHsUEGeq0IbgMislRlbcHnKqjbQDrJEdYAZBqENqKwDFWvMT5ZSOtXs9/5n3ftX/4tGx/dts7Nbd/v7UPb+jf9S7d/w1q/AHmxv/SW6pQe48yHeHZ4JMl8yj31uv+gaWkO2z3Pz495i8lqbbX38/t/pw799V/12o3EcKAMgy0IXp0+t7DmbTXR4fGhl27pYa/3soZrLZ+aiZIpcFLJDNN6azNiu1uxgai1OypJYIsI8cZJaL5eK6ZEyU0m+Kr68NuLiLAevrq6sZElfFsZJkg/OQYAtpVpKy302UZOM5DPjyY14U9gI0Q0/WxW2USD+jht+hFtSFimhpGzexI2VJ7F7ZCzHRl8oEHu+2TECiIi0UNeaL2/vmxAIRo0oCrVxPhlbD5kZXPyAHetGUOX8h5kbpTRMP3in+AWQG/qiGG+EjRoxuzuwxN63Pmpb85zG1oxHL0rZphrSYnmli8tTy+KNgkZpPFx4E2wN4q2B4VrsHtGwdjyZVRFsZKhhjAmwdU5OqJsJaeBzUBdbqwywfojF2MDw3yBlGlNqp7rQaLPeaLshWtC3UR0A0eXQekrSSFnCuQdWTsYHm1Gr0I/teHw/Vj6ZaXJ8rADnLoRVjae4DxT0xPRtFBCukMYqutp8lSmbF5ibNI2p0De1p+38Tb3xb/+T7v/49+WbfWegno2gOW5xKGwFXgpZ3gmmXtZPveygdkt/xfeH9eWuwB5sv9z1/Ha82u6m8dzMeEjRsTQXEmIowwGnbjbTeokwOLAYmlZjHVCq2Cz06Gd/q/f+5q/kVaVeOz6QXxeKUfgur7W4ODdD+VFGiTcwZkPJry6WqlbXypNA4yw1ZsSICkImupBenGt0cKgKswT6sdCWptB2eWUzmh3GEZT/GLcZWCXPA7CsNzuMIcEIbbSGHihq38Esv6gb+fgaj6c2goOvLiKrJ48eGUhkcWhOVHHoWf8QsB+NRtZn3aIGZhQlHWmz2ZpgiZ4mvT5egzIr/02peDSaWonSQBiQZuYV1kufeDSxv5dVp6IAwEE/F2eHXSTMNE0jK8+yUaA/7uLrYvlerbrZOMcq1LmUq3FxoreK8xSqcNTRxNQBzh7l3lKL5bUuL05VVwTfV9Z37y1ODxYbKYhDJZnrRRM2b8KpIR3RXrLFiMOTh6I5Q4RGn5iZXedexQy1WWKysRk2IFQuUIpTkqZ0bIpqyxd2Jhqsi1lk8t6Yd3C8ll3sovAs05hycMC/AYidbVhO7t5Xlo1tc0F7AXgsy8ZEaZSZnVd3Z2XpqtzYxglLz6qVqnCmo7d+V/f/3X9Qcv8NKUzVhKk2g+wAULbP+s5/9KUUSTPl4tz2YPvtuFe+dJZ7sP3WXfIv4YRfBlu7oQwGxdxdBrCtTcvKjWUI426wQ3QjJ1Kl9bOf66Of/H968vATs96LEd9sVhpFvkZxoOXlmQGWh7cuP0Op0GZDO0UY2atVS38ulPV9cU2i43m+2Gjb+Roz6jOdazQeK0sCdeVKN+dPtF1cKoIFxZQXndjHDPaNjVEGdKpeWDSslxszYGRzojY7SlZsrTiMTRHMvbrhth5EWi6WLhHH61VulkqYuzUnJXrCTuFMOZh+IKDO28FkAVysGQES3p9+Zz4am2DLhFOWdc/sqxNLsV+J0pEl3zDSQvsxCAlqxwgCD2gpyx3L6zq3sbBScdsba4ep+p6zh2QlredowEQvlu+7lDxA14RUsDxUyQiJmkJnZw91dfnMntRjlchrI5Ci7Bs5humukSvPWvYrvYMWhbKPukl+iqMTZXOiCCkfO8DFTxkaSkmfqgUjWAC0laUBS2P/jWpLIELotTPNYH0oV7v+tEsSoqfamdkFG6ndXDJAPZnONZ8fudhFIgYCRrlYXqf+dtaZbEAQb8G2awuv4LNQ1pH69FAnv/s/aPLbvyfNjlV6sUqPqAL8taUYkLfG74uyDqe+A1ubqtp/fatWYA+236rL/SWd7D9gtgPgDsyW2VPAtlVnEW4Gt9x0ueE2rerLz/TZu3+un7//UzP7Z0SGAICLp58ppewaSPVmrZAbPEwWc4WiMFZrUXoBrkLY8iX2oKdXcpMOY7VBojV4Emc6RDiFp24Sqlrf6OLZY22XlwYaFg3XMNKyG53Zja+4WVIESAZw9B2tJ+meZ8b7eBtnuUHVqqi02lSq21abNerXQlkUKI08RaY6QvXbupB2So6Y4r/kqmRs1uZMnak/+xbi+9I0t/9mjtX3XPIO4OHSAhtFSa58NFPXA0BotkYGxIAt4iZMKehf1rVbN46ZeWKL9cMP2Xww3Bwrpgz8O6Vs5/jEyA3nDKukL05/V1byhTFfXj0zpTLVhKpmIDlQTPXBwJ1c3lJ9P/SjEUuxMQliBb2zTGwos/vMEiOGcqEGqLeNhWNN2QG2LnbPMov53FCq7ZntdcwfRmvX3MUAOVtNjyoCLl+uz0pJnS8rtbfuWu5U2Vzjo6M7yvKJfD+x0r6HpeMQgADywpLZSnUNlYFKceQpz0eq21jXW0/JvQe69+/+J6UP3lTlJ2p8fLNDE2bFLPPLzBag5TFg7x5sv6R70Sv0MnuwfYUu1q051F0P6ouZeFYuA2hb8ww2NyZRvuwUmAS5U3H2TB/95E/16L2/0CRxtn2IntRUWl9fyEOJ6vXKIl8Z7JMZ1tVCxXZjoAUaOROB3vqhlGwpl1pQOMIjgCkda3J0R/l0rpixHHUqVzdaXJ1az5dC465ca2VXzBBCl0BjSlLSaVDmDkHmFhkXuJDzHeDaIfgoVz0VzGYO5gYVmbZdbRsGxn6Yt8X+kdc0dbGNiVjN1mLtXAnZjYoArETJIQTjpg7wAS4G1MbUKNHK2J25W/mMKjHn22s8mSvLM+tTozRm3dM0tDIt4EUwPLPEMHKoawNbNWtF5x/N9xFU8Z70Rp34iXEWRFguEYjyugltPYIdCi0WC8vYZcMymU6U56iNCy2Wl+bw5UIOcMNCVZwr8BzYrstCW0RMIf1URnx4UGZuTHFcFvRkPQNGUx1b8pCrBFQ1mxI3TsS4jvti/Rm7YRMGA3Yf0N3ML68D4FtervlKu3YBZXrmr5N0bNcSoASUXdODKgBiMTZLlY1E+T6jZLQDRrra9NrEud74H/+j7vzOH6qNczWeA1uWKPwlYGsl8j2zvTW3s9/UgezB9je10t+k97F72XC32AXR8i2qvUO/lslKbjrMO2IygKnD9vxcn/71X+nTn/6F6quHCvvKrPsAJ8ZjiI6jpDzOYqXkn8KU2kbb9drETAYEww3WEmMo69n4ihu3oG/pY2JwfFfzO/etZ8wNGdbTlhsr7cKgYDFYNzKSYr6+Q1C65akOPsOIl7ghE+rubuDDSA7jP/SOTRwcy2MW06wUI+uHWil0S/m7kmqCDgq3SbAIwZ0y2m1AUNjCrmGW3OR3LksAP/O9HIsxMhMguZGaHft0Pky+ii09S5lLlpllAK7mCFW6cnKWKEsz602uV1t7DRs9skq58162vFnYpwnH3GZmNztK1cCSfYa0Ydyk/BCVLq5QW11eEN23sOsQJ5SiUTwDzqwRAIgNZaTA59hiM5bYMibVlrZhoidsPWYU21Qb6krbjdtYmfdzwAbHOWY5X+beVMPOYYvjdz7MzsHJze26OWDnXMW1Q6SFwGrnyIVpBhsbYJX529n0ELswNY1TUxugBqzt2o6n72rrWfMnn5UknqhsI53Vve79zh/owb//D/IO7qrxEjKinldynmdGDj3bHbPdg+036Wb465/LHmx//bXaP3O3As8jeIZctwF6Xw6AxwoRUQmlYCLwqrNTPfvgfX36d+/q5vEHCosLBZQbu8ZC1W3WliQYr9eYVB7fc6phRCmVM6znYeMr6jUa5ZpOuCk6pTBjMBg+zA6PNTk8lhfGquiJUnpmHIMO4WDJR3+u7iObZTWQZlYWYBs8erkJmzsSPGVwQ+Lmzd9tT2GRcZFqbv6glnkYey5f1uvVFhsGPNVVG7UVYIv7kgNUSq+IvixLdjBDAHANwK2M7DyDKevyZUwMJg47HsZ4UBZzCUJAzFybcIhKbQ2KcqskY5tDcPyNiXwmGHMEkSqEVOaKldoMqZsIYsPiytS2FsYiHdO248HFycLhMa1g3rfVpthatCCzyVQczp490dXFM9XVWr7fKs8YUeL1d6AHWCbyvUS9H7kSfdCrqktVxdYlD+GXbP4VGJzsrBqdwAmDCa6VRfGhr2s4JvqyoZrWWT1aqJ99VigtO4Zr7lVDOhLnROl/yigXSm7Uz1Wj0QgrzxNFUW5h9PSG6a9zjXlO0wC2XD/MT9zoEaNmQTzWedUruvdAD/79f9T4O9+38ALiF1lrY65uKui5FN/lMO8FUt/WG+kebL+tV/5fct7PE9udq9HLoe/P9SCwobaW31Uqz0919sHP9OzjD7W5eKry4pG87aUmKUyqMeN42CdAC9OhLLzzCd7d4A1sjdk6lSwOQ5Ys0zYaj0cmKGJEpvN8xSnOQpn9HRBkBIbnm2kCJeFopDZInR2jWSI6sISNm1jIJ/8Vt6XK/JO5wXOzxneYmzjAaGM5NmMamrKYAzYhVByqLdZqNgv1CH+qrZUjzbCf4zNUx7yBPqrzEt55AKN+ttxXRmRqZ/DPz/HFf8M6rUKKeULjyp0RJdokcwk2q6WKcqPpbKQ0j7XZYEqBHzF2jKmVZK0U7QcqYNWWbMSIEEpdZ8Rgc8AWFE8fFKWw698CbKwTRhzYIwLWk/HYEnYW1xc6e/pIN1cA7lJBUJtQKowoO2N6wUxtYqlLWCCSJ4yYyoCy3NqMLeM+BvE9PXG3Js57mQ0W64A7s7n9u0xfc6zimJ2tIw82Avz5/MsAmt68Y+9xnGo2nVqGsBWKTakcaTo91Gg8k3qSh1zakvWyLa/XuW3Rg+bvzCJnCQlCI628SNV4rru/86919KPfV5dMJA8mTjrRbgf6AmzZjHIOz/OZ/yW/g/uffeVWYA+2r9wluw0HvJtrcHrWl8HW0THHagMUxjfnOv3ZX+uTv/0rrc6fyC9WSrqNgmqpartw/TOb2W3N1ADThHyUGUuxGz/GDDgBGbN17+ScjxhxcSk2lJQtCq9uzQyC8Q2A1/VIKZs6lmPAARPMplKUu3EVerXm2OQCz3k/KyVTZvycQOrzHr07dydyXpN8bI5EHD+jPpHXKiTCr3ZgWxYbVSXAjUNRbDdbM3EYsms5T0q4gK1zM3KMEIMJ1MN2fIPjlpWTYeAlc6iY54dmdAGobYuNiZrC2FeWxZrOptbfpA9sgNMCPoEZNTAuA8t2dpO5Y7Jt70q3IZsd9z/WzJk1OFoG+29gvqwrJVWarW2t1c2FLk4f6frqiZoawO3sOCy5yGrWKMYzE3ZBYylFm50kq25ezW7ciPLxDuTxUQZsqQggUnNjWcTwoQ53bQw2AfTTYZ0ArWX7dq21Hfg8WEViiCbcWUx6fa9xzvxvoqpsTCQ1mx1bD5zPh/OZdsEOfA5ht+YNPfTZMTlhk1VHuTbpRLO339H93/+3ig7ummCNc2WDs+u07NjtrvIzSBtuwy/y/hh+gyuwB9vf4GJ/Y94KCyYLmcWQ0AEV3zEjAxOH1CZ4CtpCn/7Vf9dHf/nniqqVmtWV/Hojv1or9QgfcBZ9gO3OszfAMkgOQBH8ADQALbZ/jtlQPu0VMwOKuIZkHryFzWWJ6V7nogRrMe/gQZiEtSJq4Gw8UZBMLD6NHq+VGw2UXRg7zM3FxnUO5CjEcqrmN/wiVs3GXrihYlCBS5HZHVYGPLB5n55ph9jLRQWiEubmDx8F/DlLKx0zljNEuwG02DmaQGlnwQiwmoWheyB2SmDEgOiKsHdpNBobaAK2l9fnatrKjEDyEek0btwGgrzdomwOhwxcN+KD6MsFArgeJyVlV8l1fVxAxxiejSA50MNEgqqB5eMGvinK7TzbrT7+6Gd6+uRjjUb0SmG1jAJlNgvMTDB5sVzJlvB3i+RDLORC9eyB9/Rma2tA7zTFmjIITO3NBgjRGv3bPJ/YXK3r17qaLT3knaOT638XdsxZyszyZMjhbVyLglGxptV6XWiUT/X669/ReDy30SzbwCQwcdTQKJ+pAtAndtfCY84a4dZoqmZ8pP7gno7e+UPNHnxP8hGgudzhz4Etn+pBWPiy5OEbc0/Yn8ivXIE92P7KJdo/4R+ugDOx4MaL6MeNxriyHCMNAZOk1VbXn7yvT37y/+rm8Ufyy4WirlC7XSkNegUodbmJNQDAYCUIK6PEFwBI+AI71ky/k3g7C0Zn/tLr0I26Op3F0FHedD1GECQwZuJ6n5bzSupNmlu5l9i8ug/tAUhaQDzgzLkYsLm5W2co78qmTkTk8t12XriwJZTIPUxoSNexjQNjM1gZ1oV6FKy920w87wkPAexODe3EPJRN8ei1kigbC8RgMFrERRyHmVVYjdXOqd5uVBFAb6DoepkIejCJiBJex5VUXZ6tA7mm5tgZw0kUxwTCuyrByyk9Zv7ALK+btLVysql+YdX2neF6AMyhG62JgkDlZu3GY5qtnjz+SOdnjxTHCJ/YEMmet5uTNWVx5FtYO6ydB3PAgBpiJ5Tbuw0I4zkm+mLdh4QhIJlxIwCRzwrVAWeR6MRRThTlxrZ2BhiweutJ+yiQx26G2IRVnVbLjR3byfE9HcyPLfWJzRcbDWPJrCYWl7v/sfEpCqdYzqeqsrmaybFO3vkDzd/8oRRlNqbkisU7HeHLKDv8Nu3VyN+6G+sebL91l/xLOuGdGcTg5MOrWhCcCZ1qFadP9MGf/hc9fu9vlHUbRe1GiYc4aKtRmljEW1WRMIOgBYUvxgMoUBm9cUHcO0EJhhU4KiW4DnHT9AA0NwLCKIkzV3AB4/RBAT36otx07d9IoUlHCtMR6a3q7EbtVMSUOa1nakpW19szu1tYHiVKY7eu98eBOdGQex5MvjMP4MgJjhiPseGPRn29VVOsh96sA25jmRbs7rn+8tAXNHs/NgiGqL3zWkZEZcyP3FlKwA6QEBG1GGtUlUXRkaBDEg5rR8LR7GBi4z+bzVoFpeYaVs05xYqjkZ23qbdRLBPrZwYW9FadAMzGbSyyj3XxzRISww2A19KTOG8giMSjwUaRawir99RYCP3ps0+1WJwp8FxWLsI3+sLYapogC+vKmGAEc6xw54zKuyQ0YGvry7HAuinlUvZ219ehKjp3FMpUMojtQynsqtxsHvg3twGhDE7fnbhCe98g0HQ6NV9s976+zeBWVavJaKbj43vK8/FgIoINpYsHtHABUptwFkPtXJEJ7KtPxiqSicpsrpMf/p4O3/6RlI4HwRxbpJe/XvqvPdB+STehV+tl9mD7al2v23O0AA1gAW0bcmPhARSWtbzWZ3/1E737Z3+s+uqpjnJfqV+rr1cKYVQ29oJhwgAqeCEDkIyBYMtIyRQYJeuVMmeaKjazAtx9eBpJNy62DSClRGy9WLNV9BQwcmLA5FTF5mBxeQAAIABJREFUFaphxepDp4bFIN8ls7h5EVO5csN/HlLuZmKt1wu6WZi7c3GyB0ItzBWsZs34D6M0lFs7BfSgKZG2jtkC+uCw6zUCtsOjHwz8AW5Ar3MCIWczOGxc3KCrzePia2ziH5gwJXTmQFExW0+zc05V5uAE2EhFhUK7VRCm8nwCBUbKsrk8L7LZUU+wSqfyBuioJuARDQvdjTkBuIAt7Jg5VcrN1rdsKguUx3gCcZa5YhFeELHZ6XR5+Zk+/fnfqyoWClSrWC9sEwZ7Zx3CLDHABdhd4DuJSI22m7WBJ6V0viwa8DnYOjDlmiNmos/KBm29Xln52JmOMB7lNkYcj9scuU0SPVQEV1x33hPgZgPAaFFDYHyU6vjwroEtmyjbSPHzljqF8nmwcUSL0DaK0QvEI639TOtwrOPv/7aOvv+OsV0+k8408iVPcGO5n4ff2/PLvD+S38QK7MH2N7HK38D3wOvWbibmAgjrap6P+Vx+9J5++sf/l64+eV+zoNHBCBepUuX2xswLlquVRePRB6QQzSyomd8HeBGHNp+5G7uJ08TM/10o+q40Z8hnPVeMLCgNoyKFnRmUAbYNbIsxIanqfK3r3uYg88ncQgGM1QHYA0N/DrRm0zgwqsG20ZlLoCZ2SUVmbmiCqqFnGzG3i9qZjUQrMUPaMkMMA3eMFGZlYQlmt+hAwFSvFuLugA9KhTUlc6cwdGdm/4LpWgwcJW6fkmttIiCSjEyolLjzN4vFvrM83KqmRzpSHE8UJ3Nl2YHUhzZqg10jjJReOf1I2JtjksN4kxl54E5FuRshEv1tB7a9jWyxtgigYvOHprRL6k4+IjBgrU8++plOn/xcfb2xR2jXBB9imVUjjzRz86+sJWIoEzUxwrWbfR4qDnaNrC/r1MhYU5qhiJW43UiObRZoPdj+xKm4rcdMiZ0NmR9aDxc2TIaw80t2mwUuWRgkOpifaDye2igVVQ/GjQyyEYPhkU15GhEWTJ0Sc5RrpVgrP9fR2+/o+Ps/lkYz9dh72ifFQe7nBVF7wP0G3g5/rVPag+2vtUz7J31uBQCaHdgS2mKAUhuja28u9PGf/z/62z/9v5WUK90ZRRpH3NgXahsiuFvLYaVf5sZZiMjDDQn2B9t4UUamSGyuTjBMerkwIxMpOeAKklwePTJAl2xTk8vW6hgnKVYuQYYSZJBo2/pqg0zTgxON89T6i7g4GYseZmrNVN9KqvSNHbhbQACpO7BwbrRYE3Iczj3XCaTwPKaIakriVp0x2lKkvVFaBRSMYA2pOPXzlB6nWKU/C/C5ni8uT4zqBFZq5xitdGkCKTf3yuiTF5B/63rMfFnfN4Q5OjZP6beoKBPDDqdK0gPF8dTUsrBgQhIAKcqsNXOuA1jh6uTO+0VGrVt3cmwd2PQts7GFsb8eowqFwrWRHvtonCqNez357CN99N5fq1xeKAt787z2EImhwoZ9RlQOYLVsOKgWOEGa2zgAppTIsYPk+IZyN5spNgBIAmrnvOXOF5GZA1sqJDuRlK0+aUe167mjbObaTmZTKwuj8yOIAZV2ECSazw51eHBiM8uuAkGv2I148bnjM8jGKepbmwFvw0yrPtbKy3T0FmD7IwPbjnL78AvjhF9DB9eEDUMSwf6W8q1bgT3Yfusu+Zdwwi6a1WGeYRxgW8mrVrr44O8MaK8/fl9T1ZrHvcKe8Zcb+QFlTcccsTBCMVqVhSlafURPA7N1s65yzG0wKIiMuSGaohzL+EqsIB1Zwk8fxHZDtNEResD11pKF6CNykwySkfowVxeNFOcYPDA6szKG54DQARYlY27yO8GXha6bsYZTDjMuA6jFWEJaGd1TBwuiFGm92MbAkRlaD2EU3U2MEGDEeA8zQ8t3B9tJxn3oySIKon/NOBBe0Aa2PNfSiWCDzuiBUiulU6oJCKGM6Q8s2crQiMOGsjeK4apCSYtoam5gK2VqWxe0EIbmIOFESZiPwKYBeN8FqJsC+HmY/bDBsXIspH2pplrbCI4fZPLjsfXBYfdUJuIIpfSFHn/yd7r47GOFXaHc7wyWAeuS0r4BGSpn56BFz9r6ujZu05tdptsI0VCAzTvvapuz9ekd786DMSDA2NlJso6cHyVvvoyZk9wwrLsx9NSJrvgMEi3o3LgCSwG6e+e+knRkGwnEd6YyHxRYrIlZQnqdMVtmtdd9ojXM9ns/1uHbvyXR80U89zyDwJX83WztYAKzJ7dfwk3o1XuJPdi+etfs6z/iYfLHqpwBbGvoAS5gtX+iD/77nykplsr6QlGPk9Jabb0xdSqB7IAY4h1s+fDCpU8bhp7N2FLi48bPTXaDWEaeshxxVOr8cc2JgBnI1ARPijN1PmALxSYHtVBnXsuFAZ/ZE5I9m8M48K+F0dTy2q05Oe2Sf/DxtTlOi9xzoMtYEIwOgrklmadizMRTQsnaw5TBCbTo0QG2zru5VUIIQUD5lzlZ52hEuACpPxw+AA+4oOQ1sG2Ymd2amxKAizDKhF5mFTgEFcIGrZxdqWoKtX1jx2obgkHkBaNjQ2DQQmJQH6jtQmX5kdLsUGWFIGjoYQL7llkLmCFIgmm6qgIWlWxstgXHToQefXRETM4isavX6tqtsz9kA5NOpSBxoQQeZe1OWSytb57p4Yd/q9XlZ+rKpfLQU57FaukFd72N8pg7mFU4nGuUSQCG6oKJpOjbMipl/XfOj5J1p6J0BiWMiDkzC8A2MActSsXOB9kBOcriNEmfG4S4aEE2BpSTAwVYdxIiH8S6c+d1TWdHZsVpa0jZ37w5XZC8bWg89ACuUrLpE23DkQ7f/rEO3vqBlOTqrDe/c4t6AbauZ7tH2q//Bvb1HMEebL+edX+135XsPEqIIaaAjFvUCvtST3/6V3r/j/+zks2VKZC3yzMV5Y3UV0oDX5l8zbOxMZcNClYrD3KTRO3pxC2tja005r1r5WN8cSmR4vRECZn7no3AWK6BvGSkMBsbCzF2hxNRW6naLFQVG7uhErXX+Km2XUg2nd24oeYYMgBgJR641daM82GuOQHtOUYPjuXSY7W+JGkzRLa1CJBgXcyajpSkuZXGq4oNhWc5u31TqNw6L2YEQEmYupB7KxtTGgBsMbMIrHzsmG1lgen8d0pUHADTvCgxu4i72sRfbE7oU7I2gBTsj4g9HjX9YD9WlIwVRSMF0Uien1kJua5a9Q2Rhm68CjbP9WCO1ZyhfeeUxdrDbC0APs2MhdLzdIJgxGHE7lFuZgPhfIXZDKWE1xPe3hFLt9Xi6ok+e/iemupGAWr01imDwzC1OVrKxmVJqMG1VsuFVTMoI7PB4vV3CvFdYg8bopj2AZsBeryUny3CKLSQgvXWge2u9wyYA4xUClj8LIk1orc7ZOda5cLsKamWpDo+fk3Hd94YvLNxG0sMIxucpCylmQoM2b2J+mikOhpro1Tz7/5Qh9/5nn2++HC+EBzvpFLWcH7xe79XJL/a98B/xtHvwfafsWjf+h/ZgW3E6Avly1rN4lwP/9uf6sM//S/Ki2sdpJReb7RtlpaY4tW1oloKKwDNlx9zk3PlQWz9wpggAefXW5E0g7oVr2HYxxCabvOWNUIsemYAjK8uSNSHeP06hTEOTgQblOuF9WxhfhEK0yBVgz8vvrYIfRAS0Ycl2QUzCpgiYAuDsQvsybdeMY5CkVpjOBg69Kp7XxVqYpFTm1v503ybq0KB3yqJqbWS07qxvq2loza9AkqfMGEbUzaFlYEtjNzEXNYPdX1fNh4omW08inK6jVTRo2UW1Xn0Wuk3juxBidpGU4bjbHC9xzowRFyGOUhKZ9fcnDzCDQYjf7PbHHrWpsBGJMVcrPVG2VCQlevKqZTSTZ0dAOo4bAFSlHEDdQ0qapcjy2WkrUDA/PLmmR49ek+b9ZmkUuoq83ROY9TRuYnV2FwVxUbb7cYEUiQ48TomIhtGunZzq/YdZpI9NwMN2LqHK/fCRHdtARNasXnKUosHpCpQF1t5OH2RioRxysiBul3b1lc+OtTJnQdK85l63zmRNajfyWn2mS13to8Ac+2nqsJcFcz2zR/p4PU3namF0fMdtu5Q9QUA700tvp130D3Yfjuv+7/srIeGFMYEJMz4qnT18EN98Cd/pLO//UtlxY2OR76adqWyWcG5LDR+GqUGuMZgzRQDLsWNm76he1AqDKLAxn1gXk4c5VyerO+GCKlhzrG1+dbGoz8WWtoPxvikBcGeSN6hZ2vtWOLVolx9nMuPc3VeoKJAHb01lpjayAqDtvRanY7UIvGGkSKcoozdEr7O6E2UKsas3kwxXCnS2RrCOildApBr69vmzJQiztnQfx1yYwPWpjAjfhAX8KR37creiJcwn4B1N6ZSNgtH+rY9/UeMLxAUDRsCNi70pa3f6lvflPEmm/bt6MNiSzgyBkpZmUqBzfTu5obNTMIJiKgeWCThMKYEmCEqcrOmblQKxughruJYbBIJ9gkDt+2JG6lCeaxacdhpu77Qw4d/bzaOXcd680OeAS4MGrA1kZOJ1RCTuWuwy/aF0RL/51KInNzIfJHZBGHbSOUBQORl6fXTL+1IBiK+0IUomLKbfrxd4tpMKWKPvF/aBFhXIjjDqjHRaHyg6eyORpMjW7s1VpdD0lFP+Tj0leYja10UfaiSDNt0rsO3fqTpvTesnWHzwPawRsvwu7YH23/ZTefV/+k92L761/A3fwY7k3XC3bFdLFd6/O5P9P5//WO1Tz5VuLpU5lEmXqvzSoJdHahROkUBakYTvY1ScPOyvqFJQxnnASAADxyaXOQdYELfzTJnAeqSPjBK41CWn+NHirOxhRHY/CPOVOXG+Q8zAkJfLhmbmApwLqpeW4wOus6VFbPEQICQ+p0RvhNjDQwK8ROzl5Y6Q285MVYGyFJKNn8Eh8/yvNYYbYHvc9coTwlNl4pNqa7GVSlUmPiq+62FBlDGxjGKGVPEVABDArMz32C4uyuZ09t1rBYKh1J5xzy5BiySc/Iy9yuM8AHcPlCaT5RlUwe+DbOobBBQFjulNSuMMtzZU7pyPeyWioI5UJVDnJ2FubtZW5heUcO2OabnQT32egZoluLTKU8D1eVCjx99qLPTh7Yu5m41gDvXEgU1KmLr2wOI6o3dcq6U9PlYWECDzUY732rrhyIMG6w4zW+a2EBMKiw1wrfPzu6LtWWNqZSwrlyPmGoJIfZUJEjyyceKk5GyfKrJ5FjjyaFtqjZFZRtDyuZVXSjNEo2nM7VerFKRCi+VPzrSwXd/qNHJPcmLXgJaU0XtwfY3f4e6le+4B9tbeVlegYOyewi3vUrF5VN98Od/op//tz9VfHWucHOtqNsqijuNZ5mbvSSX9mYhv3UlU8qQViZGlGM2sgiU6NO6oHa6Y+Z1bL1FF5xuymLu5mSLcrOHP1EWDVNl45n56NrojTlIMbcJeySkPDYwhv2WjWeP3mNuFKBNLby8KtYmUGIUBdDgJgzIw/JgwjAWyqlmI8kt39JlnIMTbNMFHgQuJk6Ufzeqy429NhBSF7hKuVQhP8bMn3CAym0eEEiZBSBg7IaKYLN2HsP3bETGys2onQN5/TADa6NAg5nDALaWRjQwTpS1hKObiWbjUm7oN7pzGUIYbLTJjUBRnoX9AmCck40zodXl+Wb0QQHWldN57vM55WEEyY69q00gliW851bPnj7UZ49/ri1JSIONpPWZLe8WIxOXXUxZlz461QvzvQ4DbdcbrVZr2xwQjYcZillwhpHbjJmDmTM24Xs760znoexGiUg+Igpw5yzVd6iVYfzoAKjz+/bZYfOAWvvo+L6Oju6bJSQ9cD6fq/VSy9W1ZvOp5ocnav1EtZ+o9FOF0xPN3/ie0vmxaQc+/2VWVgMrHzZlLxPeV+BXfX+IX84K7MH2y1nHb9WrmOMSNzNKyF2hq0/e07t//H/q6d/8paLrc3mrKxsDSlNf04OR0lFq5VE8dCPADJhkRNV8kOFuuDdxE6U/iFCFZzhXJ26WKFJhY/Y81LnMozIjioMSfdA4MwYHuwEcuLdRFWa0iHEcQDXJB1/kDladmIKW14Q90bfdrhfWG6VfaCEBDWpfNwJj802UX00dG1tCDf1gGpltyw0aMuPA1pTUXaXtdqmq2pp9o+XF0s+kVEmaT1eo6ko3ZkMCj4UUlMZeKamSSgPYAhJm28gmhHUDXGzEh00HpWtXbrUQHnNOonfpFNgcj6mDxSaBLFnKm4BlYoAkyrNDZCALb+zWDQM79a2c6YPziOZnOS9YM71hXLNcAASLRbnWvJid55LFJoYBGwcU1LWur071+NEnWi9unC0ndBXbSWrPNAGIJkxiqwLQW+WcTbIUeFqvVlotV26+mQzhujbB1ng6fT6etNk6oRSWnpPZ3I4XoRRqdlsfm8d1myiLTqzZoOVinIxRJT6HGGzA/ClH37//HR3M77jrapaNna5vLrVc3ejgcK758R31QaYmSFX5mdKDe5q9/pbC0dQ+J4OR9XBP2IPtt+rm+EtOdg+2+0/CP3kFKFuavSLpPtsbffIXf6Z3//g/a/vwY4WLS+FAfDDC25ZSnyvBITAhGg/mwziMsR8YKwKfKHTzmZT5cHeSsxvEsQnwNXUsoMRNnRsxvdWmcvFr9AmTTEFMdBs3OsZBEisXwmwNfAczDFymYLl+jEjKJeJQB+V4iMdzlogujcY5JtHHs+6wm7u0/h+wSSnXgTpgZhaIwMMAlnVTaLNZmGmEhRD2UhIlytOx3fi3nFv/QjGLHzCAC+g4/2Nn2choFOzWNiWor03xXNq/0WPeMV9TJUP4CTFgDpc5YHqXBsbWaTWHLUIIYKaU1RvOBWbHmuGURI18YLXOmpLRmHRIzBnbudHnpmze9IS/J0pzSumeqoY4u9J68zuwheGbhaTfm9r72dPPtFoszNRiU2xUE0QB2Bq77UyYhnMWDwDaetWIxRiTMjWxK32biYeN7cT2ueATBbBu8W+mUjGeKEozUyYvVlg5FjZ2hbrcaQV8tf5ICkc2QmabG8ISbOQsUp5NdPfOa0poOaAat1zdUovltXkwTw9mGk0PTWzHA7Cd3Xug2WtvSXwGzQzk5V+pPdj+k28w39Af2IPtN/TCfpWn5cC2dorbq6f66R/9H/rZf/0jxYtLxfQqN0vLcz3AFB/f475WlIYajVJTndLTYzzEvGzNOJ6yoD/0cN2sK9yqxOQBYEHIMjBgwMjHJaiiRExdlB5oZkzLI24vSTUaT623yJyoMSkTL7koO9TD9G4RVTlTCJdgxE0fkdJquTT2mI9GInUGNgvwUJY0nwN+BpcqFNamvs1MJNVSgjShDSvfqmmxNCRZprbAcZgooeOUd3ktgI7eL187UKVMaopks4WktIvlI8Diot5geevVoO72YIVuVnYX7M45mv2iCaoAO0AaQImUxJmV4tkwVMQIIngyD1+upQtfCKyfG1ufljlo1mo+P9TBwZFdo/WasRqsE1NF6USjqQs9KMnsrTaW+crwFsdBP5QHIiTW9ur8XFt8j8tSS6oILf7HzhHLsmhtY8LPOeBtLJRgY4x3NpmYD7M5aPVEBW7tHLOcEnni2gnMIA8xjFQ8bLp1EE9ZZSSK3ExvHyjITxRmR1YJicjc9TpbQz4zuEidHN2F11uLAGa83a614TMd+RpPxoryiYmjKsVqwkwHb7yt+f3v2qzxP2C1roK8LyN/lTekV+S192D7ilyoW3GYg9bD+anTOyx1+vfv6q//9/9NVx+8q2hzraTaqmO+tKmsHxonhAmEphupu8rYD/05EyUx5mNszcWk4YMMY3FsorZwc27msN+dew8/Yxkwg4E+Iz+WusPsY5Irm8wtTs8FA8h6oWW5tbEexFOgS4HPsQKXIgSTGlQ+LnTH+SXzcGHliI0cQJphP0peBF0AvoEUZe9EaYYHMWAGK0do1ShNHXiuV/SDK3kIxEIYWe6AzxKGeE1XAgbsORZL8xl8i12J1YEyDJhzoSfs+7x/ba9hebhQScvideuJYQRiKuc/7Qw6XN87UkVPN4qUj8cW4MBmAhbP5mG7rQZzCjYjCJcotaZ23M5U5P9n781+JTnPNL8nM/bI7Sy1cJFa091jA2PPDOwBfGHAN76yb3zlZWDAsA14ABu+8B/lAQZjYDy2exbMtKRWS6IWNimKIilxEcVNIiWSVayz5RYRGWn8njeyWKTU092UKJGqc4gDVp3KJTIizvd87/s+y1hpEZnAAFiJe8UYwtmV1pulATTB0MP64tC30hKn5c5mIfyqO52d39VydWm5VITGY+GJ13PruS1ADVscAhmbkLpkswBwR2uXzwnj2GEVGf7MO21bU93DrQtClUle5CHT5mZUIV2uW+2yY01Pv6jZ0bFmMyreSJ2azxc6WhwrZ+O2J7hgF6MIug4ZMq/MnZeWgMe01nafKp0c6fiLf6ysPvLmhSjID0W2A5PQN9Y1G/kzsYb9Dg/iGmx/hyf/c/fW98GWFa/XaH2hd559Us//6b/Q+mevary6p9H2SjSCcypR2/3tVU8L1dNSnTptMKVPR5q6NRyGCq7EBpMFZ4iin8QekdnskEZjK0WDYWhhMa+w8T9t0AQdLEPgUsV04cqDueK2abUigq3ZqEhGKpkhYk5Ae5PWM85EJBa58oUxHYujZ5A72psRO+e5LQ1SABim6w6jicYVLZVtltc2WqCNyfPX6yszVzNyW3doSKOdncGaRjY05PLSIrU8ZYj3o+1t72NaxnZWat0Op7oz2Hrh3zr0ATA32Yi59v1ge2REWDoCXJ3JVHwjOWLmaQ0sbOJxogbm9JCUBOACxLSZIVAhcWrdQqXLEAEEBltvYOI8e+aZF6qZx6ewloNd7ZBd20A+YCZhT+de9+7e1dXVpTscabrXZrP032kzW8u0x7QDLS5/jjQky56GTQ6fgfNf1nHvbCG/DYk8jBxIKGrYhJk0ldiQgvk081zLe+xclajLTpTObnuDVNeQpMK2+vTkRMdHx6GFZrbf46ccLW1GIDicJXQZsiqYyPtUs5NHdPT431JSzswd54UclejflWuw/dytcZ/iAV+D7ad4cn/vXvoBsMVgv7nzjn7yja/olSe+otH5zzVen6vbXljrSiXS0+bd9arrA9g2WrdLz+WmROaZiUtVEfpaVyWWj1DphS8u5vZUxoBwSBdDCnPIQKX6IuJuhzdvUiit5iqmR65yWWQdwba81Gi3VTGiebzTiNlgGezmeK9YFGnJHpjIABvzQQhah4zXQ8UbyXwAMeAE+YtZcOhtI4IuZtKWATHP3CIzwsACsEUzeqigo1qOonRvecohRs+h6vtg6rq97FjC8AumRPMGgQ3B0Nq2DpWNC9aHyH/sC4zRRqse3ZLnvGFaIebZPJZ5KMeUlwGqaJXt8JVoa+vFIFVFJGG4eZmBPCZjtnQaUwXwpWPH7tHCRurCtTNA0a0gU9jAudPP33lHv3jnbW8U6irTfDYZZs8xv92sl7p3747bx1hZIoGije784J7DZuNRCr1r0wXRyj+D6JVj29h7dkskIODKfD7BphGLR1r3nPt8piY50i4/8cihqmgfw3hPdHpyrPlsLnZjVPmQyg7JQhwzXZAReuas1mU7Up9VuvH4H2py41GHxkOuivNsev012P7eLYC/3ge6Bttf7/w9XM++v4BEpN7lmz/RC//6n+unzzyhqjnTuL3UbrcOdmdRaVLUKpDEQA0e7bTdrdWNmnDuIcoNNq81nlSWoY804A12dyzaFAu8XiTa4Fl80IZGhBoEHyoYtLYsfmm10LiizTkxUabvdlpd3FO7PLOlZJnAqGXuGIt3BKV/yGgJ8I0NgMlVJktFVi7A6OQftKEF3sOYbFCdIz0ZwNZs4L2SlIqdyLhoQ4bZfnwGKmMqv8PbAkgmGjWYcOwtzaRNytdhHhtWjRFRR/FIVR961UOMW3gz22ELlnWaGrybbcys2abQnmZDsGcm7g4C5wD5FY5RYR5C/q2jC9Hq4g7l3F2eF21lLsg4K5XklYEakKPrQBcCBnfwg+gOxEyZLgQ5x6DlW2+9qdde/bH1tnWealIHS/1g5kFl6xm7pUMkH9GG33sUADmLq8S1AGz5th57yKfF3pHN06FlzP7C+uoMuddOl6u1K8+sWqjLT7Uvb2gym2s6pcpmn9drNpsauO2ENdhrsg8zWcvEudgQOu2nHas+uqkbf/BHbiWja2aebZLcwYVs2MTFhb5uIz9ci+Uvf9prsH3Y74C/yec/gK2tAxu998rzevaf/xPdffF7qrpzaXelcdYrRS+ZV5rXc5VjHJRo+W612a2kbB8pP1R0XsTD+J+54YeV42CQ7/kpJCDmtlSY4fhDyxlCzMEhyP61Se5FcFwd2SmqTyvVEKVoFbcb7TcX0vZSI3v2ot+NlJ8IkR+qQLdfScBBDhL2fgF4D4AtrU0H1+9jDtiz4DObpkrDI5hFGTIWgA2RZztYMA6gCPO3R2cMMGG8H8xawJb2r2fFDj0P96P4HoDUxvq0u5HURFXsODkTXqMC5JyQEUsVvVqRtrTxa94PK2BjAyDYmSvY20zBAVyAiWCFNC+dfIO/sjcUcbIMtp7vOlShjAQexxEGcFswNBwvsh7awA6qGzGX7vXWm2/o5Rd/qL5ZqyL9CSAeJEsArOe9bsMefCEiI5jqnIo9cm4JlkhVVFTiWEXGhsPXDIvH/UgJEX3YTe7xjs51td7qztmZZ9FJMddo8qjKoy9ofnys2RzAp/LfaTabqCorV7S01Pm2l7WveTCt2bY0ytSltU4e/0Mtbj9ush2kBOa1EfPwobmkiQPXYPs3WWV+bx97Dba/t5f2U/hgB7Cl4uy2+un3vqPv/bN/rNVbLypvPpD2S2WTTPV8at1r0idK272rW7qXu1Gjzmb0nfpt53kk80AAF5Bar7fabrauWKq6inmqgS18gHOs/ahwD/IVFnMAmzbyOLXJwL6YG3DHOujjAAAgAElEQVTH5czt5QLDhGSvtFupubyj5b33DLaRbEPFHNUR78/M7wC2B/DjLMIG5jE2cDDjd6Ntt/UMcDSiMsQfOTx2mbUGgYl4O3JfIUZ5mmcQBfSwFWR5NxvaetIAfCpbwNLSn6Gdfmiru6oeWNUR4xesX7fA9zx+mBUObkuAL8EBbBgM4MN7YRjB7NmSH44XBi8yn6Ky8YejC7NSRTXxLBozD44+LBxJEYI4hnaXpKUIH7CpxFD5RhYuiirmrsxbIXG1Ph8/fesNvfyjF9ReXSizvjZaxRwa8poIjo/2azCyeX0+V2yKHAKPSUjGGCCId5yX2BTFBsLGFgZaW49ZFrZud7pYrrxpgNil8rby+WOq53O3kUdjugHS6emJ28j7QxsZO0hrqaNKd8UO6U6ZsvkNHX/hb6mYHavbsTv4EGzjWg9t5Guw/RQWos/nS16D7efzuv1ujvpBsF1d6tVvfEVP/T//RKN7P1W2vSuN1yqPShWzmQqSeLZS0vSaZJkmNT7GjZqeGLlWfYNxQUTEAQTNto1KzKkvpWbzWZjeu5YIT9rw/2WxZfZWDDPVREleema72Wdq00rZ7Iay6bF2+yT0m2o12lxoe/6uVmfvmc08qfELxkkIsGQmGtVtmCBQWfb3I9ncwgYgXUXRSkYnSxA5rVZancwlD8YPkLqYK9MSxY6Rz0kLmZkt80FSYQrteN6QanNoUR8kLTgnmV08fB3a3AZcZpVU5320NqOyHQ0tap7HpoBZeFT+h+9D1yCq3AhbgG2LQxJzWdrgkMYyE70q5WWtcjIPkhGgRWsZIprzf2mnmmEVM126F9hD2lGKQg6QhJAUHQ1cpDgfgO0rLz6vfr1UzgzarGnm1KElxgoR5rUj9TBOceUe0X4wv3lvKuYkHyuvIW6FfIwvm2/YI5pgA8Is9j72rJpYJ90w84VVXc7VJMfaFyfKKxjOPI9QglQ3b97QbDof3o+qOt4zuiuhxwVsVUw1u/1FVSe3Pavdj6AEsnkZqvtrsP3drE+f8Xe9BtvP+AX6TB3eAWzRRZ7d0Y++/K/09L/8vzTZ3FXW3NM4bVWfTDUugzCUjRLl+7Hnc0WeqOkbbXZhrL9bY8zPIhatZL48t0WoYpu9MON3JjxghSzUWltWzUwjmL+0YDGzL2vtRplWu7HaUakR7lD1wpZ82CX2zZWay/e0W93VqFsrg6lKWtBAuqHKo9pj7sgCT7V7MInwQutSLapaBwKMOiWey+bqd2Ntt5CVkNegncXDOVykmu3Ks1neCLAtslwV4eKYIfRAfsiOohLsrbdlVsu80oQwPrm9jqkWD8xtQBb5T8hkzDam2kQZer9KD80p5/E+s9vz3mgnWwJFuPwWNm+4SnnGqbHyaqIUK8NqoukcGdUkgDgnoKAwqQpJlkliQ/oO2xlIVQARpDQuWrhp0dpuHMpAdfuzt97Qj198XpvzMxXaq0ixnIR13g7HHnNrNkB1RWfjQJYLiRSf1XNhm1iFrae9jp1BzJ4j2t3WRjNzxsAkK+0y1rGxKmuzhpvxQvv82OlGVLTO361y3Tw9UVUUg6QrgudhI/PleyIJj+waBvIf/G2/llN+Us6LId/H9GFq7Yf+zGHn8ivCgD5Tv+DXB/NpnoFrsP00z+7v22vfn9l2Wr3zpn74r/9v/fhbf6r88l2V7aXqKlGKtnZK6w79ZKeqCCIMLE5avaOsVLfZarda2Qz+8vJSq9VKE5tIoL0NghS+wZCD6rry3BVnJNqFBmKbTeRKiIMrMbPIHXnX7mnlTZWX+CTP4nmbK60u3lXffKBEV+q7tQPVu760EcV0OtV0MnEL8/Lq0mAaUppYwKk20bxWZbgQQTZyZKAN9amZwmcXqchmE+Hy4SscozrAgDZpMInxW2ajULgSZ+m1jMlpNJHwY+mPCUUBtMGUjoWa92ND0JEJSxuW5/Z77WEOWx5D5xR/qwhwoF292R5a00kAsnc1nYPtTVAjYAF8HGHfWKmoya6F75Mr9d9njuhbb/eq6oWOb9x2WhNyHdrPMWsfAhnQ4TLHHean6G/Rz457lKl7/fS1n+iVF1/Q9uKekh1Re0OzdficEeQQJh1VhayoCokP7l4twRY7LVfLyNzFNpPN1rC54bzglQzbuprNVU7nGuWlGgIYhmQoE6ZKDCkmUnGkyWymPeYau0azutTJ0UyLycQMajTB9+7dM1GOijkY2anjGo8e+2NNbn9JKiau7qP6BueDZHaocB/89f8wjuBjYUC/b2vE9ef5S8/ANdhe3xx//TPgFZzVudHZ66/o+3/yT/X6k19Vvb6rk3yv4/kU3QMefeqEeQFew1SfmfokUTvKLZvYE9u2XmtW46i0t0aThZPFlIWVlh2LLP8vANQMq0bi13ahq8RIH0IPdoNFbutBAt33o0J5Mdd0dqpJvTDLdb28p+XFu9o195QlK+fNtj0TQ1JepgZRameHFqCdHd7XTGhHzKFr7f04NgMAPqH0zp3dR5txmMbaHQr5DO1lO18NlSYgixuW4wNZuKmI0QUDDvY9DrDFo5lqFWgN4hBgG61Jin6kLW6tAsYk5tA6ZZVH7uP5NbLjVC3xd1TEaRLsXCQ+7oG6fSC1G+3wbTY5jRY4jGM0tZG2BFPbgFlWOr7xiPJqrnffv9BmKx0d3dTRycLaWpjkeCpT1fU98X4kMCGNyTS2EQmV7U6jXUvtq5+9/rpeeu5ZNVdnKhIFUc5yqahcadVzre1hzByW5KC6tF6Z9rlrb9t2oqnluuxVloWKEi1t5/OTVZWq6VxpVWuX5GqRZeUTZx5vul6bnu7HRKNyYRkWOQSLSakbR1PHISZmom+crWuzFVer4Y0NkGbVTPtioWRyQ/OTm6rnC425hyyLCqKfGe1OVPrlr1+Kuf3r//ZdP/JzfgauwfZzfgF/q4fv1aM3Oeq9l5/TM//fP9W7z39X1eaubhQjnR4tHLjekks7Jo0GUwZawKhypYYw83yqnFkfZBiDSWhhnbID63aPdV7ErrFQ05KlTXjQ1bI4Z5B5YI2i4UzCfnBrXWWlcnKsuj6ydAMAazdX2q7uadeeKR2txVN2e8C2VlXPDIiAoWU11vDaOcPtzYPVY1j5UUkNjlQbgIq2bbCPARzPNcdIYcr7zGrLSHCDGlqlwaYNohGAQQsZsLUuE30uMiHAnSp10Px6lmzJkSlVrvpjMce4iX/caQ+L2SxosnYzgyXfnB+qVNrMMJg74vL4nN3GdpP3wTaC/CLlCLY3rXtn46aq58dKsonOLtgs5Do6vqn5AsP9SDvadQAlkiy6FtFloDfbs2Hi2nG8BlvpnTff0PPPfE/t8lKzMnVlDsjicQ0T2+1az6p7bTYwuRsDKZm3zvklGagsfG3ohvBcfmbLRmbpJCSVlfZcF+bHaamknqte3DDgXqy2+uByrWrxiBY3HjVwA7Ani5mmZe4NSPNAzCKbK7oUTlHC+pLzk9Va7lKPK4p6amY2+bblbO5UKfaikQxxDba/1bXpc/Bm12D7ObhIn5lDPIBtv3V+7Q/+xT/V+o0fqlje0URbV7bVdKYtbco9RCHyWQGivTAkIpYsyWeqi0r9eq3L8zNXKMtl2PzRMrZuEotHKixCuwEjjPiHSg+wdYoNlnrMRmnR0lSlyrNkBWJV6ai0McQh/Hb3VHKX2u+uLMnZ42nbh5bULNfh9SkfWchDeyutyJjd90GiApTNWA7NJ9WO28oDecchB5bGhFMR8hvbN+JxzGzVUp4ASl6TUAVa0mHAz2aidxgC3/zcvtHOywVPsRuMyLjQtfI+vR26ANkeFjNVGC1w9MuYLyDJ4RyGt6b3SFhG9i1tXeRIzTCH5mmAA/KfTGmROa82Qugj4Wc/hjg112x+U3U9dxW5Wl+5SL7P3IXFnBca8c3MNCHoAE/m1NIvwPbt11/XD773lNbn91SSzuDgeohktObDEcutd6cr0baluqejwRw302SCtSIdDM5xZMVGKhEkpwRat206G9rjGJzUM+WTI5XzUymtdLbc6N7lRtnkWLOjm6qqSrNJpWlVuquwujz3PcdYYTGfa4KdJV0IziGACxsbel1aaZ/VZjfTOaCqnS6O/A1Zz48dfmk/Xt1eV7afmdXst34g12D7Wz/ln+M3PIDtbq2fPP1NPfXP/7FG77+pRXdlsK3LwvOylpBz2Lrj1m1bm0hQPaWV0nKuPMm0vbg02HoO2bWW+1C1eK5JCkvB7AuyUlS5lq4MQdy9Z4QsrCP14732ZODStrQZQ2hDAZB0nJoMlI6w/UOGg2cxCzqAQvsyFna+LSFx6k9vYwPa2FTcHN+HOtsg6GxgU4tQg2qYqTJDhNATrGrAmRn0gdVsYDwAi9vSYbPokPXxyP7B1HPhhxyWjSaOAR4E1w/evoAhhDAqaohPBlp8nrdbG/fj0pTiQ031DFEntZ2E2cr8AScrpxXBZEZ77LZ0gK39hGFBD21o22eWdBCmyqq5pvObyvK5tk2v9QZrRmbyZiXR9HY7es8mwHKbQuMiEp0q8oLB8l2vN199Vc8/84zO3/+F9s16IIdR/UYYRdgchpMXKVBUtehzOSdcftjKTkVKR5rMKt8zzPJxk3JiVBkGFlh35tMjk+T2biFXapVrg6HZiBb3xKxrwPZ4MddsUqvvGjtYsfHh5+TbEuVn323kR8P/t12vZjcy9wCZkYlPY3S/E+u6s6r2uXwQZB+c13I5BnXT53ghuD70T3IGrsH2k5y1h/U5XjV20uZcLz7xp3rin/2fys7e1s2s02nBfDXCu03QoY05apUI55+9PYxH2URJMTVRZ3N5pdXV1WDkEFUti2noQpHVRBuSlnI4PVFdDMuWI+0wXsQlqNeYx5RkrNqMMcADOQtkHQhEGEhQJfOvroYsxnEiDoBANQoR6sCEJboN0KWKtT3iIC2xBIfEI147CwelA0kKxyy3jLGoHB7vOaSdkDgWslQbA6p1staghlk/s0uznyFRtVgXBsXJXsQ23IgZrEMBaJ+79d27SnUbuWmHirhzdQoZzcxc2NuDFtZV+7aNrNx25fZ6OEqFJSNtZAB8h4ilgMXLuRyrmi5UT09V1kdqu0TrbciFDjmxkSwU8h9AZ0f7mbmt9dCpiUxlnmm32eiHP/iBXn7+eW0uztQzm+cQmcHb8QpgBWtpTdOax3t6rNm0dggABCn7QHOt87G9tsu60LbZGPhx9OK6bWBLj8a27MRNrBtXakeFdgkbvanj8WBb4//MKZrPprp984ZdzTj/zhR2jjHza6p6tL3ZEGpARnCnlaMGuaWRQzHjZrOSqaynnuHiP/2gY9SDy8V9r7JfNdB9WNeVh+RzX4PtQ3KhfyMfcwDb/fKuXnvyq/r+l/9fje/+VJPmXIusN5mJBdpM1pzqcivt1jZ1YDGGHKW0tjH+brO13vbqinlto/liZgZqeCKz5FNRRhh7zCnDLN7ZtAlVRRmzSaA92SuhXWlyT2SzhrctwewQj3ZKR8hEkNMMhgsHOQcxbF7cqcBJdkHigv0ggBdGEwezCbeXAZIcli6LKuQqNhUQuoLoY10rubKbgVhVlZaxACIm9Rj4W+0JFGAm7QD5mFPSPj64QPl4+CxDG5nFHZCljUzbMgIGdmYjj7qdK1sSdWjdMnOlte7QdzOrw/aw3TSezvbt2ixtjvtDG8YIWuj6nRnJWZmr2aGeISt4atLZKKnVdcyLybRlroyOmVZ85OVG+lKqLcb/bIwGCVeV51pdXOjJb31br770orIelXFviZPtIwctre+TAYDZcLAxmk9re2sHu4vXRMi7U1YQSMA8FckW6VB0N3LPaznuEVah01PLwITRST51RVtNj+yffH5+7vPNKOCRR27paLEYpEbIluKz2DUrYQOZe7PIBo12/qEC5x6xfSPz8H7k8PrF6Q0V9eRBpe1HfvWuwfY3shJ9Ll/kGmw/l5ftd3TQBttOWt7Rey98R28+83X1772hzc9fV9Isg9lLdmqNVpNotbWrKFqXZnQmlfpxqa4JUg+yGOaiMH6dE4o8aNfa9xbwyYbMW2trDR44CaELBWyriL6z9WGrUTpyIgvBBcwULatJC/UdSTh7W+8R4G6zCqpL7PeGQHY+VlXVqifTQZsaBv20VYlxY0NgoHTJCuMWs4S5vXVpMbP4snBjjUgb3MYSNs/fGWgxaoDwQ8INc8rxHlOPtV2gXMF7EBka3sgoCNA+MJAd7+eAWtq8mQHfc0QIQrBl+UyEGNDyLnK38Qmoh6yG5jTHzhIzfsDWcYK0q5dDdm7MI5kzH3wSD0ENEIDCsCHTya0vaDo91WbTm+zmZB0zb2NTQ3V7aCPDQ7f/8hDyUOa5zu9+oD//6lf1+iuvqKZNPJJqt+sT2zGi+eXzsyGKGXZsriCQ5Vli+RhzW2bFS2w3k15FGbaN8JG45nQ28npin2zlE3sXF/Mbyqen6pNaaxoB/Uhrxy5ufa2Zz96+fUvHxyc2U3GbPi/CoMPxjQG0OFIhFWO3Rr+hb5tgPxdszjJtkF8lqRbHJ6om6G8jKerBAvbjmfK/o9/i67f9HZ2Ba7D9HZ34z/LbsjDz38HiLyqPMKCAV7y9+6buvfyUPnjle7p680dKLu8oty3hSD2gass8wKCxiQS6Tsot6pkdjOR9omwgIUEeohXohRbWb8FzOTtUw55s3g8hsJ8wEWtoaLESxNqh3dpnOM0h+KRqsVO0TASwDdLSeJQrg9RCms06yEF5SnuWhJjGAA7QeqEFnGAeJ4k2BJhbYhIyHLJ3DYcEHhQz1VNCzVMvqWwYAFTPTdOxq1USa2IMSeACOlrYwI2Bdt9twjPaulpaxJhNDO3mZuvZsJ212k5rZrJdyIaouljI+x6FbwAt81BeC3C3BIZWMacf6VQJ2JeerdJJ4Pi26wsHRkDiAnthFXNeAVveI8hG0aGAiJZktYpqocn0VNVkIWWF27C0sh1OP3gm09Wgrbrz3Jf2fjhOcY4gcX3ty1/Vqy+9ZEOL/Wal1JF5I4MtAQq2zxzTEWGOH+BL7vHR0dwSIMhLRBcq2eH7700W89v5Yqp+ROLPVkc3bmpc1Nruxp7Z0kbuSGbCEzmv1XRsrCr7IG/WG52fX7gqXhwd6eT0hk5v3nI7mHHIwSsacp85B1S6zJQh/0GVYmyw26vp+vi3JHdG7mS2+CWwPXhYx+/Q9dfDeAauwfZhvOp/xWf+ONiCamGugBHQWhc/e0l3X35Syzef1/YXrypd3lPGTI3HwRKGkYpzU7fRbnvlhZY57X5cqNtTCYaLEWHpK/SMbeP5LH7FEF0sGXHCD5BPuktoL2kXgl6Y5AO2VHhu2+4jPADPXIAWTW6AJmk2OE3lBtyuHWl5tdauXStPP3RuwkkIQgyLrmP1bJiBkUbnfFRanSYrOeIVWUuh/Zg4utoLrkGuxdd55T/z2ahYrQNxik9UqtgT2rii20gABfNjn1Qv5eEYNRDGAJpgLlNRRUA8hg20a9uud1av2chtqxF+ynYS5rHkuaKx5XxEfi0EJNKPaKnb/EKtyGEncq/ZdpbehGEG7fu9rx0dAjZN4R41UQWDd35Tk9mxkmqC+7OdliLJCJlWuCvtqJKLXGtkV8ys0wh+p43/vaee0ne+8U1tz+6pIqeY2TltcFr6VIJIuJiHWjMckjEnRFWFK1yn7ox6tX2joorgegw+JtNSx6dHYZzCeeD+K2rts4mafa5VO9ZmB2egVl5ONJvP3aKmYwETmuOvYCAfn2hxfKq8qm1dyWMd3xhxCkG8g6ClNgDX12fkqte66XGm2dGJwZYZOPfqwWrzoJm2acv1mvNQnoFrsH0oL/u/+0OHuT3dxcHs1bgRbkabqzPdfe1Znf34SXU/f1n9nbeUrs+UNpuwas8Ky0WorDC/6DaX2reNioz23NQ2hVSdhMtvNiszW4FUtJIOBxgsGu2LTBABvF/PNENCEw5N2Ozl9830nVpjP0e5SjZ4Z4kKvG/zylIgcmeRA62WGzXbpbJxhBvw3oAYbGI+NlIOz/+wEoRURA4qxhrW2eLPzOcr1BNAgBk/4EY12RFnF1W8Z8MOpY9K0qH0Q1SbM18NyJg6MLOMiDlMKXYwa81GRn8b7koALV+OEuQzjpCbALawkBt/U9lCQqKCZONBdQ/w0OL05gBPYc94Qy6E/Kksef2R2i3HbzqWW+DArcF2IDqhteX82SxkeqJ6dqJxPbUbmBOAGBsMebgGHg42y7Sk0u86V9ZU0GVe6t13fq5vfe3P9coPnlXSNqqLaG+zYcHty9KqVbCUOYe0jzNsGS19hqHNS0O8GmtxjDSn0nJ9qXHS6+TGkfIy1xaZFXPgpFBLCzyptBvX2ie14/Wm82PfJ2fnZ1qt19GWp2U8GquezbU4uaHJ/MjM4nIy8/3TMyOna2O/Zub/nV2xPFUgrGCEVSWeYhzXqSazo7DiHMIm7kc42hTmQEe+XngetjNwDbYP2xX/635e48MDoGtM6LU8v6N7r31fy9eeUvP2S9oBtptzpV3jqoIAd0gqrJDs/nf44nadF1vAFkdDmL/Oc3UdFU5LgC3VaFSpiZmlnTWWuEZFLUDl5SCCAXSYwyYJlVsAL/pV3KialnllotwB8WhyaQ+TylOoaXpXtuk4klxI+rHHcgWbOHUmqfNm7BoUDF0qXQDXIOxUHAAca8lgyXrO3NMKhXkddRB/hrDE4sz2AgcnE6cGRyqkLbCUkf6IipKKHOmPTRV2Bk6D7RAmEJufqH89D0RmRKrPauPKFhISbXiq+i0dAEfR5cEy3kWCDrrjsISkkxDXFlMK2sAhJyInFnOQYDFba+vweGQ2E1XVQtX0WKqmaodWdpakvrZYVjpth7OaJNoipcKLGeIU7GBIR7301quv6ol/+2/1zms/8THTVuXcALBU/naRYhPivGFIbdhZcqyhwYWVPplN7GKFs9Rmc6V2t7GBU1awwSptqrHZ7bXdoYmFKHWienFTOVKgca6t563ELBJ3CCksPJ1pG5/euq3F8Q3PXQFfJEJ2xiI0YnBQY6PGRpJ7g3ktPAVeo+n2mi3Q8J6GFnowuPCm9fB1DbZ/3RXo9+5x12D7e3dJf3Mf6FDNhsY1Wsmrs7s6f/0ZrV97Sqs3n1Pz3pvKm0sVAOcoVZcWrm6Z+2Ha2G+XJpOkVBmjXKvNzmBLCkxRkrgTGlrHzJnZGaHggC9zSxZG4wtAM9gdUv3CWMYlKstqZUllwLVcp9m4IsYikrkj1anTf/KJARdLRYAtEQtup+VyZSkLlW1UszBzEms2raM0o3ZIBgr3fQO8U272e7s+mWHMZ+1ol9M67tRu1/47bWWCDw6pQTCbyeJlAbaJvlvH2C0C2PEaVLjAKuDpTcaQRsQ5YqPhUIBxqu16o+1y6TZ9bq3qyDKYjiqQzcFAUqJtD9jR8m02G3XdRqNxsJ+7DvJYRNPdlxwlsKDRtvBedAcgvE1VlHODbTo70i4vXfWPYCwbrGOWDMBSWY6L0vxhzj+AlKeZj2G33ujpb3xdz37rCV2dnXkTAIGMeTYEM8hUVOm01PnG9CPPIU1Fu56uRV4UQwQjbWWYyBDweocT1LPaOl9a4Gz87JfNRmF2KiWlzpfEI/aa4XaWJDo7h2yVuQuw7faW7tx65HEtTk41nS0cXgCSU/maSGaXK+RkaLJNEXd1y32zaWByz3R0essSLWuQhxSk697xb25d+ry+0jXYfl6v3G/huD9CjBo0puvzu7r36lNa/vg7Wr/5vLo7P1W5W6ty+ZapGedqaatRmYx3Npy3FhSXx12iTUs7eqc8R2YDEWls2Y0JJC5dCCfPvaAabEldGeQgrkDNOMYOeKtkXChPMY6fKmWOapvgViPyawsWyL0aAKWnpTpRWS1caXUNQLj2cVwtlyYfsTgyA+bxLKBY8KUEIwAcAxh5+YeBCxTuIlScti/gSgoQ1Q76WVrJhBXQHjZoQjYaqrfYQDBnHnJsYSF3jZnJADUmDmxOkMFQ+bLBQJvrCt+bEkwrMPxItGtabbEtbBqV1qqiA926jQxQht6ZFi0AVvoYqB4JtcfhK2RKod91ZWuXqnBogmgF6cexdMVUCW3YfGJHpur0lgHXYEKUHWGJEcskth0t15HzTAqQLRUrM8GprMddpztvvqHvP/FNvfCDZ9VuW81ns/ChxnyZzYmza2E745ccBicF13PXabNhM0W2MZshgI/XH6meZMoraEv8F6A5WdywiQUVLqHx47zWctNoue1U1LWv9Qf3zk10my6OtVw3avcj3X70cd165DHNj46DLIX8ZzAZ8TWAS+B4QzZyIYXa7ccGW1KGTm7c8mtyjTxBYC49BGz8Fn5tr9/iM3oGrsH2M3phfqeHNbSQgZUDMeowd1qdv6/3fvRtXb78Te1+/orG579Qvd8qHyEJSbQdZWoIJad9SvU6hlAyUt+ygNOeRK8I+afz/C20rMSshZEDrlBVXWs6nUVVCgg5cSVIUjahGPXaNCv4xsqSiYoEsK1MvApjhtbevciBOv+dSnVqsE3TUrtuoz2ypH6ny+XScXTE9CGToZ2I7IN5L0AT6k78mXnfAFoG0sw/aRPT9qV1nLhSBCwwjohgAAhQ8Q1wRIyeI+roQjpwHdBGBoQeuVU63itlv2GLyUjxoe273awH8w+XSZFAw+x416tZrw22tGQhEyFHYW7ZAPjWN4evM2SokY8b68chCxdJkV20hvm3TSNon9MSbQyWMGzxnJYgm1UqJgtVNx9RcXwas3OfD/ZIYflogIVhzDZjsE9kw8JcN+X6bLZKVku99PRT+saffVWXF5eaTqaurpkir9dLG3sUOHsxO7aeN8hSVLpU4+yHGDmgvyXoQmNcu6RqwvgCh6dOaVmqYkOAHntcKqsX1kb33J/YLA5xgGygIEJxPtkE8Y107ejkho5v3jIIZ2wU3FWI8Ho2aWEtGWxkZ1Eg/2FEobHmi6E53wwAACAASURBVGNN5wv7ZDMP9kbSUqboEF1/PZxn4BpsH87r/pd/ass3g8lxkP7E9hy02Gn9wc/13vPf0MVL39D43ltKNhcqemwAW7fnNjgqIBnJyEztlI16y1PQUWJ4FFISmMZhLE/FQJvUVRZg5DxZmKa1gYVlir8jSXFnE5Zt0ruCgx2ajGvl6VRpgm9uEJN2+0Z7MmdJi6HBu4fwxII6s1Ujs+Q8xXpxq/PzS7OOy8nUAGtfW9jS6CcxSPCxhS8xi6t1pfzZ88/WlW2ALXretbTbBlOV2TNSGge1Y7gfUpnDTNiGE9hN4iq1XWnfBTv58E2FCzAy46UadXC9Nx9oOwtN6on/fXl5qe16rTxJnErERoY2dYN8hjmkk4cyAyKzW4DfRiEQuPpIBIo8YY4x7B5p01PZtm4BRybsCG1xVqucHas4uqlsDmt34qqW6jiC3feuZCOIgGxcWL2llquN28zTydzWksl2o1ef/b6++dWv6PzePbfZaTFPqtK66/Vq6b+zeaBdEeEMUfGia3bs4a6z5Gdal2ralTbbK01nlW7ePrEsaEWog1vaqVvg5eRIeTVTT/5sXmuN8UWa6fj0plOLLq5WBkxms2wa5kcnunn7EYMuGzFHIx7m+M41jt8P7h2zxYl5bDn3e9+7gC0EKzopXDe+LK/yH64XnYfxDFyD7cN41Q+sSP/iU7488AO7FoWbkB2GHKkXBhAYWlz87FX94jv/UrufPa1kffd+y9PzP2z8eC5QbdkLFQCWhCPrar1AoX21pePIbkdUq7QGMRmISDpAiLYk1vVxHCxytJVzm7zz2ixwfFPlVU6lwRM5yFPBtKVyPr88U9Ni9LBQUd3QKJk5uSYbU4OvgtxEJdhSVaMrxXJvorqe2IXKVow2vsDkfz8EJaSW3iCgCc/iMKagQt0sz9U3K2Ujaumd4CB5zso8c5Ra47nZRgVbJGhv0c+2wVqm/exYvzC3gBPmzY7nwoB6Y7B0ADxuWOh4Hc4QvsuWSsFUbhut1htPPNkwAPLrNWQtGL4wh3P7Do8TQhdik2MucoTJDsYdcd6hVYV1YSTfICOqp8eanj4ulUhtCCgIAhEVNJpkgN6VNGYfQ2uZ+2lMFVzUZkWPNxt98PbbevIbX9fP3nhDBeMB3yMjV/FsYLgXwO3D597T6oeBPpKa3Vptj18yphQzf0ckY6+ypitBKMXeoIsMqtlBguL4a8+c+3yme6udtv1IR6c3PWelhUwnhYxbKn02XTXZtac37QqV1zOHxHt++wBaes5N+91+F3GP06WBYDU7OY0OBDW7NzTD17VV48O46rI+fWrbrE/thblSe1vqXH99ojNwH1sfAFoDbhCALOEZNuAj3JiYKUIl7Tb64NXn9PZ3/kTjd59X2l7G45hNOXM1zDDCcxcWLNrObWhIMXAAtG0LlLnNSLVzAAhashlEpIGFaxs/ANCpPJF0E2kqfie3C/cjmMETx57tISw57xSbR6pAMkmXBuQkmyvNTzQeYzZQKBvR5r3wXJWqBCnNwZ2J+WLtEIEgZHETw3CGtIT3M8dgsB2FNSSLKzIdh8k3K6V74uTIcI05bI9xfceCP1JL5ut+pCqVygQpDsHureentql0xRQ5urF4R54tIGt5Dj/nfDMDpL1uaVTEFMYmhHzZbjDEoArE/pLjB9CRExG6gBcyGwlmjuH7jMwKBrLZzjZwCMmRwwiY5xKdB8nLmxGSdG5ql87tNZxPZtonzN7R/2ISKeuM6YxYJ0zAAgYczH7rKc0RZxkv77yv737963rhmWc0bltN8lzzCaSinZ22aO078aijnT5WQvAD8jFm/PuVRikmGGTxJuoa2uGQ4lLNZoXKeqRiMjLwwmhnE0gsY1FM1O1zbUaVNmOi+Mi+XbjdzGwWkhTHj/6WZCc2XSc3bur41qOqFyf+vGwaPKcdrgUVdxDk2LOG+YsNYBwagRnIRFkVet0DLcEbm+vV6xMtXZ/nJ12D7ef56v3axx6VUohqWS5CiB/miFHw0g6lRSzmoJtL/eKHT+uN7/yJynsvK+tWUbmx6A1VaGgLQ7jvQHQIS8hJBsMG62czyDNoOTFEiDYyM1CA1lmtPqZo29IypaKFmLTFqJ+FzCZVqZK8VlrCKq2dwhOaXNqiVIEbG//zPP59nM6VZAtLWEb9VtvVXc9DqbABlkObEJYvVVmQcaN6NEGp6yJQgKD6lvk0GwE2AENbdo8/8VJjNia7jQPamb9yJmgv4tfbM+GEyMRkj8fgkdwH0DoCwAt36Emd7ev5JNcoqiaTbPhGngSBaQgs4EJFetIAoDaECE9kSEwOLWA/4WSdYNTyXkh97EVsEw6q09CGAnS0R6lms7wIS0IbXKSuZJPySPt0pqyee4aL7hi2EgzmIHHBHA7g5Wf2Ks4KV4d4Vo+2ayWbtb79ta/piT/7mtrlUpMsd/oO5xtXLzya3Tmg9c0mIckczYj2NsGHu4rg+e2m0/IKRjjt2zyIUmWvrJS/u33rz0Obt64XttlMZjc1nt5wDB8jBouzaCFzrbZsLGXdL50BHKGOT29renSqrJ4ZbBkzmDBl/XlopNlMRpv/MMulpdybKDWHUFbW4dltP2pbo11/PWRn4BpsH7ILfv/jWrv4wLfrqKGqPYyWABwqWgv4G2l9rneee1KvfftPVJ/9ROV+PZgtUFVSDYWH7wEUvKB3EIVQ4QSxBDcjTA8AWwOVF+YwXYhK7jDfCgMHR50VteePa6et9ErIuy0BganSgiDzCs6vH49+dKStunbpqjrUGchX5koLwLa2g9N6+YFbuN4GmHgVOaRun9I59+w4ggtsHTj8HaIRJC/Ytg+CLQvu8uKetldn2jdLJT0kn0i0MXHLm4EIjle3DUkUWk1A8z7Yxp+RBJlZbMep1gszWtiQPwXw2iRjCIynO8Ux4mIVNpsxKw5rwJCfxHf0K7gGdB/sv2wGMhuSDytbABKgoAoHpABb2qFmZdMOLhf+BrgAUOagSH6chEMnYiARgUYGMKpyuhbl1McO0ObtVt/+sz/T17/8Ve03jQrmsWx0EjZYjBpS2y+ig+ZY2TjgROVkqTFt91adc3DZjESXJMu5/sydCaagmpWKCZGLe63WW3tq33z0D3T02B8bcLtRrgbJTtdruaVVH05kADpnjk1INZlaN8t3MV04r5ZzYsKUGebkErfuNFgrPJii0JJeNzhdTXRy+zGV04UtNrlHr8H24Vx0r8H2Ybzu7mKFjjE8Fg+5pMNPhgGAK1vrRlnw1+qvPtCbz35Lr3/nX2m+fEuVmmgz2hABO0XmhxgZEP6eRWVGZes2crQuHZWHd+5AOiosb9k7/DwyX5kPk6IT1TLkFCpbWoEshmhBAFt0pEk+0TiZaD8qtR9hYJHaBGGkxqk2283SFo9pVqmcHCsrZk4fYlbabpdh/D+0p6mgqYLxP3Y9CtmKqraNWDzasBw6i2xRTZVX0zDx2O9dBUGQWl2da31xV2pWBtuIGqfoyzRGB6zEbVEzlndbG18gVcLzNzJuHS7rVi/VYWNP5GhR2kGKzYDJNrRPAyyjXcv8lcdSldHGH1KSfI0jrhxQ9XyWqD6bgaTBAu+woRha/3QdPAKIEHbPWgHYA9gOXsl5OY/UIzY75UQ9TNwhc9eZuMN4knPFvB087KgGKTUB8M1Ku/N7+uafflnPfOdJ5ftECR+r20cW8IzQ9lRX63AYC9vDCC7AupFatGnWWq2QXWF8gR0n94xc8Y4SLCu3ZifjNIX15oagAyWan9zS4tE/Unb0iFBbX21abXdWp/mePHhdswniz9g4zubHWpze0hwrxxqiXWy0eE9nAjNqGboSsYHjRuFz04pPDdTT4xs+j5aOXbeRH8ZV93pm+zBedUzbqRBZLA7/GXCH9nHMXwfuFHrCdqW0X2p78Z5+/P0n9NOnvqwb3Xuqke8UuDNFfidAgAnEgXXJrp/2q6NoYTlbKxpAtjXwjj9knG7xVga+BrKm28ngcvgBo0tlEWMWhjvSzuHoMJYr9fuQpXAcmB8ko05ds9RmfeXqNisr1Xj6kmPahW7VBhS0PHE2sm6zMHBuNuEo5Vay57Wb4bhhIJMxC5Gq8JzS8Xf9PjJbizwAFMesZqX9dql2deVZL5sRZsEYYdBKZFaLJpd/i5ltkKIOYOtzNOTbev43RPh5Dj7olXd9VLkRzddqR8ABwQ/Uz0Mb2pscjweG6D/AeR9pSKT0tLTlB7ClojQ4mo3Nq4zdWiWMgBYwnzmCCXKVJSEMxxoTv1fUjhwk9YaKGN10eBiHPIdrAthuHVJBW1squ0bnP3tL3/ryV/WTH72slFn2ttWu6byxqqeTqGwbDCioYrlfdz7PAG6RIZnqtF5vggk9XFMcpY5PZ8pLiHMRw8fIgVxd2OaTyVRJMdF4dlPF6WPa9Ineu3tm7TcJR1wBjDUg9FUFaUlct8JkJ4B2cXJzcJUKAxQ7bbqyJTbxEI/YBQuc5KBx5pED1f8CuRQpSjFnGTZBD+Pq8/B+5uvK9iG89rtRr52N1G1HEL/4FFy0T/FmGHb69vTdrbVvz5XvV2pXH+i1F76rt5/5mm52d1WP0aeiRw3GJdUtaTmAFgv5Ie2GSovvCFOPRd0VJE5PuBxhDrFZhwEEzlMRlTNEv/FTAICFk7khzkCJOuZeRPaNSvXCqL5WluGsRBIOJv1btc1Kfd+65cxiy1xxuaY1uQ3TCOaRHDtt5CwcqDZoXjV2hcXPD1FsrtSHNjkGBjBwAZ9g7NJ6zMIvt1tr1K6121yqXV5aQ3uY/+GkBDA0VNzbVcz5/DmD9OWW5JDjyik4VKLeFA3nhBEuwXq0zrlugCztY1rSmGvQhUg9sw15j+0g3Qqngo75Z1T3kMwDIJADWcc6bHCQr3heW02UsEmgxQ6j2vKXTGUxUT2Za4RVZlkrraaWfdkPm3GBddRodjO3592qZfSP2xIfd3WlN55/Vs//xVM6f+8DiTCEy41zhz0zx+e5LOzTzGvyeki9OMaqKFQw22cWvG3U0P6lA9DSwRhpOi01P6q1OJ4475b7nPlvWZdmGpMI1GZzZceP0mPW2SXMZmRKk+F+43LgfxwdC8+5XeEG4OJ77AhJNiG2MA33LzMd3JmJ7wPYAuRpNdPx7UdVTObXYPsQrreHj3wNtg/hxTfYRsz7ALQjc6AochrMJ6gUXJHSBt1q3C9VjjcatRd666Vn9LNnvqaT5q5qu/fEDCvANlJx/O2UHmZqkIBiIWLBpzXLXC/moMGobbcbbVdXJhRVuEdltIOZUeJ3TPUIuwfiEmlCqe0Ae1spEggAYYXqeqIUv2K3pLcOSDcAjXbW82YVXst7XS5XatvOs7mS+DkyeK3fDW9gsk6pRKmCwEH+zoIL2AK8bBJglsLKraazMPofDOoBUSrbtN9q3G7Ub/CFbhwbZ+/mfu8Z5GZ1qW67NhEqmNtRfTrQgIV7cMwKWQ9uRcFwpcVO1TTOZiqqI7d7kcls10u7UHG9WPhN+UmYDQbJi9c2CW3YYPR9os0GglW097kG3AkRXA/NbGRCT41dIdmsOczd3Hm1fN40oZLHxjAz2PIYwNZT91EkNfGZOI9sxAJs986Z5b744Gdv6umvfUXv/OR1ZbuR9utW7XLjfHgzr7VXXpUOU6AtzWuuN+TvhqvWpJyozHK1TeNrwi4xxUMZrfOOEIqRTk6P9MhjtzRbTLVtNzq/PI80KJjB81sqT7+gdHpsi8Z1w32x1nq70enxsSY1bld7lTn3cZiaEAyP9hbvY/Sz3mAyp3bYBEYmQTb0KMQ8gVy7UartDmb0Qke3H1MBc9v1cPSTrr8erjNwDbaf1et90N58/PgO7k6fULJlHaA9ltiRY8Swc/JLyCeYU6JvpTplweytSR11V8pHaxXjRm+8+LTeefYbOmo+0LhdeXaF1eFstvACsyJA3UUp4PIhWHiWhQQjw1FnZ09ht5fRzKJj3TXKRvICl9MHddWG8QTtySHphwUOglKS2X+520M6CocjiE8JIQGDQX+zXipPIT5hOYiR/F4bNKgszvbjxVc5pEeuYiWtVnyexEBLq9uh7XwGy5tgLQNG4RnsWTKmDmiG2RAwn0ZKhEHF5krjbmMZUIpP8T5MPWh7mg2877RdX3kDYjAcJCNRvAaoQpDiG0A5zLHtWNUyj6yUlQst5gvnvG5WV3r/F2/r6uJMRTpWXSHV4dwjgwqyFSxZ+ya3O58rfKU5v541EpBgrTPvFYHo1SzITwkxc0XlWD2qQjY9MaPGxapUvYh2Mm3kZrB75Hh5X8Iktl2nNVm8uCllldqm0w+e/Ja+/eV/q/Gm0ZSKedMqBYyxOxy0vhtCCfJU1ay2gcVyeWXgI4oPj+e6qFWVeCo3Wl5d2u8ZwGWTkRe8d66iKpwMRBwfgI1cDNZUMr+l7ORxjYqZXc8uN52uVluHTXCuOu7Nfa9ZXQ6dlrGm8yPNjo6cGjTBHYq2OhsLOhFc47AIC+kVFpYeNRRatr2mxzd1fPsx20W6+zOMbz6rS8/1cX06Z+AabD+d8/rrv+qD0oCPbYKj2vnwAQf2r9/04xvmwSbwoP8DRBvHsAUxBrMAtKD+qzCUGJJiLNTHm7bVqFsqH22Uaqs3X3xG7zz3Ld3Y01qmUsVHOPSE6DAPLjrM/Q6ex9ZbHvSHLFBoSjv0twPT2XKZ1m5TRO+F61I47kAo2gIKNlUovWh7IUthNPMKBA5gaDGYB5hn1Cux/nWQ5ZCtO+ptYYiVH8fF7DIIR7STSczJ7qcK8efDbI2K1Pm2SeJqH6INUiEqesAWdi6uQ4AZLd0dvsubKyXdRtm+8+dKbO4B4EI0i0SgZh3gcQgoYANyYCEHyxhMx+RhE6YaioXcx55gznCixfzIblBX5/d09sEdNZuVMiwfD3NTpD22LIbZHW1pWvxJUtpLmhl6TyQdFSKuTGTkMifPC3+2FKlLNVVSTZVhHEGrNcmG0HcsMCtNj05s9rBuIr8WUCPukOMCuDfMhXHkMnDXBtuXnntWr73wnEpJl+9/oHffeEvFXlrUk6E9vPW8lhYyyU1sZBxeASsZkB+njmws8tSVLKEPsJOtO4ZjwHy3LDSd4QqGFhuiHa1g2t6ldvWJRtNb6tOJq08CC2DH2+N41/ketL/1du1QhJOTUx0dn/g6U9kvjk5V1ZOQaJlnMCjTbcdJ2xoPk8Lao22faHbjEc1OH3Er/j4j+ddfIa5f4XN2Bq7B9vNywQ7Y+ld1nwaJx31wHViohyrT81TAljYyO2ynk4eTAWxN7AzREQKWgOKIRWy/UaaNkn6jn/74eb39gyd0vDvTBJkpkozpzFUtRCYqT1ySeEnAyU5UJk1FmzKcpWBvElDQWsM77htbHFIFZgSfH/SftIx7WrutFzDayE5hYfbJ56QtaWtI2ssAJIk+2ENKOYvy4KrUj3b2Caa6xU2SipXZqSPmBtYpla6JRDaWiDg76zvvO1eN3FLG8IDPhOGBZ3fk4FLFO8oO4FqrXV2aJJWxGWk3Js8wCEfKY0/ldmWw9SybzwhLmLki88iCGMBwlgI0+TOtZdqybLJMQhtB2jnWbDY3WJ7fu6v18mJw+grnrjDGQI4zBMLbSD/cuSBqkZJkn+Smsb/yZokncRf2jlRtbGwwcahnSqcLFYtj5cxpM+wHI9geI4jJ/MRksRXM5iHzmOAAJreXl1fWRtOSnixODLZsnt575x2tzz5QPRrp3Tff1KvPv+BA+QmyHsuRaKd3lv5gHELb38Q1S9Gijc0GyXsIcw9om0fmLeQ3Hl/VlaZTmOq9un2jsibYfWLP5PHslvLjx7Xp8Uke27AiKycOJqADEclLG3MIZtOJjhYLdzrYaNFKJmiAeb/lVQCtK9toI7v7ARkMk5W0tHHG9NZjqo9u4jxtWI6Ozudl4bk+zt/UGbgG29/Umfy0X+fjv5wPRmR6djS0PC2xCYMDV8APfIcln9RDVjKYslD0GgGCdihCyjI2eLC40EAd9TTaqDoBxa3effNlvf38tzRZv6dZEaHbLLpoKQFaWotYJMIaprKx49NA8DnMHwHWEWb47cbMXGQyuC4lLJyU2D2WESF3YV673mByAMaircUUn1Y0I8PMyTxeQLH3Azzt8k+NzqIc/sOEIthKkkoEz2ZTo+HyRGA6i6Tj7Pa9rSMPGbYsqJ5JO6+UuSGuVGuDWFVVBn5aqMxwLZVhoW022m2upAaDi61GZNx2rTarpVbLlRdowsdxm2JeSsUcviKwmgu3aDebtcGWhCNXywPYeq7rnjabgKlnzn3bun3M3DZsNcPDmg/IJofIQs+8k7ErdBN+DLapgwy67Vabqyutr65iJgqIuAWaSRhYTADaE5VHp8pnC8tXHBqx35s0hPsS+mG0qja8ZsuWjA165+fnBtdqOjfYIhNiQ8dnG+PDTPv64lzvvf4T/eSFH+juOz/THjMQIv46Wrur0PtC2Guj+2KdbhKdiIR0p4TRBOOHSArieVT/nheT70vO8L5RXiWazAqlVaF88ajKG1/Spk+1IlZvcWqwpYPC57q6OFe7Xmoxn2oxnzk1iRY7YPyFP/iSTk9v3deIPwi2wU5mTDOKinlcaFRMNb39uKr5DUc9som1hOwabD/tFfMz9/rXYPuZuySRDmNdJxWhZSAfLWdNlhkWhoN+8lDJHsD18JwHU3vcbkY+gjmC54NRcYX7TRhShLdx6Cz9Rb4srUkq4b7R5fs/0y9e/Asl529pko+i4sxLrbAEZCHMS8+saLMB2HakGlrIcSxQRGivbtWTBdttY7bJ9Az9adfcj6bj7VlsIWyhV7T0BKDAicnRd2ONMc4vcACiBYiP8M7pNnnCvI3c2cR6RwAXsEUGYgOHwTyDmR8kLlt6AE4s1rtdMIwdil6aYU21YsBmY8IxAjH8m5m6IfMwpxhjCaoiMmMJqcfKb9fq4t49XZxfqCpzTatUu+2VCVEYTHiOC/t3sKpEbsRGgAoRprHNKjzLJR2J7FbApvRz2Sh53rpaWtOMgYglV5CG8mDTRgh8yKbYlGCvyTniubvtRpurS62vlm6/wy5nDt1h3FFMXNXmi1MVBtsjZVV9fwOFpzB6Y2bnHZaMg8AWuRVhAusVG5PEhCJsEQE0uhAwdb1raDYqkfFcnumlJ5/Q8099R6vzO+52sOHA4znSAkvtd4m6Lfcp7xNhCYBslrJBGKmqCLGPdCPm0raotI6aVnRi60Yi+JIyDzby4jGNywVKcY3LqRnJ623rVCmuC6Q9z7/LwvadWR7+0EdHJ1ocnfjvzHfZksbmMExZTJbzHZ6oHWVSPtX8kT9Qtbjh8wTSOtnpGmw/gyvvp3tI12D76Z7f38yrP9AadmC502ZY8A+uQB/9//0w9uHdPxKTRzVnsk+kvowcCYeWc3AdZtbaxxQq8jj3NohPbI6/U3d1T++9/LSWb/9QVWreqZNdaD2T6MNium07V7mQSADbsN2LqoGlKCpYKtu13ZwAWQB3jJ/wrnHVwzFFSk7EltlIAFDbj0XHLmG3gLskKpg8cZye4/U62tDJALaVg8v5PFSmPQxduzqRSNQbxJzcs90YfMuS1uB4iPvjI2BeEH7I7rQP/h/2imaBpaXKMaUBuCZRuTW+vQ+2CFg4d1fn57q6vHSyTZVJm6sPTO4BZF1tKtKEmKNCiqLSLsvMrG0ztwc9bTg+pa7w2JBZLtS2rlAj1o85NxaFnTWiGVU/rWruFVya8sJM2Kgue+3bRs1yqfXyyi3uoqjckofTPKqmZuxm8xMl0yNls4WKyVTjnKoyjZl1Xtvkn/sAsKUVvVmvfE7hFZhAV1TKeC0qZTOb0TSTjLfVJB8r71Z675UX9IMnv6l33vixZVEANq1jWPLJuFTfjbW+ir/bUCKlUqeq5ZuuQKJJXdllat+PtVk3DmVIs7GqSa68Ivii1yhPtewLjafMUR9TWs21G0Ll2TACohCvaCUDopiu0EGYzecmAjLKqCdTdzbsMz3Ymfr/B/a485wzg22fTbR49Euqj27Z4tPZzHxfg+1vZm38HL3KNdh+hi+W80+J8LJH7hCwPgDsx3NmD5Xsx6vgBz+eq95oMN6fMTI7dX4qg06qUGZkBhUqQLSlNG3RrjJPldJ+o7s/+b7ee+UvlKmz/SBzSwT7kKQi1zMC0qmQzCoegDZ0t4A7bWkqPua2ANPWXsHj3XYAWxpxMZ8kkg4gpxqiojPCtrb7CT/hlAWUzmoEz7vyUaYUR6kxjNHcYI2Iae95ZGI7PhjQVF9hERkLpXWVQyUepvzhBGTtsMZqYEe3jcaQuVg301Q7EnHS0u1kAzNuUF18loTNQ9cEQapt1ZJsRKeiW2l1ccdgG631EIM46Qi2eIsPM5F5kLZoIzfOUbUNI2QvKnW8i/EwJusWS0MCADClwFiTlmfbeoOCvpj/b6jY8Q+uMdeINq83NRB6Nhs1q6XBFjcmCGe7JFNSz5ViBjI70r6aKZ3MVMyoUAluD6N9PjeXw90QpFIrgLJxypMzbgd9NIk7aV6ZNNSNwxubqr8eNSq7pdp7v9CL3/+uXn7+e6762fxs1622GzZ5hXbbsS7P19YHc1/tx3R+CCOA+Yy8a2zZWEluLhugPsh1TllOCSkYKSt77ZOxlrtco8ltzW8+rmpxarA9u9rYfKOsKhuUcF7Z8E0nte8JNi6zxZFZ6FT/ADDMembGvdn0QX5zPgoz/KTQDsZ3Wmtx+4uanNzWzkEa/D5dg+1neNn91A7tGmx/nVP7V5GV/rLX/it2tYATLNRgn2IuH/614TsbC6p/9sDr3+dPARYs2DBa72ewfvhIp5Ug72HGaDkO+athQgBrAwYoDTGqG2ZjXjt4p65TCikmkS7efkXvvPKM9i2WhzuP6tjtM0+lynElyQFRqdmXJ5jFtAQxIIiKQVHJQiDq1hq3ayUALsYQANZAwgnuFuHtuVmybrnSg5oxwQAAIABJREFUAiU2DSZqD4lm58XXGk/a2hBoUkwfaO1iMJ96Dk0l6rxWR7ldab26isi5DJlS6E6pKjm3tHTt9UssnSsamNY7LVcrk6CwYqRNviMfNcNJqQp3KzZDHTImIvZ26mAd7zqV+CxzXZq1uvWFmuWZWcneUACcPXPjSD0KS0U6A4kThyBJWTOb0mqObgMVMOB4eXGu7Wrt8PgJebz73tpTKltauFVda5RlWq437jhgP8h7uLJlJs98H1LRZm3CFG1YRwICWpOF0tmp9vWRdgVkqbnKOYBDEhBs5NpZt1YQ7Udu91+cn5vINJ1M7AkdrG7kV8TxYUKSqk8jAIBrXey3yndLJZtzvfT97+pHzzyp5urCrfcOSdq2V5ZU2neJlpfM08PDud1R7bcaG2wJDsCYJPHxJ+PM9wA3ZoMca984oKCaMlsf6bJL1eXMom8abPus0nLbe9M4mUwMthdn98xyPj0+8uwcPTZgy4YIoOXzcY0IXOA6Mg6hurXbFS34fOIovzadavHIFzU5vjlET0Zle91G/nUW3s/nc6/B9hNdtyHubMgA/chLDNXj/QrzYwSl+PlH2E1e5ABHWsMskvedg2xtOHw/QDIy23QA20gRiRQSS2xM+ong8AhTH5jA1ucecvPCcJ8F9xAmfnhPFuIwvGfBDwnMbjCm8FFjvLC80tm7P9V7P39NbXNP0zqxJhH/34SFcZxrQ0WunTWO0KRayoY+1WbVabla2sOYmW+622i/Prdm1+zdHTPUqPggJ7FQm4GL0YIN+plDQkaCVYxeiaq/dZyec1CTsVuhtLDTlNBzqsNoAwO2LJRImrbbSzUYSzi1B0ZwZwArzDKlDbnyNamr2i1DNjkcB6QfyEiAGzIQWoMtFTCbgQJyEUxcm1e6ojVhqtn4z1SSLeYM2ytX8kh1GAlElZQFW9nZ6wBGXANml8yReQwEKhtbeCMVvs0Qr9jSIHVizhgM53GYiXhmSXuamTN8qGBaO0wAyRL/DXaDtKAjLg4y2d5s5Pr4tsqjR9SVR9qmM43qY5OJygqtK45NuD0RS4dJRuuQeKRftKpLnKXsO809SDIU+bZsYGDqcr8mMleNbka7UqFGd956TU99/Wt6783XlO92iLqUj9C9dlqvyMqNrNhts3VHAtBHR+2hxzhIboDiZDr1r+Tl5YXNMJg7ZEWmelKqnM7U5lPtCFOojzyvHZczdeMs9LHJWJvllWU/s2ml4/nU7Wl+TuucazDlnoA4540RtyCM/RiFmMWVFNoklZbjmdKjx3X82B94bs3vLOOaELYNaR8fbT3F3z6hhv4TLWXXT/qtnYFrsP1Ep/oAtsOTP05gGtq+ET/3QGh0DFnVM8OkYh0YxK5SAOUHYi7vt4nt7/DREhq2JuHhwbyk8o3n2pPYpgBhRmwizPAzHmOi0uCXe/+4DrFonhf2ZttyjOzmXYXuIaEgo0milc08FtLS+kr33n9T6+U7UnepCl/axakuLxr1o2AJ9+Od0iLIWD1evrtUV+db3Tu/MHHlaFqoGrXar86lzYXGu7WZuzYKQFPJTNQh7cGsRr/JghcSo8wkIDYeyF82m6WNMjgvrs7QxzJDhik8YlGkIuLnLPTMgiMIwIStIQHHyT68B3PbFt3mSJO6duV7kC2tlkutIBMZtKiUYJ1GRq99hGEXO1kH1iluVhhdrD3jZdYLy7XfXCrd4ywFP+3gDhVjgoPm14YjQ1eDzwwYs5myn7FD7dkshT6Wc2Du+K5VbpJVr816HfaMg5NTENUiHxcnKNjGDlvwvcUxBAvctpHYN+aV8umxRpMb6vJjtfmxxtObmhzf0GIO+Qxf5ZBkhb2nk4wHCRgtf6ByyMdF0+y2clTlXHznFFPi4ee82yjrW53//Gd6+utf089f/bH6q0td3rmjbDTStMaKE+vFvbb4SVsWxfwZAA8CnhOlIE3lAbj8H9nTDr0sLk9me+eq50cqT2+rLSa6akcG2+rohpOLcMEqitKyn3a70qTMvImk+3HoLLEZmzMbhuQ1RpqGVp3QiVb5vnFbud0nutoX2lQ3NXnkb2vxyBcippA5P+fYxMEI2vibf/1lbbFP8lp/83e/fsYnPwPXYPtJzt39+/qBG39gtwaexs9DajMY/A/uMlQvkEhoAfpxh8dSmQ660PtM4rCd+KUjNCkGO8UhRg1LO1ejQ5xazHjZ7ceidj8Y4FBl38+vjZi2Q4ybKyqqNefQdt7F00J2xc0MEOckWJltp3fefF0fvPe6pjU+smsHyxdppRobwbQcZr9b7UadK6gxZJEu1b27S71/5672471uH8+0KMcaN1far8+0x32pA+BxVoqcXE4PBCu7Tw3VBfIizPFZZG0SAehglcis0I+J9iVVcAJxybaPkMIi29XzPjNUDhZ7w/U6LH/DdWFB5/Pet5oc2veb1cbnn7a2ZT8cJ77BVDpsWpD0GGyxKg7WNWDLRqJdr7TbXpoghi8019o2kE3jTQJzYw6eqpVrQHeB6+BZLPeONx4BtmYow6R2pyOcuA4gf3hsWE0OcYDOl5V9nW1OQRXvzWCcQ3yk7afMhgamdTnXqDrWrjhRVwTY0natJzkTbLe3aa3TZeAcO6C9xDcYYlyEJniDRsU4EMH8+8DmZNCbArYJc9XdVpsP3ndl+9LTT6u7vNBuuVSdZb4G1mtjsVlB+HJwYGT+muhGehFpOzv/W17kqmoSgnjs2JXwZrPy7wjOWOPpQg3t76RUOTvV7Majbm2fXSw9JmCunmdjs5GrnPMful5kUZDo5lWpOg89ujcZgL9alePOJhcwuS/3pXbzR7X44t9RfXwrNhj8HliWxdV8YBP+N65k/x06wE+ynl0/57dyBq7B9pOc5l8FtofXOYAulQTMUi8EH85eXcGy4GNW7pzOMBqw6YOlAx8CdQhlHsx4/RC87ab7sceGDCiAKlyQhkpmOLaDLIjHsRizyPMz2oxD/8rPO4S4U5IyO14ulzo7O9OPf/xjPfXkX+j5Z5/VL95+U4/emui//2//S/2n/8nfU7e50qSYKksnmsyOtWIh7jfadCt/hjwrte9SfXDnSr94/33t9jvdOpnrZJJ5bgfgOi3HpvoIKqmGYn7JeQQEqNrcmhxnMftztmsARbtZucK1Zd9wPgENQMDRefg9k39KGUa1V/BadkIYDPpDgnMIZefPeBpHVmx4Fh9azlSdrhoHE4/7YEublGLNhhJYC0Iso6KlzbjTiPvAbeWY+7oiHapVXs8bGc/rqUrDdCRnw0ALm7CGbYTYO5PH7ch9zP+okNutVldXbo1/xIlqHKEKzBrDqGTkqhYwtYaY2XQPu50EnZA0eaPDJqWcaVyfaF+dqi9PXOVmVLu8X7eJ+5WmqJnotHQHqRQa3iFGLjZEQ6g80X1DchIVoe/4HvHNzjKp/epSz3zzG3rqG3+u0WqlaZZpipYYy0ccpNJEk+lE+eBZbLl0H2YhMMupYuEdUPECtNg1Mufm392xGZHuU1k3nB/d0D6rtaSYL6aaHN206xOzbVr3bF7oPLB547owSiBbuS5KzavMYMu9hSTMj6WyZaiw70yYW5JGtXhcR3/wHyibnYbfNI5sjlKkA/WxjtcnWYeun/O5OgPXYPsJLpcXmUNc3INz28Hj1v6oHwNZwJRFDCADJWglh8HAALReOD7qxfvxqvZAeGK1Y6lCa+vFzAYQUdGZQDXMbW3UTgA5lnwDm/mg0TUJyISemPHy2lVVmyACIxWnpB/+8Ed64okn9K1vfVsvvviS7ty542oGpmk+7vUP/v4f6X/7R/9Q/9Hf/eMgAzWwp2nXQkaZajdq1dAaZtFKC23Xve68f6GzyyuN0rGOZqWOWbjGndLdWiIth0g75DNOIgs7RQAIUIFt69Bz6El79KLU3RExB/GI/4OfgFTE5rLow7wN3aXbzrRO2VCgk7SRRZiARJtzpK4hHWfn1rHb0d7U8B6HRB7sJGMOaXu/IY6OCheCFAQcV2EHsKV6tksWMqvwIcaqkjYlAMp7wgx2ag0VuUF1baBHN3qI2jOZzVVicKtx4fLmwtd9ZEYsLe7l8tJgSyuVjYX1u4fK9jBiyEplRW0rxBgPtCZiGWwhy9mHMDUYjcqF9jUkqRvKZrdULm74HHozMHQffE6phj2XjXSk+50dwHUw2DiYPtgwxe4cSJeQerWRAdxu9cOnn9JTf/5nas7OVaI1dkVIglCwwpeA7qjXpIZ1TEfnwFGIqELuNcDY3Y1ROF2FZ0j8GzP1cVmrxNFqstCyG6lNSlWLm5HKMyLcIeIPY1MTY5QD2BZZpkki1UQ5Yv7BqMZtfBzQkAu1bkkDtuPTL+n0D/++kumJtd75eG+wdQwBG5Jf9WVC2SdYlK6f8pk/A9dg+0ku0QOV7aHyOlSvUQUdNKXx4g+CqglNbqF9aPbA4uwd/4EE5Znrxw5s+DcWT35d3bpDEnMAa6fq0BIOScvFxUWYog9Rd6yfYYDOyjMKd6WBuYz14OnpDS8yL770kr797e/om9/8ln74wx/q3ffej3bsYJ3ILJf2GvKMf/+Pbut/+h/+K/2Dv/fvqUzHmtcLqSdWraas0368U7Mj5o7j2unuexd69917brsuTk9Ul4lm2chgm+zW6tFXUqEaJMLMwwSeDouA0Puy8Pb7VPsR1RpkLjoF7cDs/TDqjIrVOkgBZq2rWlZb7Bep6mxI73ZzhKofKjDAFvDh/AB2AcJDBUVlOWhRIWDBuIZU41rFtpFQrDnCaHEG6zTAlmPkoiEnOeTPAj689pqQdDs47VxJAbgs9AZbLAiHitapMoQU0AbfI4tZD9UtkqcgN9F+5rNE9m3oXGFUG0BBG7oYeEmbJMV15XEQ9Bof1yEDl0qsGxfaZROppIV8S+XxY5qePmrNLMBn0LQJSpD0kOSYdT6w2w8blSDzDZpgOi+WhBHAwKaB89JIOEd1W7318kv6zle/qjtvvaWMLgQWkqOR6gnSoVxnF2fW4E6njCxKt9g534eqls8DUxpwbYZNG/NbmMrejKaJVpD3kiwq3Nmp0umJJTpNH1nFQRCEA884YKwK0tVkYqMWNnzZbqsc0hXdGjYagPK+dSucpCnAtsnnSm/+kY6/9B8qmx37HuEe5jt+uX8ZUR9oin2SVenD51xreH+98/cpPfsabD/JibVLTzA5H6xgDyB7qGIPgHGYwR78id2OdOTahxaLhzbug9aGwXOKnbkxcpjJQsoxOQPThzbcdi4vL3V2dk+XFxd2FLIVoyvexFWOF6YBPHhvkm1YQADl5557Xt/69rf11FNP65VXfqyz84sgWI0jAYdZ1WqFo8/aCxnAmuw3+s//s3+g//Uf/Xf64y/dVkFrsemVp1ONICQhz9hvtdqcW36xvFrpzi/OdHGx8dzs5PZNW+zhrwyxBHvDneeuEdbu9nb0CcOs4RCK7tYjLThAHcAcGcioFtGjhmY2dLPeiDCnNAkprBE9Z0XviRGF/z02OuHaBbAPWtqRzEymmozZOm3oxgBfVlNXcPZ/xnTDhKJgItNVpII24AG6tsOM6DscmwDgsNMMtrDBDdYxRhDrlUocrhw7GPm+dhsCTOhOmBW+c1eBGTmPiSADxhTtEEs4DukPBC/bZ0YL2cQ5Nnq0k7l3qMiGjZorzOG8cSyu5NkSZpX2xUz74kij+kTF4rYmJ496zkloPMYltIMPKU+0pF2KE9l3IF4B4sT/sUUcRgJxPGHtyLU6GJskbaOzn7+jb/ybf6OfvPCC28jpwLLm/scRy0b/7VZFkWo2m3iGe2gl09S2PCrnOIaORULecHSQ+D8VcsK8lQg8IhnLhbL5DZtPEBoQUqa4Ppln9pmmk6kWCxKWJr5+xZ75LDNkpGUxekDGhnc4GxZltbryWPvF46oe/dsqT26FBSpsdzovbqcH2D44rv0bj27/XWvXNeB+kpX9U33ONdh+gtNLK5XIrwNYHqrXB+edVJUGyKFqjV+sYTc7pPYcnJ4MqJZmBCgcZrH3fxs9BwzfVargzbbT2eVSV8uVwRWgxeLPjFIq5EMbM0m8K5/NZk5AQT/ILPLi/FLPfO8ZfeUrX9Fzzz2nCwzjPffqDGCWwvQKU/y2M8iyE4d44hlnu9YXbh/pf/mf/xv9w//6v1C/OZPaxjPb0Z6YPWwFd1q3S10u76ntyFzd6uqc1ylUzubKCPOuck2zkZJ+65kvYAuwAiwcC25IJuwMAQUYSZAz6lOLSxRaUH4IOaijqgDAgkBkDY2BLBjgh2tEi3v/ANhGnmzIbGBjR0ZpkM94f0waaMcfCDmz+UJ5UavpYl4JQzZMN4Y28kj3wc4zVR8DlQ+2D7S2g9XNDBHGMI+ZT6dexFdX5348bHNn3jZbVcTMFcxyO21WVP2tkr7x+QKoaHfThsbTOWa1qf+MqQVEJW9IDAox7+dnmCvgZe2febNBmySq7ghAZ/Y5VjlZKJ+eSJCkcshSR8pnN1TObyqfHBuYPNIY0nBoK4fl56GSPWhQI2uXQPYISAjyVExggrFN4tMYKdO9e/r2V76iF556ymALQYqWLhsImPQc2x59bpFqvpiZsERHZrVeqsVAJBlHfjEuV2wKqdwZcdg3WgNLeU+v2WzrZHKsfH5T+3ymD642evfOPc9mj4+PDbacXzS18/nc8ivOzzyTFhaKB0GK+9VhGq5sW/VpqSZfaJmdmCSVL266YiaGYFYiQZpGt2GQ5YV87zej+PlIvXwNuJ9gdf/0nvL7CbafNPN1sEU8VJRDOenFkUrhUMWyggeL85PdzRgYOFB9AOADa9mAuyMIO4IAICbZ3i3NvDjfvfuBAXa9bXR+uXK1GbFoMIWC3Ry0CzSyiW7euOHEEjYFP3/nbT3zzDP67ne+qxdffFHnZxeWOTjTdfhNB+xtreg2JNFy4fdrGz4Awgt6oiLp9R//3T/W//G//4/6e3/ni+rWZ9ptVqJA3XW0dnOdX12q6VZaN5fWOu6aTtm4VF0fKaVCKAkgzwwcNu63ixTVG3NDjDciy5VqDznFrC40ZYHbtWo3tEyDXBYEp9af35mitF2xYewaV/Ik6fB64WyEhWElkSuaQqCpvQHh/Lvlznz7gbB7SGw8161Jz8MB5tTWjLaOHPSiNu+wzSU+zkGG47iImXM1x2s68ACtcSQOAYZU0m7L0/ak0u3aMNRXr9XVhRnWyWivaVW6fenxwPk9t9uLxDXVfdZy6Gsx+Y/RAdf04OtMq/egt+2cTMNNFYSpmFdzjWnX7EwKYgOAzzT2ivt8YpAdVScawzSv4/8ALiEEkKzso80Me5ixB7BBaAvyENridrt0hU+bnPLfjGda5kTioa2GLUw13jZ67rvf1ZN//nV1y5VyOiwOvc/t7oSMZ72+1GiEJjrMJvg3dLa8L4DL7yfnnpYxkh0qX+uovanATapQUdcSnsjjSuPJiaY3HnMwwd3zS22bIMNVRaH5dKK6qjSbTnVyeqr5pFalThn37W6vxglSYT+KK5oJb+NcZ22m93elfnJ3q/eusPYsdDyf6HhaaT6bq57OPQeu6zqkSgMxMdjjQVIMDsYvt5vNOXPXKsYQg+X4sHn5sEHthgz3sPkPH/NYH5auw/jqVzrk/JKy4n6L7X4j7ldBU3SChoccCoxf5cDjA/v0wO2z9sq/n2D7K++AB374sQv/UanOUI0OutTDPO/w/6gCDlXqXw9sP1Kp+v6Kme2hcj38IhzAlpbrcrV2ZXlxeaH33r/jRZTZKbv4C4AWws9ucAui8hrJnq4TFoOqtP7yRz/8kb73vaf14os/0rvvvms2Ky0sQLbIy/t5s2b+DuSqg1SIY2bRMWNZ+v/Ze9Mmya7jStBj33OrDSgCBEkQDRIEt6YoiWq1WmpZ9wzVrWm1zbex/jBm82l+3nyaMZsxjbV2AtwAYidQAGpfcs+MfRs7x6+/5+/GexFZBVAjFpiwskxkRrx4y71+fDl+XFodNQpI4aHF4cd//iP5X//bX8nV3brMRqcE2+HpSOZTpPAg2Tgh0J4PjmSEcXOVmmx392Rr64pUECFQNlFVhJZg5qJuhxQhCV06dxWRHNm1JZFeGwzQMhm9KJZCJYiD1wP5BZVTCj6AlTuAwMWYUQ+MGVjMMIj4arY6lNIbL7R+i2jQ+mw53IFzaQEAIC+BDKXEKWsTQoahCtZ1q8tUKyM7yESSKKWiCySchf5dggkYxBAJsR5eyCxilBsZ6Wo0ce1gLDdqZehdUfBigkh/AScFmDWlWtTZyREZrxhHByBWRq+mo/HMkP4k2POZotyAqD2Q50AOQq0eRKZqTWcBmPgFZ8GiZgsVKZ1FC9Y3+lCrnT2ZVXsyr7Sl2r0kpTaGElzmeD04LABuJUnpVBt293BWL9LoSKFjtOCIOsxaj9ZeaJwriFnMSMwmgrxJfbGQN3/ymvzjX/+1DI+OKdaBbAaJT40GR+ctFmBlj5klADDBYUEUCyBlvgH3hWUQZfMzAwVREZDJ8DoAM5je3V1p7j4j0tqRea1LPjEYyVj3w36f3IQeotpuR7a3tuTy5cvSQ8/vbEghDgNbzhuGjCd6hhGpV5tyOm/IrUFZ3rp1LLcP+2TPtxtVaVahdFWj6Ar2N/YU/gF4OUkKTkVTa9H4Of7O92LdUgltFWyVX6DCGeywMlANGbMi0M2YzE0AuMns5b0/D9zd7/zna/DxLw0qP/v5fDHAdtPiiO4jjBXTVis1VfMQ7Q2bD2xAGwMu9gFHsoX+W41I9J+llPv9gUyhhSdITU7k7Lwvo9E45N/QDqIuLgzK+fmZfPzxDXnnnXfkvXfeldu3btGYUdYxLFyAisoTog8SNWON0BEBACQA5Hi9Eme0TaPTUzUetP7g/c9/6Vl59aXn5cd//gfyRz94Wc5P7spseEJj0z8ZSUXassAUGMgGzoYynJ4xtQujsdXZk05rV0qohQJoEYnOMCVnzGgOEQyiS8j+YQ7q+ekZp+ggldppVEhKYb8q2MkQY8TUFRB10HcZIhik0wm20wmNVQvqTGhvIQCWmApEa8Y4RFdIFyd9zTTsOuMWgGtASwBm+hJwWpZ6e1tq7S0dOB5Y0+iRJlEHYvSBWAOQVgYxBCOUocyxfhzMoNerxCaA8YJpVgArGK1oEQIAAfwQwULYH609kJhEWr1BQQgdRaiMXE2/c1oUgSakuFkbVGcAIiGIDq0PFlrPIwwMCIQm1L2RRQCxjL3ai5LUWltS6+7JpNSSabkpja0rUupelmrnknS3L3F8HgQ9kEpHDRcZCX4kZyEjUsY1KeiCMY7ZuahRIEWPZzQaawsUo16k2WczefMnr8tr//1vZHIOsRQQ8qp0ngajEZ3JXgeynQrAiPxYiwcBiuuhTLLUAuUEAq0+OxhvABRKIZVGTcZ4Hq2eNLavCvSrRsuGlBuYYoQJPw0qdaBtq1VDKabOVP/OzjaVw+rzEclQ2H5Ix4OUiHWKNDIFQtBSVO7Ix8dL+cXHjwi2mArVhJwkeorDQAgTK1Hw1X/apqXrGtEtfudBmdOGwJSHNjV7fzEBqkr2Op2PapWROEoRuHb0aXOa1OOAVwSCsQ2zaWSF8GNm8XE+87Nj2b/4Izz9YJv34EO62HtQ1MWN2nU0akoBNR15Z7+/GNj6xao/q7dtAAuQ075XtOpoZLIII8sAvoj0NJW7IKEJQ7n753359NNP5f333mP/6+3bt9mug3PEBrRh41Yzxu9NtAI7D4DGthBuVrRraFsJgHZKRSY1bIgarl+/Lj/4wQ/khz/8obz04lekU5lIc3EqW62Z7D/4SKaDEylNZzI8Rz9pSyZTBJ8YUj8mD6nZ0loxJreUpM6hBajZAoQ4Zg/sXxjOwKBFHQyDw0+OT2j0eq06o1qdCqTpZhhntr1UYWjRN4pIbcna9SSk1s1Y4bMBcPBiADho0wFBCK4/gSn8Y8sQuKWsAQMAA5kJAhMAePTnovbW2hKpdchEplIjSE2YJJT0SiupispbCC84LghM4jnT1Ew7Aljg0DCNCp1igC1Spki76tQbBSqta0KKEcQ3tOcwWsQ0IMg7kjWLwFhlLmHfbFSfzp1VYh1qy8hqQCsZzxypSLB1R1AJo3OALDfE9MF2hpOAoetQHuxQ1nBR60m5uSV1zGVt7og0t6W7c1k6vR1KO6IiDaKYppS1XQrPiC1byLyjH3qqAw9mYxCmNIUNCUkAA1XDkFofDuWt138qb/zkNZn2+9KsVDjmDs7v8ckRa7G7qNU2wKZP06M2pAHpcIAt2clkrkMtDPKWiIxr0mg1pdZqygh+Hoa717dkuKxLc+eabF95VgdwoCcWafnFTOoV9McupVmvUskKgNkqzaVOqRadkAX2OhwVrE9cN9LIw+q23DiayU8/fCD3TsZkf3dbdToeIOEhE6Bj+jRdnPA5EN2HPWnr0vrmDVyx3gG2Bs543qgtY6/iOzJcAF+sG5D8KMzCkhX63dEPrYCeTJxiCJx+bYosc9PE9naSR1ftor8+PZl/8dj4uZ/gFwNsix4sSUcGeqn4hC5MlZizBZ/EsqyPaprqIjVbT5BKfw6prZDaUTYsamlKkIIhBCnp5OSUke35eV8+/PBDuXnzFjfL2cmJ/O3f/I18+uknrOsy/dSAQdLmfZwb61ihJgfGqOoKq0gEojNGN4EcxHswmRCgQaS6dGlPvv71r8mrr74qX3/xRfnWt14h4IKINeqfyG5zKZXRIzk//EQmg0cyQw0NLN4R0p9lGQznMppNZTAZSLtXl+3dLgFnOEC02JTezp40O22d1YrIBu0sqIuGWjWEAgbDsZyenpGJ22s1WKNcYuD6dMRpQ1Ql5vAE5Cu17QSggohYa85IAWsEYCCOMBTpS7QeAUj0GWtklDDHOXXHZtwqG1qdnwC2dUz46cq0VA9auhVpoF8VdVcS3ZBK1r5mEpYCoJP3jHopzm8yYW2vCWEE9mwH5SZIME5UKhA6LULZAAAgAElEQVRpY6RhCYJItyKtDBIc081QLUKLmQIjnACAMwAZoKX9rGhnWjK1C8tGMQ8pSSPUB2FoqTOMFKiBLc5jqW1HdA44Kg5I2ZZaZ0+a21dIKBpXOjKvQwjikvQw57bdY+QGFwJ1W6avAYQ8F0SxILlBNW3KVDLGAbKWTZlFcBTgdMxlCafz7Fze/tnP5a3XfyajEwxxR8+xCpWMoTFdrbDWXwMIIpINvbZa3kG0q9EsPh9/Z4eRpaFRH2+3pLO7LZNKVSblOp2I/qLOFiAIW8AJZc+zLNlL265XpCaoNatsZKdZl1Z5EcC2zOwGI+npWErI0qDePi/LoNKT9x6M5J/euyt3T0bUzob8IwZ5YK9y7GCITA1wrUXQnHOzPwa2llLG+7Gu1QQZ+Q8CKEroUkcOffMKtDq2EWl3MLh7srO7x1R1DLb+c73tw8/e/m2MbGOYMi5MCF5im7qCak8pED/dYFuUzgipVxBmAE5sYg+9nVTPCYsrBlsFy8er2RamkRE9cKPoQPdkYAAAY6xsXFiKj27ckNdee03ef/8D1l1v3botd27elOND1HHB8kQ9DkCjgI32BGwqgDVZn8FxMC9YyVBVpvxYG13MCdYvfPk5+f73v8d/X//61+XZZ65xsyL6QpT71lu/kvfee1deefnr8qPvvChnd9+Vg3sfyGSwL5P+idRLkLfryXLRlPFU5LQ/kNPBidRaZdne6VIIAvFND+nH3rZAxBG1LoCL9ncCM5GGREsNBnlPSMhij2WjSoCdD/sUP8CYvwpUpxKwRTuHzp4FiMK5QCgDsFUBCtXoTTxuMoLCbNHgcPBZMyRbsH91PBoHxSq8X1u99NljVF9HZuUm237QjoI6Iow+oigKWqAfmOQfJc/A2CEEJggi2sScVVmSnMW6MwcEIJ2MSTeoe0PZC4QqTcWizgkghfYzQQmtTIy00ZpSZTod4Iw6LxjMcBZwHSpXqRq8iO5wbvhdMmxCJPTlAogXSYsOzkenQFVkuiyzltno7nEm67KxRSF/tAQ1ezuytXdZOtt7Um50ZIn+XbQDBaIf2c1IkYd/qDXjZzgKAFsjHeJ+4XzLSLmPxvLLf/gn+cU//pNMz/sc/4dVDMlE3F84GHjutWqZ0pbUjCYWaFrZygkWySLroH3PoinZVlOqva4MUcuud6W1e01Gpab0J2UOI4AKFpwEUN63mlXpgcSHaL+0YL2222pQ1IKtbph0hC4s1MmnIy2JLBcyXFSkX+nJzz85lH9855Y87M9lXq4yKm4jlQziVogsfco4TQt7gpSmlC3NnAzjCHZK2fSQl6ySDAjmOn5WCU4dVQnA3ep1yajmVKNWm+vAA6gPCpJJYy7g8K/FeZrKnG9vTHvjY/LnBYJEB8ibIusLHO1f5EueerBlg4PpE3Oeqk7YsY1uwu54Op4RqLXO1MXS9hxFb9X2v1hkG6ei06hZj2fEPT1eGCJAswwlItX3xRBx/Hk0mstggFmoJ/Lw7h2mkKHydOPjG3Ln7l25c/eePNrfJyO2XKryO4wt0k7WA9xqdzmpBXNOX3nlW/K9731XvvGNb8hXv/JluXrlMo3aycmx3Lz5sXz6ycfy5htvyJtvviE3P/2UBuvFrzwn//GPvit//sOXpTo7kqODm4xsW7W6dFt7UqtsyWxRkbMB6rVDKdcxQxWePJjBPem191gTmyD1RvKQ9o8iyiLLElN+oDkbdIwRmDUxyxXtLsNzWYC5PD6V0gyTg6AnrVEtx+8FRR92uEJCEEILSBdDeCGwgOlUsd9WBS1w130LFueoonVmjAlCADIoScEZUsCF8D7Adl7FHFdMJlLSDoaZ61qaJbU0DnFP9IwZeJEsxRF8kLBECpwkL5WcBBNbx+6hxov6KyJNJVEpEUpHuHHG8UzT6KwD4zqCRjTmsAJw8TdEL7gHWAcoDVhbGaUkAzEMIKz6xUhvj6UCScGgnET6Vbku83JTSo0tqXV2lJ3c2ZVla0vKzY50tnaltwtm8i57b1GPRxmAqXw4Fg5scU2UrkTquKSa29AtJusAXAFshslUfvYP/yiv/+3fS2k8SdjIjGIr6jTgmCwhJH3CAFqNdFGXJUmKaWM4YEEYBfVj/L3ZFAiInuLZbV/iTFsQpMZLzD2uSa+3zWzKbNiXdlWkjdF9BFtlhXegu1xealocE58Atkh/o949w9i/hYxLNTldtuVv3r4l//DOLTmb18hgx5QjDOwAcU+FPazXNlWXMxCzNWnRrv9/7mnIY7J2i7puVaBs1WwCaGvSwXlCGxpiHO2W7O7ssDOht9XjeoCjxgEKbiJZnIHzIGo2zF6DdW4qYTGq4X1eyc6CF/uO57TSxPGURrIr9yZhxX7+vsBv9BYuY8ZRzvmz1dI1jit7V1Otg/45/2aLWYlCytqMF5cd2ke6n7kBnXUtBVsVlNHICv+P9hJVAMIFaB+optzUSGI+KlKLYB3jzeiRBXEK9dx79x/Ix59+Km+9/ba89dZb8sknn8rR0RHbhLa2t+U73/mu/P4f/ki+/d3vybVnnmFaCeDy8MF9+eCD9+WtX70pN258yHow6sBMyTG1OmVNCPXC73z1ivzv/8t/kJdeuCRHj25LZTmVBtJaiyr1jydTtETMpVovQ6xIajXUkRvSqLWkXGpIud6WSrOjKWAA2FRZzxg6j7Qc2moghce+0HKJPZil2Yigjlmwy7FOCIKR4dg2RCmBZbtg3ycMM0bxaWTLGbi4t6hDcs4rlJWUVAQjz3p2aO1hGxDavCbagqTpaF0X+BtF/GttAhAiW4At1I3wDFEv5nD55PVh/SFqp9KQHhuRrQEOUsCIYAGyGuVrGtfmpOLnBPAD45hCElgP0LgmuGr0h3QtABv/jxYbGFussSEi9ZC9ISsbE3AC0YbROFPlU0o+IvOKGiq+4OyBMITntag0RaotRrC13g4lDhEJ1rs70t27Ju3tKySNlRstsp0xfACELbKsKWih05nQU1uGQ4LJSqFVhypecAyVHs0U8mt/9/cyAyOY9XYoemmJAyl76DhDVYuZAzDQWZNdcoweRC4AuGz9wZziJdqs0EOuZRKIj5Q7PSl3tqXS3eZ1TKQhpUYXPGxmRwBWkFYE/LarS2mUFtIiMxkDCKokAyLyhTAFSz9YR+AT4BrLVekv6/JoXJX/+/X35O9/9YmM0V4EZSr0ReP+BulJBU3d62ZbvD2y0k8CVKaqFjJ2loEjCYzPVfW0e92OvPLNl+VHf/gHLANpKlnnYrMKFvr6Pdj61G4R0BphVNPe2pue2MqAoHkAzjJZAuxhiliYOJXnVDyt9dzf3sh2DdiaB68LQtsbsaFPT/usO7JOFKIVS1nYBB1b2CnBKEzncT2xBormTawU/yNi1UoJg62GWV/EMBdRmC52rRdbTQbHMI+Ri3cGdq37cu+xBYxjAoQBtmATI4KBt4/vt27fIhi/8cab8vHHH8vDhw/l+OiYxCtPMNL5sWFUGtKL87H8/jeekf/tf/538pUv7cjp0T43ea/dkhp6g8/OZXjeJ6kFGrYQH6hDuQeC7hyZV5dZDXq7V2W2BBCiLqnR53g615YmqUi92QoApeo80J2F+MViAoLNuSznqI8tOXsV81Eh5QdWLAYOwHEhSQzfGZlWMAOOETSdB9YkQ1qY37W9xAwegQYShmGoA+bjwjDi/8dIvQNk2j3K91FfmcCkso/WemOENJPl5Eg+i8RATgNrGO+j5jEIYkumL9Hug95iRLeo9+pg+QUVjFCzQ3lgSoUnBXclVyHtOSGQ8XjoNUXLUFjjNrMWEQmiSY4PROqRgw90KAXugc7Q1UEEuF4oYrG1B61TJdSm29JodwQOzWRZlnmlKaXWtjR2npXulec4/7be2SZJinsQIBjIbHAekN5GvRo62nA2yJ4OtVYqhYENP5rIe798Q17/u7+T84MDspFNB1lBVef44l7ja452JRLXytLutqTerLNOC+LVbKGZHdRG4bjh/VgfiNCb21elFljl0oAzAbEPVYTCeWHecg/DKrDmxudSX0xlp9uUve0tztedjidkhFcXuP96PzFacrisydGsIZ8czeT//dn78tN3PpVTcBWQoapVpd2sSblekXlIedu9VlUp43IEzgH4BWHfK+lRsycgQCnQLqXb7dLpxLrb29uTV7/1ivzh7/++PHf9OiN5zZyE6UssD2jroVLG87/yTKv/HWvggVnPte+GpWhw4xj+OR8BR4xaAw6s7WV67DCSMTitZvdgzxkZP8lXSFPb8TM2Oz5kYoyf5IOK3/NbC7aLDZGtenB64bCvw+GYg79haDRK0R5Fu+nwjBMD6dJTMD5J+jhZRGCNZlPMK4DqWMxFYJvHZeZREd06lqxXQDIWobqUlopOj2QL3ZMtTLcZf6MnXRG2xzx69Eju3Lkrt27dkhs3bsivf/2R3L51R27fviv37t0j6EKAATfSap9I5/7eN56R//aXfyhXd5vSP4fwfYU9iUhfjvpnFJ7odVqhpUfHzYHNubOtzfz9ZVtO5i2pNVXVCseG8ALSspAwRn9nHUQenCtSgrOBzEenMjo7lP7JAYEEEQ60oXExiGpVLhEzT3XqDh0OtHsgZYwNygEAKixhBCDUg5UZroCGNK+RP0BMQ/oVlpuqWpB5pHhFWYlAlbo0QEwLc2atrKDa2Dp/N8mEkLASWKcCXERrz4TZCYAj6phUmgotPxzFZmSSYCTQG812rMD4HaNGi+iOqWawk8cEW7RRMUKm3KD2WnINB6IXW9qCkAVCV0YiYc4tjq+tJ1WZItWIa0BvLoAXjNdmk04NHVGoJ5WbsoTc4faz0rr8nLT3npV6Z4dRHJcnWm4Y9ek/cAxIDoNzwYgaDo06QLShuHeDofzyn16TN157jezkJpjmYdgVUs7D8Yj3FVkdDiIgIx2Wf0GgrTaxvrUNi+DMMoNO1uIM50pNBrOKTJYNaXR2pLtzSZq9XZFaU4bThZwPR7zPqM02ylh76KntkxS13anLdqcty0VJljOQpOZSwVSrGdTb5jJclOV0Vpez8rZ8tD+R/+cnb8nbH92TwQTtWGX2iyNCrzZrmKqRCE2wK9YBDHrD8QVHmXY/iK7gulF3RWSP58l0dLkszz33JfnTP/1T+Xd/8m/l+vVnVHYUfIIwslMzAMrP4HOhytwTglaIYA1s2VsRVMM80CaluxXsAfNcbZediwda/Oxtlzkg/rtSLjQYMSD26XY73hPXfn9DrUtPLdgaqxd1nsl4KoeHx6x3Amw4DDzo0voHQ+3UMBs2rdFmwZZ+IVs0sos1jm7X+QLLENmuA1urJfKzwkn6iFej3uyCNaC1dI/fwPY3tiZgJB1mv7KvTwX5QcgaDbVtZjZDFuBMbtz4RN5/73356KOPSMy6e/euHDy8J89dqsmf/fAluboLBaaaXNrbZc0QpK3To0MyWre7bRpJkELwnYDbqLH1BknPSbVJogYHc4e0VrXWlGa7S4LUaIJxeWXWymDwALbjs0MZnB5xxnkd6cw6aqU1RmBIOwNsKawQIgSqP8FYwbCjFzIweRVwdVABAJdTkUhICwxWqAAFJS2QhDBKD8QfklqgiVyuyoy/rzFqtrQa3m/RbVLTCqCLFDxLAKxP6pQikJ4ov8j2HSXlIAJEzdSm/BBky9r2BfBXBmtLxki5oy7KXlu8V3tz0V4DkhVAWGfbqkOBe4xUI8hu5mRaqhx/0zqcSnQimwFWNwAX9f5as0EhBQCtkqwAcHWZIhJsbEuld1Uae9elvfeMNHt7FPxgeh/RZwBc1oTxDEDqY8pY236wFsHmpXMJ9a3+QH7xjz+Rd3/5S/bd4p6AsMZe03aLIApBELwe/AI4XfUGSFkAVvhpGKc4Yb8z/tbqdASkKPT/cs+grtHoUTkKWsgAWaS/q80OyWBDto0tCIwlpIZnQ2p39xol2eZovaoOBZ7PWMstQ6xjBsWymQzmJTldNKRf25U3Pz2S/+OvX5MPbu/rhCo4bSiJwAFCjzlS3W6cpY+4kGnAuXKOcQAU+xndB7BfzzxzTb7//e/Lj3/8P8r3v/dt9pOjjQvWQjXBNfokq5z7wQ1HYbrvycGWtsR1C1nq2MB2JbjI/IJyG/wXg20GJAOI27FTadxwXU7+1kfSHqy9/fNZq7VRrTkjZnX9bfqMIPzUgi3WkyqpiJycnDOKw4OD1wiPz4OtRSE6MQQ1lOwdVuBMo2ACbkj3+nXkH+JnBVsc19KOdja6IXWRmkqMX1zZmnJK6LJNQJIQACe0TahDol4vwBY/c5IOBgkg7RlYkJgRC7t5djqQg/37Mjq+J+XJgQxOD+TRwwc0hlA3Otp/JMP+KZm1AFm0tmx124xqtYVmKgOkSCsiW5d3ZHt7i7qz+DA4REjxkdjE2ahoW0DqDUMPQI46keHpI+kfH8tsghRojxrF1UZTI5cw3YbpT2YuAhmJwwUgB4geVcjp8eYx9c3IOcwdpvBBAEZVXdJBDNSwDUMHqIMMQXlMDarWKdEIs5EQQkL62YhSdCJYJ1NgZ42Zmsu459CL7ut5cJqRso4R4QKUBudnNJjtwBylMR+O+OzbzY6UAckhUsd78H60n6D2CxAHWLOtiHV/XTc4DwAVrhVEMIAdnTrWRYOgCo0NnI2ZwCmEQ4Q2LUS1cGqUDayRxaxUk0Ud9c/LUt+5RrBt7VyRVndHKpCzDOx9RrYhiodTQM4Bast4LuyHVZb2YjKW5Wgib77+U3nn57+QCqQQkS0ZDjnHdndvj2S087NzqovBOUaNtt1pyYL89rksy0vWaEFUAsi2ux22OzErgWsrV2XryvNS3bosZyAcjmcyWVaYRsZwAopghnGIVQh8yFTalbn0mmXpNirSBHkc2QGQ0KAYtRgTbDFCb7isSl9a8mBck7976xP5v/7uF3LnYCBLpNu5TvDUIHwyVxnU0HaWSjNqJwSAFc8DZQJ1fqp0hnZ2duSVV16RP/43fyT/9o//WF5++eskPA2HI2m3GvyHn7GXzcni3g8gwRRyIGKuBJzuFx48VwA0HMxXwez1qUMf6bvngC3Ha6zJ/vnPTbKPieOYas6bY+0FiOIadxw5+7/7ermlqHleobadK2P5hH7KUw22eDbj0UTu33/EmiWAFm0ujGwYMaqXZGCbpJFpkX1qlj5Ymk6miS1OI6dRcf6SvkhkSxDlXFaNpNOFGcgrQZItD2zNY/SLP/EaqZhE85a0HmkAoeIZWGdQnSmXayQtgVBGpSnURRnJISXbl/K8zzojokWNDidydnIsJ8cHcn52ImdnxwRf/G4wOFcxf/KhplKpLaXTrbMups33avCrVe0/RBoZv0TrEYYVwOBN+kdysn9XjvcfSVka0utdk3odYKu1LNbAQXQKzf0GokrKUdIQWk4omYhnCVZyIAfZBCczGnA4kDbGZCWOjcOUHIpdwAOqSqmhYAvwxa1kijhcB47BsYZ0XJTYhlqlAS5nrYbh6+MxdJ9BgELKW2u2nAo0nVItCuxj1WPW6BlGlC1J5YrUcR5MfavyFKJYZBSQyocEIsUzQEAKThQ5AAAcRMgANfYNq8HjNZCoUyHLGaA+mowp1MFUOfSH0RvK3kz0/arSGHpw0T5Tbu9KtXdZWrvPSBeAu3VJyvWWtrSRM4E0t6bMOdsX5zUacloVPgPZJKTERxBlmc/lV6//TN547XWpItLmdKy5qkPRWdG9Z73EIEN1e20pV+EcoYY/lSruca3CayB72Uoy7P9pUHKy2rsipUaH9ffBbMlU7xSa0ZQzbUgHUXGtJM3ygmDbri2lWVlIDc4B1tJ4KEsMvJ+pYwMlqWGpKoNyR6qXviy/fjSU//Nvfy639vsynImcnaEWr9kM1h5DNoGEvTCPWrkRSiwjmYl9yiV5/vnn5M/+7E/lxz/+sXz729+Wa9euJVPDtA2nnLQvoqyBtQf2OQOKABqM8twEsU1g6wOHbCRodtGRo6IRoeuOTV49ouo1kXWe/Uztn40izX5KHOjkBT6xU2CRr/9uNjOJlp8QWPPuwVMJtuYwASROTs7k3l3UHyckmWBxMsLJEKTSonzaZxunKxzYcgHr+LYExB6DnnwRsMWxkwfuJgdp9BrIU+HDbSHa66nMgz5MY9AG2Un8v7YWhDpeqFHimBbdamuUMlQhZA/Dg78DaLTlBMzQpTRrSEuCcIMa4Ix1WxhN1j+XEHJHjIAJNjj2jJHv/qOHcu/+XTk6eiDTyZmMh+cy6vdZv8QXGMTVCtKFOjvUxOzrZcw17ZOJPKe8H6LXNqMnRLJaS0WCUZmeAB6mMFGjgqFnawaILEu2SNRZw9W0pkWhjAADaxJRda3RohwfJtqwyA3gpfpOU0pVFXBASpVtNKHnUTetqiHhWCZ7OB6OgrY1DDmuEZKCSPuO9XVIl4dZvdqbCu3kMduPmOoVYQYAzx3DCBBZQVOao/sARBSlANhCoUpLBCYYQQUykom0ZkkhgzACD8YYnwMARo8mhlLoRKIR08iQoETWAE4MiHWdLsYt1lgbZgo8MLNBkgLgNneuSufSs9LeuSKVho4hJPEHAhsgNYG4hcgW64b97SNGy5BanIzGnOkLcZS3fvZz+cU/vc7Ittdqh/UHwhPEKkokCCFrojKMS2m1UX6oM51MmUboPAtUyIaq/cz/dD8t0IvNaHyPIha1dldG8xLBFs8U6XHYiDYkGjGhpyrSKE2lBoIe1MtmIylDyxupetRqMb8WpZllWcbluoyqXZm0r8gnRxP5+zd+LXcO+zJZ4LzQC4uhEzqVCYMxKNvJHl2w8Uf8PRntkwlHYn7n1Vflv/xPfyn/6S9+LC+++FWWffCFLNBgoGsq6Z+HIEpgmhuY+3KSZpTTdh/4FUVfeSnXFLzMDjqwdUNVLFIsPHjCMykuw8WRdXws9ruHLx/12s8+Yo5TzEXn5d9jDHEPwp8HQ/qpBFu7oSBFPXjwSA4PDgkyTCGHSTEaMaRSfZZi8WkFTb+lo/G8Z5TXMpXxANe4dypXm86p9S/lEgSYu5qE1V1iD8ycijgds/q6dDi9sa4Z27pNohsT+r2aQsXGtVR8Wi+Bd6xiDUgJA2RA0oBnremcGQ0oh2kjykDfIVMyMPZLFYxHtBcYuCTPIH05HsnZ6ZkcHBzI/sGRnJ9rqwoIMWAdgwENkorMhtSrpZwdokvUTdn+AxjVXASGhCNzASDjqEH8lsCLXklMcqlLA8CMubkc5YcatUWioQ6LdCJbU2C0ywRXpJJZo0XrCKItMpAV5IwZypF6AN7AIue1QqWJaV118BAFV3EsME1D+w6wH8xhzq0NM2vx3SJUuHWQzsTXsH9GRjZmp6LdhD2eAXBxnwmeiJZBbEKkutDhCIhf4ZjgdwrMJm05IUGqGmqazHAgpYt7R4UmBVvUittdAF9JFpMh07scGl9rizRU5KLWuyzdS6jdXtM2oBr6fKsqU0mAHhJ0wTpmfdoCHGQ8EHGPxjLpD+RXP/05/5VnC/Zvhy1Bp0oF+DHUQclfGDCAnul2pym9rQ7rthi3h1Qy50SEKBLXQxJupU7HoILotr0lpVpTpsuKjBZw2LQ+z7UKNbVmTTr1kjQx5Wc5FkEkOzqXxeBcSlQ+g/KXsJwAre1RScH2rNyVw1ldbjw4Jdiej2cyHKu4CWvN4EnQCQnjDNF3HDSNO52WvPrKK/KjH/2hfOuVb8reznbIROg0MP3CtevsYM2cIIsx5V84K5sOtf5NS08pt4OtShumlXmAWgWzVbA1O8JMXEIudVYt2DN9jrRsK2DJqwrn6Xt4887FrovHc4FIHsiaLfTH1/2adT78cTwGZNLMSuV+4q+nFmwBHEjd3Ll9N5E0hAFiHRI1xETMwEsyphFumk5IWc0J2IZFHYPr5wq2gRilYKUL3LP0bEHaZvLpDwPHeKH4TRcfz9LIqvRkfb22sXSD2GfUAEZo1QFRhUCrRgNrEWCHyAkAhtowCWrUfR5yobJntQQZwypHzyGKQyoZLTr8bLB9OYggtIpgFu7gVE4P7svhgztydrwvp0hTD85V8D809vPcqBKEzwe+IwUHsGV/jaaQy2VGLDVMGmIKN0wKomOxZBTfbnd5Dvh8G4qOiBbRLRSDYCzgNCCSpy5xqO8DTBHBJXrIhCLwaJDKDRrGjCpxT+pSrzZVL5rqUgumt3HfoH8M4wn5RQAu7g36lBGRI/rrn59IozqXdgPpRqSMQYpSZwG1Ufw/rwUDGAKDGqP/4FdxmDxamFAT7p+xvxr3DRKgsL86iQisVVXC0lF0LVUvAsGrXlcHajqi00MWLWqztaYsOBFoTzqXrjO6hbwjU8mBKIW0MdqaoIU9H42ZHq01IHmp4E7wmc3k/PBEfoYxkL/8ldRLVfZv06EAo5qTjMAunEirgdpmPbT+CMF299IO9/YUzOwlFLN0XCRq03DEOJgC9eTOniwaPQ6kAPhOl1UZoWNhOuf85lqlyjRyp16RTl2kXVlIQzBtaijzwbnMz05lORxoxI4SylKkD1LhrCz9UlOOZ3Wp7V0nQxsSl/XuNsVQQDoEwenoEOWWExkOB3wGYOR/9SsvyO/93g/k+9/7rlyDuAzTw2GQBURqguIcSjvsyYf4SxDeMSKUAYuS9HRN2++SFDWHaaznRxVFhmo/AnjDYTUme3DaDWwzkakDWnMUTDHPA6D/2eyMHcfA1f7fR8/e5nr7lgfShpL++PY7f80mAGSfs1IDfkLAfSrBNuCTHB0dy8cff0JDglqtCu4vSKqwpuyUMm61Ua3nmriFLgLzrV3EGRZyHsD6CNg/4MQlInc9S2BKXhc+ympp6seufvnPtYUSp5NtAfuFF0fB2fMLHjDHrqapGtskyWbBzB3IFlIAVyUs0xYp1Y7WOFM9a03q2c/wHcBArqNbg43+HKHGIes6QZvxaBD1B/GnImDsol0Egw5mMltMZDQdUSv37PxMjk+O2Ut8cmoP3iUAACAASURBVHIk/f4Z653j4UCBCsPE0WsJ9SA4WugvxezRhaolwSghFU5RgBLGnwFYkeaFKlGo2VY0sgVhij28tbJ0mA7W6EFrtNq+QuJRGLHH1osQRZAgBZk+CFvMAJSo0Wo/r6WdqSHMSUGarueM2zAHF7VcHI8R3RLniwlQGFgA1naFn4s0JI4HpwF7ADVlROJIYQL6MfEH673fx/QgfS9S+JQrnWEQfY3pakZQnBKEqFYjeNWgRvQtUi3NWXcFsKM3ulIHo3eb04Ea29dYD0Ufa2fnMtPvbIdCZAsFMGQcQkSPGwaGN3uGQWCbzOTezdvy2t/+gzy8dU9qqOOXcM80c8F+TihclWfSqIOtiwhO9ZAb0B1uNxjZLrBWIIuI9PR0wn+4J9AE7m3vUi1quMBAiS5m8MjB6UCG06VU6hiigfm+JdnpdaTXqHBubX05ZToZzOPB8aFMTk5lPhjrc0fbWqUq57OlnM5KMiy35N7ZhCzk2wdnsmx05eqzz8mlK9ek24NcYld629ty5cpVuX79Wbl29apcf/aaPPfcddne6sh8ivWgGRNkKrg2glRoEtHRIPnhAVkL4SO/1HI5G4I19oSAkaTdktl9ap8S2+NNVQS0+pE6gco77z56tojTf4+tnw8wzMZ5u2Y/Y617oMwDVn9sH1mbcwLnBs8Z2AEMAXfAZF8ft+f3qQRb3MDJZCYPHz6Su3fvqYZsQ+dH4gteuk8bp2CUFt8NbBNQ4/CB8GiiNG8R4OY9yLDekjRyxou0VIqxB8MBnnhfRA3mOZid/Cq9hrAl8mrQYVybqrvDALKRJQXVwNrWQQ26zRmR0Fgb2GICTU3QpQhGN6UB2feHfyr2oclfhSntOZ0RbAG6AOc5dJITjWrFARhdreUsyF7tn2H4+pDAi8EN56ennIo0wYzc80OZD445UYfOFp0rHdoNIhDABa02Vrvl7Fcp0RBj40Erl62Sgc2sjpH+UwUorVUzm0wwRQQc2OUMtFODysgDETqAvgowrVDGEdE4CENgLBtLGZBJEYsSeiihazwmwNITZ51ex7ehLqtSnTVGuNTwRfQYJALJ1oWi0Hwug36fqWekNlG3ZVQbxE/A/EUaFmQbjExUAmGFPbJweugUcCQj+lu7UmltS23rqpS7l6W2dUWavUucoqMtQFDOQkSMZ6hsekS0U7QAgVSGUVELkfu37shP/vs/yINbd6WBGj7Y34iDka5nhF1lvX+5HEmrBREKrKuZ1JtV6W6h1g/m8UKzKlVtaULdFnu+2+tJE3OIqx0ZLWoynpcItqjZjmclqaANqNmUdrPFvnE4dwBaOGaL0ZmcHT6Qk0cP5Hz/VJaTBTkDkKdc1BoyKdXkbCZyNFnIh3cP5KM7j+RkNJdFtUniFbS+wUl49vqX5C/+83+WH/+nv5B//YPvyrWrl2Q6mctwgPKLMMrlXkTphfV77QvPpEsTI5Jx0RNrkUSCbsNnwPUx+CUrNiNwIywhnPzdGLzB5nBPuN5Gi1doL8iDiIbZ5xin3ExhqPnGkWsMtvZ3n9b2QYkHeJ8VxGl4ZrMHfeO8EBu8Uc6ZIpdna59asD0/H7A3FJNzOFaK2qFNpqEsZw/CiD6MdGReEukGyTrznPR7UC/mG9IoN14U5nllnDxHc2etynDb/T4hRVnKthBss9T6dWCf7zXmL/T0tVkC1srCQQQa2p80hk0Bl4sziWztvhrzGeBbklkJ7F5tuyG5h0xca47XOileRxYpwTiNbqkDTDGDevCQTQlKdYN1Nqv29dpou2TEHQ3AQgYnj+Tk4R0ZDc7l9OREjg4P5PjoSE5PTxjxof8R0patTlc63Z7Uak0qVQ1GaEMZcExat1EOEagKZQCE0P9Ihm8AMor5Ux9Y082slfJCNUJHXZsBDMFLAbqOkXINlcXsnx7LCLKirDdTWDkQplD3Q5RaomNBwGXaUGcRY/2BGIXJTnAYcO5Ii3PAe1Ae0rm6syRtDbA3ohz7TEHmgVJRGB3I9G1oZdLzQYQLiUjVFMeYPYwdRFRb274mjZ1npN69ROUpqFRBsGMxHsiSggy6fiF3OWUNUcl3aBe+/fFNef3vfyKH9/elCeYw0qWQ2QToUNMaEoczaTbBVkerDiRYUaKYS6uNunKTwMtovyR0FOBc0FGAAAkG3dc6lNs8H89lOFlIqd6SZmdbmu0taoYj2oc4C2Qat9s1aZfncn74QA7u3pTByYksJ+jfbnLS0WC2kP5MZFSqyulkKY/OhoxqHx6f43JksixJd2tHfu+HfyD/5a/+q/zpn/17ee6FL0u1Wed9oCNibX6o2ZuedHDgrAsiZXikeupJpMYMU7D+iVJSfqrYiGKfKbLlB6sFSzAnAlv+zUAovFyd7mBIo0lCHtTyUsDZTJ6qYHnbFqe+k3vj7a5TrPIAa4Bs3y0Nj2PY9DQbv6oOuXZA2G3wmcx10e5TCba4pxCxgCoS2lmaQX3H0gC2MK2/DTfL1FWYdkiA1iJdH+2pgVTvMy3q59UL8lIbuu40LZeb/lUYC61J+jxXI9uUpBCDabzI8oFYjxr/zf9/rldp4L/MY0Mr5Oo1Gf8z/X8zGpytivonUrQw2IgCyTLROiHkcT3YMroNYEvtJkavVVkgYuJmDgPYGekqqHNcH7zPUFPSNoqgQw2xA7CpKxolJtN8WPNEdDil0tj+wYGc9/tks59SwhJ9nBqdQi5yPuqTEQsHDtEIpRWp6jRihAo2KerR6IVFSpjD3QnCqDeKdFtIjyoQa4sHSD+ozVZYD52hfWc04GxbnZWq7GOtqYId3KEgCeq4lG0MDGisq4QAwnR8mWA7n2PcXlBSCrKMSO+qZORMzs/OmFbWGcZgJSNqDcSdLpyODp8PsgNoHUL03UTrVmlBBwEksmW1JdXuZWlc+pK0Lz8v9d5lttbgvoJUNTw9ktHZsQqIAPgxio/OLoYlQKpyIh+88768+fovZXjSlzqIZHjWSNXj2WD9lZfS6dRkZ6ct3W6LRHGUE6ZTjN9D1goMahweKUTsMQwlUNIQ9jbuNMhQgjGJy7IcnQ2kVGvLpWvXpd3b0ZQ75s3OJ0EbWaQ06cvZ/j3pHz5ia9J0DAW2pQymCzkdz6Q/VbBln+1sIbfuP5LD03N55kvPy5//h/9B/vKv/qt893vfl15vi8+jUkc+B1yGlJiH/UadZ3Ad4CyGvmiqnaWbOmlBVIc2jS+VeGRfmqbNE815cpBNoT1BGbMHJgThAxCy0fSsLMolKCVgm55vXNrywcoq8KrdVBupgIfX5IGtgaAvr+WBugdb/F3VtvS+c6pUUPAi2xvZhzCmMrnlX+TIFinA+/cfEmzRG0r2H5mzKnnHlFSi/KOKQ6a1avqbGiGlhADvCVl/rvXa5oFWvAAywBvAeh3YepBdB7a22Px3t+sygJp+3iqErwNXfzx7p+8z9psv3jhqEKyGq/4whoxjeACCJUa2rNcqGKLdhnNnQk0YmxOgxNotVIII5mADq44tjqgiCzr5BY9MjRY2hrKnMflHN5TWTNHru4DyD1N1YOJq6w2n71hUGrxapP6giXx2fi4HrAsfy2RwJqPzMzk82JfDgwMOtQAI6tg3DO+uc/QdokVVcVLClhIvMPVmIJUl0oaq6oPInuBVByGoQhIRgBa1UVj26fBMpkgngwHO0YCoH2P8YZW90DaL2MhaCbCE+4lCJiJaCh+BcR4UhhhNhmlC4+GQDkmHjH0oiqF9aM7IFgPnW502DRAcENxbpNDrJUy/AfEM4AaF/Rb7bRuXnuO/WvcS9YIZ6Y+HVAAbnZ3o+EgMiEBaO9TBAbaD86G8+fM35d033pb5ELrKiI6Q4gexS2UjEUqXynOp1bUPG+DKKT8lOAYYPgCiMxSkENmr/GS73eI/akGXKzIAltZaMi/V5Ww0kUq9Q9nGJbSNRxOSkzp4fnOoXY1EJmAgn8gcNWeocI3LcngykQdHZ3JwOpTTyUJG0Cqrt6Ta7slzL3xV/s2f/In82b//c3n+hRdUJ5ocgEpg2YMpXUrm2WKP4DlSMIT7Aus0Zctm08jqyOKazQ1X7oSynixyVe5D4GBkQLgIhuNdXvT/ATC5Z91rXGRLolQAW5fCS16sLHQ95zhYUKcjVbt6ErBN3AKfNQyRfxEwe/uHz7cMZ8zoZhkpEftRBy5OKRcxlp/KyBYs2Zs3b3NqTQsKPJVqMvaMkSt7Qk1pKKsvTIPl0sr6sNOeV/t/a+/wi6EI5Lw3pa5YwrrKemQXrtlm6fd5QJkX8aZ1H/V8153v+q2XbWzPHCf8z8o5uY1JsGX6OIAt0siBcQ2pxhRsg1hFAFuNbJFtAIlJSUBwisA6VTk6TSWbxi+cUxg6TslBGw/SdmB1o5RQgx6zgi0VmEhuQuQYdJITlr+KQcBQKuEC9WrtG8VrEQ0ilXsKktbBvpyBKX16TADGuRrYgjFMAJtjvN5YqqK6xtjMnM8a+mzJ8p2OpbKYSqtaYq16NtJIGhrKdQAUIkEABoYIjEbKZkZEHGab6r1XhxKKXHWobFUq7M2EYAVTxGACT6dMmyPN2+12pNVoME2Nf7jOegNgGCbbhGyMrncFBNbR56MgqgGwbbKlprGnYIte1umiTCcBwyTK04HIDJKgILkJ/43QtoKf5wsZ9kfyxs9+KR++86GUpkuZjtALjXaqKuUi0e4F9jl6lEGCYukPqfgKiG1gN2PuK54V1siCTHkwx6GjjKwWfiahqdGSCVjIUpFGe0va25eYEu4PcVwIcSylVlpKpw75lBn1j+eDUzk/fCj7Dx/JcFqRs0lVDk5HMi1VpXvlWXn+xZflle//QL71ne/L3pUrQYGtlLQboi4+m2IQSFNZ2BAuGQz4HffUJvygNcvsRSYyC72lmhUDM9tJLjLJZvtZATfz/wnXxFzkbBx8UZg1p1qj45BGDvtao01NHZvoiP2/HV9DF01vo883E8A4MPSR5aod2xzZxpFsbIvyAgJvo+kAB40CkuDYM68RLrXFF6HMwt50OL7OltLbyb+jTyXYnp/3Kap/cHDIqRh4+Oixtfw7yBL0xHMJRKEfL2Eb26Lwi0PTiUyTuAkX/oGtS9ESzMPzyKQ/Lgy2tthTBIsXULxIU6BVtLcUjN2DeHmk57+ajKJnHUmtJZ+Xs854j9L9qSQoCGpgUVPlxghGAGGk2Cqs9XFcnrrs4PDqqDaSRTDrl2NTdAZ8cIiMBc0pN2E8oWriIrLT73gPhAynSFmH6T/6+TgPVZXiHFakroOAiKb8ERWq2AccMmUaq5YyIlhLF7N+G6Jk9pZOxgREDGwACxgtPaeP7svh/TvsL2aPL1K2U4g6nHFWcbtW5oSZCuQAmUIeM6qv4JzgmMBLIZvdhshDAlLTkMzIc14pDAKGJ2CCEkhDVTk778twNOI+QJYHjsI52lgWC9nd3uFIPqSTUQMFQOnowJKO6IMDUK1Ks6kj9HDtBNDZiCMQeQ/KdSm1dqR5+cvSvvqClNp7MmFGVic2VRcjqQkifIxgFDKZ+5AXJNu2JOPhRH7x+i/ko/c+lPoS4xqhVqVPHyCJFCweuzrMev1kVYEdXQZhSaf/NFGzRbjNgfIgSqngCjsQ8N7uFsF2Vq7KzqVr0t66JKOZyBgTgVAnRt28XpPddoNs5OHxQzndvyfDkwM6VhNpSe/Kl+XFV74r3/jOD+SZr74k9d4u6HuUbWTuBTVjDCcYnFPDGtrFuHesB5LdqgEAvsbUIw+ZGNqlEJFm9ljYc0QzY/wb/GWBVqMDZXCn0W/Y92qkQobo8WA2D2x5VFebTU4v2DKQ4Wz/M6p0YJuAsCNs4TVxNJk9y8cDW7NLPou4CWzj9+D/jZ2M56Q2QGU1dXBHiG7NVD5tYOvn2cZwcHxyKu+++z7H6W2hTrIUTsuwZm+ykpPoNZ0gQfasawT3nhcFMAKDDtvYUnZ5oFa0iNzaDy0xKWXetgWPFy6o4JnpPFZ3/rFXllePtddw/9ri8SSDcNIJyBqzmL/Pqf5E7QMeULUGbmn4VUePQA/tYY6206EAmh6GkdC6Guu2SSosgCErXVbDSmeAaubBVLH0XLk5yJFSoNT6rv4/WjVgdJnKCoxPfNdPtWlQOizeouGQ80qcK5uko89I57FyTizF5dE/i02pNVHNgujkHZ3PKxw0bgpRqOlCGQqR8eHDB7L/4J4c7T+Q4dkxU8iVQJBCZIve2lazJtu9dui/1cEa6J2l4AWNuaaAUT5hLzKEGoKGLowF1j8MBF43gdDETMf54dwABLjHGESO6BfPEsMCsAYUIADg2pe7mI7Ye1qroB0HWslVkfqWNC89L90rX5Fa97JMFogGhrKYDGQ57UsZ0TCcnxLS80sZIH2KtSAVgu1Pf/Iz+eCdD6ReaUqrDlZwk+WCyWwuI0TdM03jQfYSrVeczghdaJQYEM1yXixKBnh2aOfS+q0OT8DggZosWl0ZluuyrDakvbUjUmmQjYw5ylC9giNyaWdHdrptCogcPrgrk/MTuX5lT15++WX58ouvyM4zL0hze4+9uuOFkv5Yt0aPdlD/Yh0+tJzh2eNk0MNLDr9FquyfR5tSUIfCNVKEJD/Fqr/Pgm0MqBp5pmnkFKyCbUnIVzGMuf/PK/gGW2D14sy7XRpZa7Uqqal2Ie3Rt0DDasdF9VoCc+TQ2+cpz6qYIOUjWw+cyjIOwVSBn2HAaqCKyBW44UlTMCawL+w/p3hMSrrl5z11YDvXW2rYRGMasqP3HzyUt99+lwYAOr/onUT6jaka1n/S6T6WLogBEkePRSEUiDWyQdou7mezQrstlHVAbJ5SXoToF0j+cwvi8gkIxmQnW6gpkYmRbSAJLTkiDWxf5/saucG+JzWXcB/8jMqg/MPaSxzherJAwYLmeyxttELl0J7Q8HSTXt6k+hTSVUkZ2BEx/f3OZhaMLBKOEtA5jZr1RPmqcD1WM0s2eHQtRqDIr4q5NH8UndD4hHWUZPcsslePQbWSyyUOhmfr0tmJnBwdkTUNren+4UMZnu4r2HEgOTSmObtPpuMBU9xsHQG4o7YK7xvtS4sF+1khWI96J3qR4RSAyAXRCfyDvjLHwCEVGyJ9G1WowxRqMp+VZDpG9Ay5xYW0Oxg2t6DkIRjIl595SerdZznGDvrJyCBMZ0OZzjCHeCSVZVmalQbNMaLb0QgiHksZDqbys5+9IR/fuMnWssUMqmMNaTbbBDFKa86mnLzTqqHfUYUrkFY1ARXs7VIFRQoAMIu+YUINSghzsoOH1bYsu7vS2tqTVhcqUmBslzUKX5RkNMawjopcuXxZvvz8c/LyS1/nP4hNwMjDOQDxS2vgSIdDk1kZ0xwQ4kpPZNyzbq8a1yrqkq6zJFXs9lKSBo6yk3lOfMEWc2nk1VfENiXDGjZCk4GkkR5tX3DvOw4G++j1K6k3O2Z0HvDEWb+ia0jBNZWZpOsPYx8GaMQ2lq5vCJi4pyMiKu+3eedrAHfdOWlApO1q2F8d9KbXdFgEyitk7ud8/damkZdozlMLGRpP9Gc8h7v3Hsjb77yjHjD1SBsKuga29HStxuUVpILRDYvFmqIz3pG1lpDpmF0EeT1d8cJibSOSNYvTFrZIih444SjM401fk6aSuCD9VCI3io9sX/TKEWwNZMJmCQ4zhx/YoobTQRFzvU9MIeP94We/Ifz5rt1QLo1eaCwKvFreG+51V5Vy9Z5NG9fu7aYNH29S/0w2vdcie30O2RBB76EKRRR57t5geIdPe2Bn0qospb6cyah/yn7i4fmJ9E+P5PwEIwiP5dGDe3K4/4jaz3AOLW1M0IWoB6cdTKR/fsroFjVrQR0ULTKoe4OlPVPRDxsLB6a0yjxCVxpgCznNvpRqM6m3K7JAvrBSl+7WNdnefV7qrStSrW9JtdGReWkhg/GpnA2PZDLtS6NclVa1JXPMj+0jxT5kpNvt7srBwYnce/CIAHx22pfT03PpDwZMtWLtoQ+5URZpkYiGSBQgjHMZkTQEowdQRcWg1Wkymp1MRlRropJUrS7jWlcWrW1pbu1KtdFi7Rili3qryzad57/8VXnp5W/IC1/9mly+fCVtFQy1avQwcyqS1xoOJQZz0rNZsVRcgXuJMqLp6E7j7vN4YQH79sBkj4WINcSKF1nqG1+TlHfMnFpWLVawc06E1o31hYkNCbX8pCXGrqMI0Dacmd9jsZ1VskbWVtv99nvH9mw2hRx6+V3qeuNNCi9IsndaiNMsUKnEUiVKkyRWceBHfoj01IEtyDC3bt+Vt95+W40MxCxqDfbakhSFDePANi+ytQftDZ0ZTo3KAJhZoPVGPI5s8x5mHDXnLRJ7X+y9gVCTgq1/sGlEmIFRx/cH2M4JlrpREoh2ka2CrXpvBmqctRIAlmDtwLYINPyGSX5m9qE4RVQE3hkgd2AbA1+e4xLff78xizZa0XHsvbFR8ce5CNiaYc0DY3PaAK6emWmfwZrsXFPeiJIAiGjBYU17Aca21p4BpBD2QLvO0eGR7O8fyMnxkczZunQm56cnqmUd5v1CQAMtR+ijBRhArQriDmBJ4zPYDgRxBvTgEMhH0upWwIvSNG4FxKttufrM12R390syX9QIZOPpUMazvkh5LPVGSaBZfno6kOkcewha26jTlRlR3rhxU46OTmR397JcvfqM7OzuMipHmwykDocULOnLaDCkvCTUrzCgwJwXCmSAeIbksym1hQiHdVTMUwbrGBOL4Bxs78qXv/I1+ea3vi0vv/KqfOm5F5gOhvYwhmHgi4MZRhjYoCxZBlY+6oz0eeO9bf9vutkq4qLZKdoVir84oKUxWS3eWHr48wLbFTaxObJJ+ldXHNdoiCY1k6j2w4NKvC/8uo4z0kXlsbx9mgXKoPFutsm9wX9+zGZ+XLA1cM+Lmi2qNalVfBbKDiDgsczIUli+VXnqwBasxk8+vSW/eust3gCQPgxsqY3MdI5GtjqMYDWy9SDno9Vk4TmFJL+ovDeb96CS90fErNiwW/TrAdz/nA+2MdDajk1TzGYowATU6DRAspNVwwa00X4mPhAkLBLDcJHI1s437xryCFZFoFcIhiuaq493hE3RaexZx9ezDmz9cy6KbNVfCMY2SdHpA7HP9mCbHqfEtii01NCIk9iFf2Bqq/Ql+Bo2bEDrg1bHVjJXeTmR+ehcRuenZCNjBOLx4b4cPHwgJ8eHjIrPTo7CyD9kNlQZC4IemMxTmy+kyuH0M9naweg9nDWYtnBqO3L58nNy+dKXUKGkvzaZDWUwPJbh6FhmSxCihML8I0g9hklP0+lCHj06lPff/5C9zdCoRgqZmRjIrbbbsru7K72tbWm1u9JodqTRaDGF12g0yWY+OTuTw+MTOTo+lvMQDQPYhxzOoKzmSq0uvctX5IWXXpZvf+9fyyuvfptSiqy3UqkKDOwqNZLhpAz6A94/2BH26YYeTGWop1bVR19FYMvfI60MzoVFxbZNA9gmtdpwaA9UCdjylxeFrALDryiffrnINsm+ueiPv+MAhJDdCuQzW+ve9q3L2DzeLvWnlwY3yoFIW6MytpETytKsQZyhot+QYW+vnpGdf2zDLbLFGsDgDrwOzh7WBaJbI7x9YcAWkno3Pv6EkS10XgG4lkZG/xx72Ei1V6BdV7PF62KwVWuYyhH6R+UfzjqwtYVpEZAt7rwF66Ow5O8UAzdBQ7/xslEuSUhRuoQpTHjSIbINl5OJcC2ytcHnGoy6ubouss3bWLGzsAK4OenVx92Em0zNJjBdZxAy15pzYpuO7Z9ZEdh6WxdvbgPZXOcNvZqLMv+xBsgUvwpcqrYyhh9gfq/OD86AAHrLoUU8UcEM1IabmKAEshjamTBkIMy5RXQMwhVkLlEzPj4+koP9fTk5PJSzR/tytv+Q+szVGuqiY6lUFrLV7Um33ZNmvSPVEsJdlcGsQkAEIDs9k+l8KKeDoZyNoF8Mhi6mGZXZlnSwf8QpXf3+kBKQYO/iIgCk6iBDAgVMcshWYfaxThVC7RRqWbt7Gg2jfxd11Uarwy5utBpBSeuZZ6/LV776NXn2uetSb2GEova+VmoN8gT6g5GcnJ2zBAOehz0HkueCreBaDpOejDBp9zhm0fpoyzR61ZEN06jC2rIsh60Jrq+Ceq3LRT3ulklen4lo7bcR2OLX5hzE9sn65nH9fn3F+7zoBDftn3jPxJ/hwTbhTjhbba+384kj201gG5+3P188liRdjAQPp26hda4rlDe1rGCOgXq6IlukfCZTuXHjY3n3vfd4A6Bzinot0shgZ8LYYC3r5kkjW7vBRdFpZoEkBIHUNVwBNTfaKo5cDcR95GK/M/CPI2ZbOAqtRlAIZevQV+lZyMpBypdl5LujNNVKOpnSfCmRIxlib+pQT5hGNuA2ItKTWoz4nqY2Y7UdK+8zNnnfRccv+n3sdFnkWwS2m47vn7etE0ZVyDw02hTNp7vlVKp0oAGYwdBZBjEQsoUQ69d5xRNoHGNYOYU8VGxDywVhalMg/2m9XmcBIxOr83q1JQPqShwRiFm454dyevpQDg/vycnRQ4EwBtShZuO5jPoTGZz1SbpaLsfh31CWpanUSXiqy2iM6TQYCzgh2EKI5v79+wRB9McjskU0is+FjjLOHYxkKJCVGhg6gAk/CxmOxkxJQ1Wr29uWF77yonzjlVflG9/8lrz0r74pe5dQd63xuLjowQCKYGMygFWwpC+DEYa61zgogOc0mSbtHsqRMJKTDmiAYIZ3ysxxNuMfR1sG1hxx6VTF47WZRLaJQdIfnKUJf9nkbubvLKvRxu9OHL4QMSbn7w6jToAOH+G1+1F1bnCJ3pfinX0RsDWAzwJlmH7mOjbyotDYdn5WsM0czwhkwb7qtLQZg7per0cOQVEq+bcXbGfWRZ0SpLAgoQDz0Y0b8v4HH/Dikf6BmDnAljJb0HSj1xY8t5w0so9mbWH475oGVQ1ebxT98soDS78wmTfeKAAAIABJREFUjI0ctxqtS2snxw8awOwjDMSE7HmmKz0PcBPJtJz9YF4vDa6N9nPUff7ear45JKZ48edtOQKuqw/lvmbNbmW9KEpx0SC589m0oTeBPN7vN2nG2blAzXktmPosQd4zCNfmsy52LlgfAE6qMFn0Qd3ldD4z7wV0hyGkAalITJEJqjdIo6L9CSAFj0t7jbWdhMcIhpKfBwPqBnXrekC5lpNspV5H5getOOj/nbGFiOtnvpQ52Mrw+jEzeNyXk9NHcnh4n4If9WpDpuOZ3L51T+7euSsnp6ccFvDg/kMODkG5p9vtJUIP2CPoD0a9drqYyWA6AUdLers78uz15+Sll74h3/zWq/KvXv6mXL/+vGxt70m5WpfJHOP1qDHG74hw0ZajwyEwZ3hMmUgDDgqgzOdhQlidKUK8jrrXGHkXUodoK1LhDCeNGdrdDGz9Psbrksg29OezPzj6MkDN7NkV0Arr8jPoLubhIMEtnIDfw7ETYfdKdeVDWjmHrJhxEVzJR8OEuIq7aTdmMzShMrr5Tbls5IulkeO9n9yTcEzoddtMc+wzrI+t7S06uU9fGrkAbAfDMcH2g1//mr21LaaaMGatLm2M2ePkE33Y6yJbe5J5YKtj5VZ1k/OipbyItwig7TOt5pO/mlTHWTd1FmxtkxpQ+HPPgFNIhcXHN683Aa5AkDImsnmsibaz2zS5EVwBo9iAdp1vvhYsNTxOfY+o9rlpF+Y5ICuGz517ngOxCczjzerXk//8vPsWrz3vkAEQGZUCJqmahaeR9jGuCgKowAHul0aIC1likk6lztQp63BkGutcYpVwVEfUdIgy58iJQuGYZQDYEIldTiJC+roqaG3BMAa1OThXpJFF0AeLWhc0KJayGIPQpT2pp2engt54yKvevHmTykoAOrb6OOk+OMvbuzvywotfk6+8+KJcffYZ2b18WWr1FtnBI0S4MwAhRgRW2YqD/lwMYRhTwUu1qBF9gzytLVE2kF33EgUKXJ+4OR+8F6FjTYFWe+0NVM0xtf5yD7a2nxndhvuMZ8d9WuBs5a2vUNFPnvmmdV7k6NL+RB/sn7GPKn1WhdcI1bcq5oJDgU+vh5oDIdLD/dJ7AbGRbNeAnQ8mgXFsY8FXboDgmN9FYGvPwL8/dprpQ6rAZ+Hn23Hsu9lD3hfiBoZjQGBH1wvWKjJI2zvbOhu64NC/vZEtaIfhopREobJt5/2BvPPeB/LJp5/K9vY2ARaRLfprrWarxgR1W5VtxCbQhmctrCebzpFVksWfRFX5KeR1RjgvGvPAmweO8SYwj9EvBH1f0LwNUZNPY3rHgK91KWB651ZncMuPnxso9qqklNZsGdnSyD++h8rrDZu9aLlfBIx8U3ze5vA7yTshMZBtMlgx0NrmzXOs4s/0m9Ses7+Pmz47Pld7VpT9AOM4YbNarkDvrkUPqTauz3SodAeEQ8KTyD2NbGLBOTZ8LwZBhF5CRHkcEQCSlh6RwgEojCVno32vGIUHMld5tpDyXElcNoUrNYrZ/nau49AjDuCFMhZ6bm2oAvYshxSEkX0TTDKazsJQeu191fdg2Yd1LKh1Y0IT9r8BoAIEjofzokKc3V8CQyjZcJ8Z0KaRrX++Zkv4vNzeSRwY7rfi3VMMtOGOGiM6zz5tWFSWsUI9ogjU8Hvca/ZUz+ckij148IB7/tLly1KhdKFqzVs7Gf4GO4KSgw3dMOc8WT2OFMbZxBva3wrB+AJmJ7YhlnGwsaDKKE+dVO8sGQ7k7X0+Gw47qXAGtMcNZFIxsKOIPPnUge1ZfyDvbgRb3dDaAoSaVrbQ741z3s8K8ukTXxfR+r/lLW4Ptv7ndcbcwDO7GNXb9ucbA3Ly+QFs+f+2Yd0CNiNBIxcxZU35hvdsDdjmn6Oe8aY0crxR4nt4ETJm/J74Pm8Cuvi6Y+Bb93wyjklkUC4KtrkGN6R4CbT8R4sR2rD0rhptTv+kjtWKE0fs0Pdm1YfiFWVPK9H6CCIjKp2o4UzqdKWRlx6XayTsFXXONC1dhtwdHTmfSg3rN5yCXwMGEEjdIaEzm0GgBcAJJ3nOei6jlSWAF0IXnHLLvlr+A4i6LFClVJdyYHNDOYuKTCEao7a2aWDnrm/Vu4YYlUW2fm0YUFmEG9sPeywr0U+0/9I7H6/UbNdB3jrZtLbNiY7tka1pG8oCwg/u7dHREXXmkYVAtrDT3aIqGQAHsp4AXeoWAGyZarehGzaRK+gmBw+ObU6OvLfxfKMX5BK84tf44MBFxdwfoavRomu7h2YvLZvibVjyHIO9hKMG1TgDW3wH2HZ7Xc2O5Hw9lWD7zrvvy6c3bxZGtvTCopptvGG8pxp7qAq1q+7VRaMdv0HizWLA71l2K9vNFlL4g35uOtzeeuH8+1achnD6/vNtsVnay6LbLIDDbFnNtNjFzAO7BGiDd1jouTot0nXebwwi8bXk3Tf73SZnxjZankFa50jYurGafNH5b6o72TrIv4YQFRDIDGDxXQc3GK8t+8z1mbH1BDrLUI5KlAHsR4tBQsxsBjFZZ8BWlQqlClJ4m06dcSpdBHkd7wcSTRpNmIxnAGkOkFB9Yz1X8pfUwTMnhVKOScu3lJZlmU+gRQ2CEmqxati1L1VVohC0wxeYw+hTZSoLtrKsCf6psxncE+NBUGY0XFlwXi1NH1wbRsN1djOkmrneXlhk5H9nP/MsHTkxjfrSJ21O8CrM2vMuhuKNNsgRJxNH24UOeD/TpGFtMJswn8vp6SlHT/YHQxLJkEoGY3t7e0u2t3oqQ1kqUTpUyXRzqn1B+9tm9tr9MrW/vL1RtO4ztkwpSIVf3lG2n+2zrPWHDhkGkzhZWT71MAEudrZtLxlR1MAWr2N5ZjYjIZeywDUrTWRP8bcfbIOYCJVHy8LZowDbm7durQVbts64NAJui28Fio1tkReYbiK9sd5Lsodntzzjra8jAOVEQ5nPCamp9Phpmsuibj3/aANbitlLsSWGNE3r2LWrU6KM7TQd5olI68E2z6lIAHLNZrH7lG6QYNitTu7uszdoHnz9Jsv7qIuAbUxW88bhiSKKcCKsk66ja7oTjg0SPlfVpLVWq556ANoAtn7iSyCPWtlWh9TLTKoUv4hJOrpgQvUgLGhXHyfw4f1zjIrQSU3JZ7tzMUk89WgVeEOpB+neRRl1Y+M9hIgWLw3OQAq0NoM4jZRLy4osZ1UpL6ps0dGU5VwlGakgh1qhRtGcBsX6YBhYwMWCc4HmM95PJhlJULwX4XUKljiO6qFzlGOSJdC5wzVEts4p9OuwyNHkvV3TCaA3PxXuz4dUQ2p7VqsZtthWxevfnK54DduRqAWM9PxsyrfW6josHelkDHfZPzikwhdasy5fviQ7O9uMctGGBhEhaoPTCVLSHMHW9i6V63TqV559jH+Xt3c3Oarx3jcAJzAGjgOqkNYzHTvPec5SxnFF3TYw/HF+SljELOgOMQdqUnn24akCW+yJ07Nzgu3tO3dkGwQpV7OFdCM8EiMW2XcPKsYazL1ZwUDGRjeOGv2CyfOQ1uBM8qd4ASTnY2nBhBGblf3TLiBP4Ao2M5w7o4cw5zXZ/D7NkiO04J0QPVp2xF/uhnBgsuJkrHNLA5D6DRJvQKsxbzjMymmtM4L+xfZ8aZQixyZ+nnnX7mt23ginjsbFwDbfYQhRZGjMV7BF9Eh5C9V9DeBgghaablZoZj8uemkDWK6ev1f30n5P4gwFH3hkKSMyBuGJ81MNZLWGi0/SSBJEpQC2+FROagrklLII5rcrbwv32GJfHUhhSksULgAGshasaWPK2y8qPAB+j4jCItukPSmws6wGq/dRQV2FK+oQfiSgcqYx25xsyIUbEqChXxKlE3x5dzHlSGuU3rneBHLJ/Ql97j4d6iNcH9m6IDvc31XxmnidmA0rsjNWWzdnwl6n1YWltodxWhKIZkqsC7ueymX37j9iPzS0gTGa8fLly9LrdSmNi7nMnAkenBfuJbLaQ0AQ1i17XXO6B+J9/6Rgm+cYM2qFI0V9a73OuBsktt3egU+eL2dQK88Hv8P6Q4odYLuzsyP1Rv0pBFuX/eJyKImcnJ7L2+++J3fv3k0iW0wZ4UzbHLC1h2mG1QhTeX2SfnF4oxuDbdGC8Q8uWeARKy+OqHM3jBsMnQKfEXQ1YjcjmToWKUiqEIIRZAJ8mtfnWNYedNJoUzeeXktxZBsvUg86mvJb/+WNmH9GNHZeTjL8cVMk64+Rnn/+OeRdt39esSMUH8WDrV8byTlcMLLNi77T+xqeW4gsFWiTmUX6jIJTxElJJhFIXd7QX1vwCBJwwoMiwCrQAlx1WAPIWYhWArCHzlFL5WIwgI6+s6iYEK1nRBH/kiw5BD6s2QB67BnGaEAa7Kp2x9h0EXURdTRkyEoZMDCyDeSnTPklEKv0cw1scU0Qx0BtUcEWo/CA6jZRigaY6d4wOYe1Z7236qwuOcM36T0Pzmq6R4p1r+mM5IBtMF+5kW22Rhn4JTmJVFsvm8FW1aDCRk7Yswa2PBeQRnl/lqzbsg2NUX6JUe2DB/ts04Iu9aW9Xbl27Zpsoc+UJQYwdnXqjw360z2lk684zSvu848cl7y1n+yfTcYjOA1+LZhNJhuf3WmrkW38/IqcAewlBG24FmvFG41GBFuonNlUuXh7/XZHtjlge3xyJu+8+57cu38/iWw92CrIaNtPbPLTxvN0Ws46SFgX/eaB6UqEFwEF4dClbv1nZxZfBmwVRBVAXP9pULlKA0wndwbKOiI2RCYuPMRnIM0SLzoPnJqSC7qza+j7Rc6IOgH5LQ/+euOIwQDSA62PbOPNWbhRwofkPbvC+x2lre05rVsb3mmKj6sOQ/5kkLx1Y9eO76y5MqpUNrIOH9RarUWZKfEpgKzGmyHaAFG4xtmzCrvpV3o/V61Z5l4jXRtiPA6YJRAGHgPYyWQoKwOZa5NKZnhNmC3MEDk4azTCCnaEIVv/RG6TOQtAy4h9KcvqTErVmdZoOZwBwKdADCEWHb+GFp5UJo1rPaQQE1Xi8Jl65yz6UvYyATfcUwUHcxg0O1AFoAS5Ru+c2dqIHbJkPYchFNAnj4k+ISmVEtpsrWYeh6uN56xLWyvr1jczHa52m2H2I22McX8l4QAIgK6OKNTUMgQ/qtWG9PsjuXPnruzv77NGC8DFP9Wir+n4w+CYcC8m2TMF20BWTxaft40+Ks3dY5k6x+orcCxzeLlnQnaKtdUAtlydJNwZXyDNUniClN/rlnHAd7a3oSRTVdEVtKsBbPcu7aWyjdGpPV1gK4hsU7Bln22rxfmZ8JSpjYwbH8A2jp50DFba5uJvrjd4xvA0kpRfHB5k4mVgn2d9q7Fhtff6Ptu8iM0ISq5akxBMdNEqaCfRZ8L8g2epHjllKyPv2DSLk+MHMM3WLoOHugFoC8HWDMQFolt/z20zZiYSrQHOGGz9Zr4IWOZt8tSAqZEv+sLrfPoZr0vaCcLm1n7OYriOnYf0+jWNa60/mpxLwZafFYAlgd+QiyQDGGkvjHAv6ezVzFc4HypL2YQnX2LgYHQ2mMqSLTkGtJblsHQt7g1afbT2qf2p2FtVKXOWraaAuUZDo5JxKKi9C6DzMzOXYU9iaAF0mitjkco0KZcAVD3YatwewDEUSW2qnUVU2goU3BN3HgQFLryQeGfqO2V808FBJB0kHGNwtQjK7qt3VPnaALZWs8yUQmwYSEhXJ88mEoXQtZA+Ow+s9vnrIsNkuEjIgNlgELvuNG2s9VrUI2ck1AGIUb+tcxbx6ekZFb8ODw9JjLpy5bLs7e5KB6U7KimFOrhpFWM9oMCAFGzEWbD1bUBZdP5caUnGIn//2D2w68iCLa5DcxieIGWZERzb13JT2x4CmtBnawInBrYQXGm3208x2AYKN720kBU9Oj6Vt995jwug3e1wsYA9h34wghjHZMEDXiSqLsliDR6TRbheUjA2oEZfLwLUPGOcbDzbdcW2ln/xCzC7oUIEG3aqLsy4drs6WScT+bK0u1r19F5u7B2nzkkgkLhz9Ocbe6arXrahTD7amLPhe9jsd0arV0Od/xVHGjFoZxyn6D4XXYd3zBICTfh4H8X4Z+bPLgZ/Yyvba/KcqkIwtx5o5YUnwBB/dgLwjBZDnVg9qRCZrsp5psY635kIiWT9XK7jTMwb1q0Cmd1LjWysfchqzva+kElxPCw9sPfG9LXWncqIuWRRs2Vz/HnYudkDCu+2VqTwPYkRrb0tvDzZp8nytKg4XPKGHvPYscusgwAW67a+Ofl6f+NXFq36dUfM/k3Xq8uChdvNj3NOdP7uDHkACowt5fj4VG7dvs3Ibm9vj9nErV5X2q0mo1tkLGBrLXNAQZ4kU5B/zj4qjZ2VlbuRQzS0/YjjWJRqx7Fj6xAjPFe7eKNdaVTM+5CR5Q2OpNkLOHOBX4AjII0M4L185TIDvLyv3+7INgZbESrRvPXOe3JwcMCep2oAW4CuASYb1iFhF0s1hskWMOimJGP6wAkjN7DpaNBz1n2eZ7kCNlocKdwddp5mrFbBKq3PFnmAcYQde7+btmbecZNjGGvDHWTFg4+uL3sNunCLvuz6PVh4Z8fu8aZrsPtnr/PnGN+PvE3tnYaso5F1FvLANu/c4mjfXhMDrX/++ddofeHpX+Nr8/cuu47C2MTQ9hLfo9jg5hqNNRG5f33eurXWC6XKBxCNyHSxs5Y5pvXLRuunaH3H+yAEusm7bQt7mdJkvYTrzJYrAqN4TfNJ3nX7a1gbdRakhi+y1i/0miR3bZmv7Ls2nRtzAai7hywHdKnv3btHuwuQgc3tdbuMbus19N4yhCTYUhyUPdDw0ayau3rWeQTDi4Cs3094Bnlgm6aI9dW4FnXsrHTowDb0kYd8RCAZGltcnUHgBO4ZCFJfbLDtdqVSh7RYjREujZilUCO5RRqdUMtkZEtZNTDpUuNEwEX6z6ZdJByDdDv6CCheIJnoZo3BiiMUv3nTY2QBK36NAUCczjRj+jgGIfPaHAWtdZs8/hz9//Vg6wFgc5RcAEcJ+3rVI4pbevKA1u7TirEO7TJ2HeucmgsZP/cif6wiFRp9uV5T7K/lrRNbB95ZoHlxYJuAi2Pbr32mG8C2yKngOYdKM6Uic1KJm8A+rVimkXOeIc5zyPg7x/PIgLgD1uT8c68zWzPNu0+Ps7ee5P2Pu64yr3dge5HjZCLdUPPG+kMaGVOnUNM9PDyS+w8ekN3bbnek22lLu90K8rjIImra3e4+a7ZrnBXfeuNtQbxOi87fO684J+8Mp8c2hzUFWxNiSV/jo9sgj5vsHQVb26dfWLBFGvng8JAFawVbTOlQsMU/jBTL69XCjUMunsbY6mw5YKusvDB8vaBfMh8gU1O5vi07TecUAW0KWmk6yAM9Fky2P9YMdDFT0i/mPIOR/C4nso2N5Nr3OwGOi2x4e01epPk477fXpjXxVYNd5LTY75VQkW6yjMF2AO83+EXOMY4o1hvsfLAtMky27mlEgqY20sqZxKtbx5uim00KPjHYZu6pA9s8kNx0r5QNne0hzzPCedkCuz88n5x9myS2La2svULRVxILbzrVf5l/d0xuu7h1a9XvOf4cnCRqUJcq0mg2mUIGWQrRLZi4nU6bgIsIt1GHgMhc69xkqId66Zq7s2mfx3sjXq/+2cdpZFPHMoa6j2xTJ9a1Niap5CzYgqGPzzGwtTTylatXvlhpZNZsj44UbGs1RqNQPEnAtlolmyzeXB5sNao1okY64YMDo13tx47pASHP6MVGGZ+/zjMzllz8Gl1Ijvzk0k4ebG0h2PmZpx9HYkWetV/QK4Y/9PGuO/+1778A2Nr742u6yPlfxMp5W5sXYfn75c/FwNbXjv3zjs+76D5sArT1f08N/iaQ9lG8pudUYEAdyvxU4qb795sC24s8W54zCUMpChY5JkX3hoPfY7B1nkfyvii9nbjKrEF/9trppvv8G/l7AFvjeBiw5e0370CnAKjkLLQDAaiaLZV0vHfvgTx89Ih/I9D2uqzdNtBzirptAFsNUqzJKv8KPdgW2Sf/+4uArYHibwJs8fkW2V65coVzbXPP+6JKNk/w4H+jq3EZBhEkvdIBu+Bdvf3u+9TzVLCt6oDoxwBbM7RGV880nxeA7Towyxjc0PaxPnLxbOIskcHA1r4XAbt5q3nOAH5XpN+5yWngdYYRgxdZE3lApu/bXLeNr22Tx2vng8/M65NOjYebSpJzEfb+vM/jfQXXlUL1abbAG6v4nseGzBuxvOeXrL/CG5wVU8gDFQ9cno2p0nnmkWfDtk1rkucaHt26ze0/Oz5mok0bel/XGc1cg6WyFAnY5p2z3f9Njkh8/EwbXHBi/ThHfpYxvYvJ6LmCBhfZK/8sr0nAFjZGW1/8vonXZgy4lmqF3eXoRgpflOXo6EQePHwo4/GE5CgDW7QCldnmpK1V/EwGK8UrKE4j5+0X74THf/eRbcxIzgNbOA2KI+l+TmzUBSJbfF4S2V65Iu1O+4sDtlCQOj45kTbAtoq6goKtGTafRvaGzZjKuqlSrz+e82g9YmaU86KvIuObZ3hzjYpLSa4alHwFpyIj542ORbzra4L56i5+U3pt6LzobbOh21y39felGLRX716eg2Gv0vNSSb8ikpY31ua02NrRzYva/6rYeN6zjdeBP4+8+5YHvjlXqK05TtZzXVTowZYyhDlSnvFnrAPeTV50fM+y9z5khoLMapGhLAIeqmCx1zj7VXQv4/uS58gkdLdwYbyv6WIPYg4pMYaR9ZrIdpPTsunv8d75XEEYYhxhopFn+9u6i9dV3tpTG1Ih2ILwVK3WZTSeEGyPjo6lVqtKr4vabUdarQbLdtpyGcA2JrFHH+LZyKtgn/bNelCNbZy9z35vs6GTtqbQeqZA++Rga88yA7btdkLWz9iwpzGyNbC1yFYAtkEoG/uJPaYOTO2GZMA2ePF+/BwenGprBjlEpxmMY8TsWTPa8ffH2Tz+vVnw4XLir/yis01jrSWxQb4o2Htg3WSI884xz2AkRmZDGjo2wB6AYiAtNMoR2Sc9HzhROo4xD2x9RqAosjWRhrwdlRdVFT3D+B5vMsLZ558dbu/vt9Wk85wva1tayaKuiTQynxv+Zx3g5q0xu5epqH96hLz1uw5sAXbUcyogWBXtCa4jY0CHD/BKRoafvEcObJVS68AWztYGsF3rrGy41//cYGslK1unmwhKII0CYHGPMCe4Xm+wlguS1P37D9lmhlQy7C+iXNRta5iuRhuJCU3u/uY86JhJnxcseKcptnG2h+33eK1Nd0uPHfp1Pwewxed4sMV15/G/frtbf2zDuAd2enYm73/wIWu2qCeAhYw0B5VQ7F/YdEnly48hCwwzekIByLQh3ma4BqWcYKpjQxp7hkWAm+dxxyCz3kivRmZ5xjUPuPz6LtrYHnTMcPjF6yPji4Jt8rkFYHtRsLkI4MbX5f+fYMtywMV6WFaMuuoQpr2mkcFICVjpuvHASqdtjSiGdy7yQMc/Z882N0OC8zVPPn7W+l7jIKTRsV2jnVdizKgCFESR+da0L9aOHd/r2OHw4Gvd0cn3QEbKPp8sUznztyiNXATKxWCtTjGFmm3fgywWSFPgZLBlxPSAlbqdLl3AtYts4/1dlDHygGDPLA8k8EH+GHl2YhMYr/17lEZO7FqOTnHRPeR70PoDZbAy6rcL8mJwSz/88CPq00NQaHu7R0Zys1GXVrPB6BZTgGZzHXBA7exgYw3wce0mKhHbHVvfm+QovShF4iSF0hKOr5Gz2nOVbdbygH6em9sdxkJS4UwbloIgkhFsVRcZX/aZV69d5fSfvK/fgW1EMKLXbBFrBLZcGPyX9aqLPHlvNP2mVJuVZcL6heUNc7yZ9W+raeQiL3/TxiwCXg+2ea+JrzkGwPUbfpUMelGg9ffmcQ1tes/z2azrjrd6fsWxHV7ra8Z5jssmsF13LmYgY7a5N97eyGTP3bIyQSXK6fqaIbL32nkbACTOVuSjFD27/DUe6mKu3m0Gd92zTY4V0sjrxS7XrwxlZOtXArImdGFSf+YERPKi7GKIwNaO40E0PgM7f3z3DtLjruGLvD5eB5n35ICt3f8L70EvUoLpNyGtDLD9+JNP5PDoRCfgbPXIzG0269JuYhpQJQyOUKlNH5j4PZKXRs5zVoruRRwZextqGb/HAVuVEVWuAzOjQf0Na8GcBBuIce2Za78D23WRbbJZTOA+SRmFDRkHQJG3e5ENEC9kbr41vaC2+DybNAW0LNjmgf1FzqnoNYlRdRG/vdYv+jzA9a8rOj6vw6IJ96ILb/YNF1cE/KkDoKnkdcIaHmhWQaA4qvWvjQ2ET++mRI3Hf1J6Hen4w/h6zVjFjlp6f6H7q7E5yyI5etxmCLk3FG21sTcYWp8VSkArXEqesV+NbmMyir45vu+x02Y123WZ2LWOXojO43Pm9ebUbD1BSk9QIx+kkfOcCfzNZxj8mvavL9o79v74/Oze5K3LeAXlEYyS1ySjRbO8jNU1XrwuVVtZS2ocWUgJzyoj2zt37sjDh/vMKFJJqt1m3RbpZAyYQBqZ03ZCv7qtFQ+2+Nlfw8oauGAaPrZjfp+YXOhFIlsDWyY/onKCnbeB7dWrVynskff1BY1sTbou2z6QjG4L5JPEoFjDe24rQGok/A22zZS38ZNyTwHYxpvSG830M/yweFdTiogzRQCW93t/zv68V6/Fpqi49NoFa37ZTb25fSN30eY4AfG9zzNyyTVtANq855hvjNZHt7Eh8WC7KbJd73ionFwMpnaOZqzidaPHVM6BjotTg4lzMdU0D7L8jAC0dqW8hwFwDRBi4NgEtutS8EVg4h0lnbZTDAZrwdYxqjNHyDmerc7ss1CwtcEGeWvFp+LzHBFv9ON7Z6Dq7609kyIQzwPbwvXlIlvvbPq1sun+cdqNOWqUC60QdAG2Dx/ty73osS3KAAAgAElEQVR795kB3NrqSafdlk67yQgXxCmsOWgtzxcqNhHvEb+G8/62fl9k74Rfh/FeWQe2mXNQFeVMGtmev0XJ+H+ALf6h9afX6/2uZpvWbBVsrSZrG5yDCIIhTwwNNucGsLXFmQdQ/vEnrzMVpgtEtkWblTXHZNpPWuOyjRl73fFx8jZ5DFD5m87X01Yt1DonwzsKeuxisF234fEcN7UuxZvSH48/rzHW3hjmg+z6Wi/ebynZvA2PY64DW3v/GjgpjMrj577qdCjTlgQxOGZhwk0iURqiy+S8cS0BcP1Qd3t0+Y7gqgOa3tPEhS1skfH3f3UdBGdhg9xn8b1bLdUn9yy8KbN2wnSc9HhpbS92KuK1n7eO4n2Yd57ekYrLEZ7MVHSNec5O8toCBanHAVsMhIedpJA/10ZF5ykvl3JyciZ3OHpvqozkbofRLWq3dQgMlUsymY4JTNl5w6stjnn3958LbNP1bzOiQs024Aacrd+B7UUIUmFEUjr2KRBGwpACA6w4ss3zYleMeN6GDb/LA9uixZPn4dsCSBWM8mvH3jv2m9sDrP/cGHjt+u043oDrazePIFwHlnod6eLddF9jo+IJSOuMavHf1iCtpYnyFIaS35mMW/4nxGCRdy/W3Z+LgK12p6VsdP9z0ftTA6JgW5RGttcl5xgA17gGvHuRAxqvp/j6YrDV1+dnRmKQyh4rdAN8FrB1U3WStW3X4zkcOU52KqexOugjXg1F13ERwMgD6nT/r1+/a/dEQk5MleRih2nd2sRtX8xnBE2A7RxddJWKzNl3q4L8t27dkcFwyLotABffW4GVDKduPp+QKGWkIrNR3lnx6zkvUFh3D+N94a8v/QzdP3lp5MxnczYzFoIqx1kamcmhZE6yRra4nt+lkWM2ss0jtOkOYYP51h8+oByClAFQ/LDzjEuh52m1oQL1Jw+WeZ+jxMk0si3yjuNFHINtHsjmfd5FwXbtJl05ydWaqf/sTcfaZLC8sxJfZ2rkNxut+HP0/61PdzPU5xncPEdq85H8K9ISwiajFBsqfT17ZzIEFQNoH3Enz53Ri9Zs7dzXEbm9s2Zn7cG2CGhXn1NOXREj9jgEpDi7sImAlBGpMed4A9g6tyC0/2XB1p97kaOcZzvi9bFpXT/eOsl5dQ7Y5oFd0eegXgut4ypAE2A7X0ipXJUZZsUuljKbLeTTW7cEXSGIaLudLtuADGzRggOykYKtApStPYvifb02zyZc9B7Fdss+R0G2mI2cOKXRIAKzu4jqbW7yF4YgFW83/P/Z+Zm8//761p9KAFvPWrNoCTKKmc1aFD2szyTmpshskaDLbBXAdHn7qCLPI9OgYrO+sT9+HujqsfUz/Yb3nxlHOPo3jWrXDC3KjOnK27Sps5D+dZPzkoGaRMxhw0MouDaj9xflktPNVnR+XqB89Qrt/Zbujg3GRcB2k7ORR+6yZ6fGJDsU2z9jzpkFrSX0j9prcSVxvZHrgwQYo+Krglb8PDaBQBZIs609eSC77vgA2nVPfmPmw3UC5GWveK90o6WRjDshxjle+CJymvOenV9T+pnZmru3ObED5R2WTffZbMg6OUl1VNKsiNkA+563/pNzwMpZLKSOYfLzJUEWkS1AFmCLSPGTTz+V4+MTabXaTCMDbJvNJluAULeFszqf64xcW3vWzmNrN3HqXL984iiu3ATTsNY7a+sptrG6LkokZ9H2h/PNtv6EATSJNKHeKyNUErAhtRvWxhej9YdUuNTk2OY7Pjljr9fJyQkfcLWKIdlan7LeQy9UYV44k6NepCLI8vHBuUJ+ZmGu2fHxA/cbRh/fZqDwn2XvTzaiax/ygHkRr89Hxnkgt9FYJXMgi7e+3dcY9C/iBGQMU5TO1U2YRvZ5x4uNRfYaV6fNFF2FdzzMiCkYhfT9hrrvOsO46TkVAVCRIY4/a93x85ydGNzy7qEneGkZ4Mm+vKOXdwT77CIHjL9fE9l6w513/KIhIBkSmHtjdh2E3uQLELTyHFcmFQI5zQOK3y/eMVo9f13/eo/0GZgTrK9Na+ImLZkeQ6VWTT3NPtPWdtFe9X9XMh0cbiVEKdFInW+l05Xk1q1bsr9/wKEE29tbHEyAyLbZbEi5gj7aqcxmk0xUa9dhdVAbmJF3/XqequRm/8AswDmpV5hmbRA94wttR8bzWCznKq4xB+jiteF9Nm4vkRI1foClksMVBsAlUSxMh8N9mUwmSpDa6uUHW7+tClKLsDLiCCsPbG12ZhnSjV7Awlp9AuvSgy0Ob6CciTZzajq5Gzqwgh/3b5uMJs8lOHLeg46BYZMZVAxbVeExA2ApnfzjZOtt664x9lBt43pDGj+TvNfY7/Sz0kEM68A2D3A2gZy/ljywtc9bf3/y2yo2PRP7e/y5eY7buutYF5n4z7jI+ej1ggyCV2tkAFqMX3sXOU76msfrcS669vj3/nw2ppGfgDmfAc4NrrKteTP6mftDu2K+gjrcduyLPDdd+7oH0rWfzmJNP1sjNB/hGokcUVqcho+dOL+v/L02Jjtr11HN04Dv1q3bnCder9cpbEElqXYKtosFwFZrtlxVQdzCfk6crdyAJESZVBpKpRYJ+EGgolbDpDe0GS1I1FosZvx//F4dlXkS3RJsCdBB6zwArl7/78CWD+hzA1vS+BkmZiLbzwq2j2eAil+d591/HmBr8hx5x1/vWdM8FKoneWMeb9h1oBFHcnlg4o3RqsHJTyEVgcsmsPDGNWNsgnf3WcF2HVjG9///D7AtOj9GQxvAdlNkZoasaNVvWn/+3ntH2DtCeYB7MTBLz8qvSTsnRjKbS/0rl5YeS6Qc7A0i03UOXf798WCrr0jBWiNN/axQU3Ynm3RsqSpH8t4YaAnlPtXuUrlIwYZ3hujahjNYxqjMyPbRo32C287OFocSYL4tottKFZEt2mQ0sl0B2MgRWr3VOPdQBiFy2kAQOBemBKWlQHzhswC2KJkwmEocFU0l/w5sL4BUnzfYGsvMb/TPEtn6S8gzlhe4xGQz+Nd+PpFtKoqRB7a2gYvPcTMbmUbZbVgzfrHB85+fZ9zsHLxRzUsje6MTG4sneRZ5EbkddxNQb7p/F2ldiiN2fx/89a0DrCcFs7WfnT8K9qLLOVf9LH5zXv0yb534++CfiQeweN3F6kLrTjxej8mxNoCtb9ex46fnBJwDpddqgaFv1wHa+psZIq4IDJEKtd7RAMFhkk1m9YdYjeFcxr54wPVEJb/mNZIFIQqLwKQWFeAsMsR13rx5S+7ff0Cw3d3dpnRjp6Ngi3QuemwBtmDw2l5JotmcHvqIIaDOnqWRA9jq/YWMIuQYNVrGZ+E69do0GwPwTYbY/w5sL7ZvPy+wTeq3kUgAzuKzgO0mY70usskDhwzofOY08mawXf8UfjNg6w1TXuToN6SSY7N17zg63nQf113jbxLsHgds/z/23oTLsqwqF13RZGRlV5mVRbV0AqLcoRef+qjiPgfttUHfFQrR++dsUPQNEccDlKeAIIjPFhxe9QnVZDVZbfbVZBOZGe0bc8717fWteebae59zIrKJzIAcFXHO3muvvZr5zW+u2TBw8/v2Af4QMxz6vm67eL3r5/m8fEpLLA11XLGK5yJSzLjPtYWjtmgwAKMdVnZ7syvlTvi5Z/A2Zt/vcQHfkFgBKGALZuuViyHZgLA5Wxtw6GTHHuT7rVc4FHWYR/k50Zh6z/QuM1k+swWoG7s0mSD9OXnypXTq1Ck9273vvvvSsWNHC9juE2/kjbS+XpgtA/rQ2lQzes4xYA5O5pRlbnx2bit+OnWVn3KPneFaTee7zHYc1s5tRpbFZWYFzXZa+Vd2JqP8XcWqRp7ZMtjyZmfAGPOqEfOc34w8L9jOb0YeEigt4LRxrUOfMNYAJt929Ky+53v2Hc3TUP+H2G/f/SxwovlnAG6tof73U/HWu/ziMdPFn4Vq+/ah8cMRQF/fFdSohCDPrQ8NYTCU6ziRPQM3hPqQQGeWx8/t9vEA2EYOht161tzK3rlpMpd2e/1MMmIDliUar+zv7JRRazN7IdP8s3xj4PPvrtd1786OWAZy+Hfy5Ivp1Vdf0/P948fvS/fdd6wzI4s38nbaVLCNme2QIs9n/sV0rU5O2wXwZQ3Iea04LUk/9t+zTz2h1RN/Swrf3zUjj8EfvWYeZouHKMPQOovmcYyfecGWNWOvkUehFX0vvTtgC2Fbzm2YEQxPQn/oDzZppNkPMUb/bC9Ii8CcDH9igB4C3CGwZAWJ+zR0H64dAtuhOe9TNuYF2+H5LVdAuTHnKGNSYz3pe+C4F+wBkC1QlT71pUSM7uMxm2cOoQT0KSueUZd7aEQy8HWyRuRQVjA42UM8hiVsCJm/pL6sgWY9d3w/wLaDWxfWyOkgWRZCeQDYKiPsniPSU8C+gO2LL76sOZLl5/7771PAlXSNWts2g+0GMdvOo3ciW1e18zr1QMBSxl9idhcXJZRoUcN4JPxI4n4FYNfWrut/pc/yXMlXvH//Pls323fBdhoZcMuDLZgzg20rWHtI8PoNMz+zLWA7G3MaD7YeXPE3Nlj07sz+W2DLpjQWDBCq/F4R8A4xS+5fpCD0pVvcCTCM+s8APgTmY96vb93VbEeYV3YwySXKhp7fbBsBrD0PZxNgpLgOMWffN15DEWOOFDxWmur5H+dN3V63pdoN1gkzYXnWENgi5AfHEVKrW8bMM9RJoMW+xxFMyU0M2ST/Re1Xv5fQvsapkiNWAVsDXTmzNbDdVqCVf+IgJaE/co4rYCdntlvZQUqKxBiQQ5mbmJHOKcu8sLdK9Z0kZfs209XVa+nKlVXNYLW2Jh7IBsj796+kY/cdVVO2AL0was0GlWPK7zpIjYDdjc1tDZ+VH7HbL2kx8JTefOtieuaZ59KlS5c0zsuKxi+mhaXFtCQFjP1hE+JpyasPix8mZpxVdJsO1+Y6t5GAj5IKRBtYlz+poy3m121eDcq2DcmGwD7hauyknG3Z78WkFA13v/ZfwLYF1iOmUC+JBOO4e9v992CN52Ac+IyMlSEvlKN5tfVWQl/Qf34PaSfyhuX39WzHj0NrHfQBg2+/bxxbAAQlMXLy4fUbC/IRM0cOVn5NsjWhDzD7QIXHtbU2IwDnvkRgXtaJCfs+ZSN6L/QLckHuh8LGZ/j4vL/9EktqzNbACuuOWb/8LrKiOD1t5vjWdi5itMNKANrRtiX8S3y8NHGK5ClfSUvKMMWEv60xtidPntS/xYR8/LgzI4uDlIKeOTJpqkMF+X1JGLr8bhWFcGRh59JwAJPQJWGtly9fUTl/9eq1tLEubDVXZFoU0Je2xXy8P91772ENQRKwVdP1tvwzK4AZGIqDl/0O58526I9YRCVOF/Mq/71+/Xo6duyY/pN44om9ervG2bbA9o03BWyfTZcvX54LbHXB0ZltxUoJbCPh54U9bz4W/C3h1QI/bPhNZEChC28W2I4Qr72X7AbYYowxXiw8+bNJBaQIoOi7vvnyYBvdHylVaHNIaelXfiaHuE9YsxLB7fK6ZQe1MYrA6P4Rs/X7ogW2rBj4/ePHvU/haAG4V6qisav6mvN6t+auALOtJ1ZcUNKQwda/H5T7eOOguLm1LSy0gG1J5oB3AkjiGdZ2rs1Knr+swPj+8LzoiVsmOBHYCvF56aVX0gsvvKBxtg899EBnRhYzrngIb+fQH0E6YbVKHLaTxcEuLqb1dYmDte8WFsWj2Iq0C2MVkL106WJaXV3NlXZy+NDCcjYrW3ytKY0CthbrKx7RKytLafMu2E4vsjdzBim5k5ntboNtFSJEzNa/QaQ9syDo29B8HbermyAzW11Q+cshQQettxYq/cy2f0bK+VIEZND2xszqzQBbP75e6HshGo2v/6w1By2g8HPCc8OCGJ9PrIPAgYivHQJbvpbnC/2qBKybyGg9McAMzvvIONXWcxgYInDl+6J96fvamstIgRJfZHbwitaOV7TwPMyr5uWl+WMmirloH1MU5lXAdilnVMpgS1YrAHeZT3EQ0uwPVYIf3sesVPL6VWuNslopQCCgLW2I34swUmG29t2pU2fSiy++qKZtCf05evSoJrUQU7KYdbfW5Tz1WhcTLG1JO2piTgta1MCesZ3WNjYUYK9eva7FDYQ9Xr92NTtXmSIjrFosmKbUFMc6BluJ95WqQ5sb6zvDbCWDVk6JinXSMdv7joVVyW7berYR2Ip2ZGbk+ZgtFlgr9EcXHTlVecBhhhBtRn99pCG3wFja0yizDLZjBMVugS00SPSVHUPGCPtIqRhSHIrwHG9G9oKEwYWfx797ZYmFdgsoI5DxYDsERJGw9WvIC28GyDGgZ6cWk9nDIuCanKM61Cbq29DcWx/j4xOvMETAxWAQPSuaH1znlYnWnPXOpSYmbOee9ooRM1sFKXtJ/VeZZ1Pqzl6bYKtzZ2ZcaVeYosaTomiKgqEwO2N3vPbL35ua08KvlQhwWQmU6+WZJn9QlEJMvMtpcQFgm9L58+fTiy++pO2DVUrKRgFbYZfbG+tpY+16ZypW0FqU91hOG5ubWj1ofWNTwVXOYVfzOaydZefMfjAxiyRW7cdM6aYA2PqqwfZoWhEHKQn92RIzsozPHGbkBtiKYiHhTkt5Tqq1cLuakcUbGUedYLby9xtvvpVOnHhuLjMyNjjq2/Ki1WkdAFsvtCIhzsJ8CGy94FcHqUYidBZEXkPljTN0ZtsPCsZsb2WwhdbpBbMHvwjcW8oSC3b+vQXYfc8qTCP7hgZhLrwuItDpG/8hUDdHk/gq37d6TZVztEhZYrCMWy/CEPf7cWVlInpv/j4CiDFg2zc+0Zro5lJBTYC2CH0omV7Z5PlHPwVs7VhQvLrt3BPl2aRPfWflhqg12AobLGBrCSfETGzZmeq11TkV5lRSQ2DL33fjbKa9LoOceSEvpUUpIK+Al9KZM2fTSy+9pO8i57UCPlKQQMzI4kkscJ00/MbWoByLCdjK9devryVJuXtl9Wq6dv16urZmaR3FpKyOYALI61aoHQVFVAnQ50MRtIGSsRAmLYAvzFZMympCl8QWnTIy45ltALbinKVge/w+VRz8z23LbG8M2JYI3E4AkyOVpudsSaw80n7j9l3fB8oseJGBrc+MHAmwacC2v5/m5u81Zy9chgX+7jlIsYOaF8gt56UWMGPcmB358fHzzILKCzUvVE0jL043cj2SpreYnXweAQ0DUT+gIIl8J8ErJzq+t37Xunh6pNwNzbswjnmYLQPSToBtNHesSFRz4MC2c6akIiYtBzzpK5x/hN3C0dHXdW0xTANbAJ2xTHH6MfMrKj1lE6ykKVSloBQt6PaEMvO6IAeeiWv4zB5joSZpBUakQ8xVwHLoDxJbXLp0Jb322msKkmI+1so/h6Wm7YG0uLitQCdgCyclPZ9dMrC8srqazpw5ly5dWe2K02viDoklzmZiVU60+LwpHgBb9Fnna8HM/QLw9967s2ArT5XqcDIe5rhlkvjq1asKtsfvP773wNYWQTmzBbMVM/KVK1dmdpCCIAOzZQ0cZ7Y6zQEzaG1c3rysefPnLKRawjTX/OqU3Oh5frN6Td/u6T+z7VcihgLPh8Rt+X4ItNotjTcjV/MXpIOLAAP9ioBy7PwBpD1wecbA/UPbLDhYiYlY1/jRtiutDQ1+mGC30fvW49NOaDK2bz6vdTQ+/p2iMWBlL1qvLUXXKzAYE3ze15b2I5dcE6sgPIk96KL/rPww2G5m4AXQesW1OaeafF8YoSlkcg5pLKrUGhYGqzmBt61WrPzAMUpDuFCAJT+Enw0AAYhMAH9mtvZeSN5fJ7V4661L6cyZM+q4paX17lnR/4oZed+yxMRuqJMUAF/0h8WlZQXXi5cupzNnz6fVq9eMQXfnsJasRMzMUktXzdldukX0xRQLea5lOttWZeRGga04bQnY3n///WlZSwnWP7c1s4WQkvN+Cf1pgq1o0otLo0N/MERddiliEQy2DJSeyfBmY2HVCfFG8DmE7Riw7dPIWWBEYGtRbQ07YhCS45ZNJ7BbAm0sAMwHtv1P8YKOwc9KeE3+MHv1c8oAzBotrwO+htcAtzs0NizgPMgwIDBo+LXomUn1zKxw4FzQKxaRMlCvYfvLj89YsLXntdceP4ufU78vin+Xs8kJ4ebC/Pz8+bYjsI32zqKwJk3wYYDnATeSC5hT87VYUOcfNh9X3/day8RMbGOHSjZWIxahOMbqCrjaqOBsWMC2S+STB4yfLdchzpYVAXlXKBRW+acuTcdJLZ566ukklX8efvjh9Pa3P6Ks1sryLeiZqYyfGNFVvmqYzkJa2idgaz43Z86eS6tXr3elUZH32ZyyLEbWxhhrUHIil6xZ8o62QLdUGbn3yOFiRhbzendmK7V59UKq+mN/d/vVjP14Ip6izFauAejLBQK24vV8/9vuz9aGekXetmBrDlI4k8Cgp3Th9TfSU089o8HNEmcrsVsaryWmD01rZpp5t3GzoxPOYrGg9HuVCUUodJuVUjbyxmIhwWAJs5LcX3keDssbLz+6v8dUHmEgY6Gdl6qahKJrmg/tvijupPOCbetZLcFdBCYSoU/OTzQneI4xk2Hz//AY7O4VQ8A15vsItCtljl6hBerRW7YUJAarvmu8QuKVBp6/yXZKQgbuG4/HBBtz+xWKCO9FZnIwpUZ1cRV0lgywFLgy2LLiwfudP9fzWXEA2jQ5IGDGJuRIUYvGH4EYJXsU4kulb8L4rF0bhwIU3R7QAQZgBfKtUURE+7wlbLncI85RcpaKVIkSJ/vd734vfetb30q/9Eu/mP7bf/uwPsjCk7bS8tKi/hOg1fftFD87x7506XI6dfpMunL1mh1V6dl2AVLruvwvW2VybO1Cx/iRhteIMZuR1Rt5U1i1mLChpJVRYWxATC+vEYVhIdvSd41dtnfA2pP0kAcPHkzH7jumYU/+Z8+B7fnXX1ewFTfs/SsAW5lHBttiBoVXsQfbbgoaDDTSgllItMAWjEo34RxgO0bUt8DWgHp7DrAd8/T5rmmNr7Va5o/f0QvmCHRhmdBNssvjP88IDIFpX9sQ8DgHZiBVAZx1JX79WcA2AkkTSLVwxGdj36kF2uX+SWY8BLYRMHumC2WYx4ItGN3nmdWC0QJwAeIR2KJtA9gMtBsFFNE/Ft7hHC/IWa9V7Slga/vB0mnm0BwFWyjT9ULP21+bj/YPKwjWrim2YMta4i6TEAXbRck5bKZc6dP3vvf/pm9/+9vpF3/xv6cPf/hxvVfja7e3DWjFlI1nq4OVJOqxvl+8aGB79do14b7Zkcycybr+5hJ7yvDBbrM3sjxDWKc5e28rsz0qZ7ZHJfRHHKQ2cuaq2lO7rNs6rJGfgWuEOKujVwC2ci4tDlJ3BtheeD099fT8YNttxEa+ziHB3gTb7G9+u4Mtvx8LLWzUaHymAZ+ofVvspVC2b88rF9icEwwv33g7g23f+EJAeqcrHdPMDNRURqZcBhgGzLFzxmA3BLZ+jXgmymAVM+TJlInTgu3EmuCjIpcBDACo/c4VZ2RcAHaWWMLMyRh7rF8GUQMr8z5eXxehb3/zjx+LCYVGwNZyDGp4SQF6czprgS2DeAts0Q8/lzyf6s0rxeczYxYmqzG2uQiA/P33f/8P6Tvf+W76xCc+kR5//DEFPRkjBdtl8Vw2RdeYbQC2Z85qVihltMpsC9garzVHLQ+22O8CtraGzYwMsNUYX2X9yCBV51e395wdbCUeWMD2+PHjaWX/nmS2hcrLWJ2/8Hp68qmnNRB6HmbbAlsGAb9JWoLJC4IuoHyXmdVuMlvVRrMHbdFyUXWjnHmMFdb+uqh9E9JtsOU2PFhXY9GTAWzW/t7o+/rANgKrDuBUCiF8o4T/eKE+r7LUsRAoNuSY5r3BI0BlsGJlDooAmzJ5f/nn9s1Li0VirKJ3QBo+890xr1xmmNUxVGZvAFCArQCthK94ywOeF33e9cmBrSXjB5MzsAUDxXOLKdlGQ8ernMJNDFE03l1bAn2KZbZ29H0Xamb7j//4z+k73/lO+vjHP54ee+xDHdjKXQy26oUMsFVqW8zIfcxWqgZ5sBVnVrgCIJy1A9sj2Rt5F8FWxqcD2/uP6xHmhEy7XeNsy5ltDbbnLlxITz75tJZXuhFg6wVFBHCs3ULW6X/vgm1TFg6BLZwj+hScImycBrvHwRbsqsnewIA6l4Q6d7ZnV5Ei5Nd0ax4qRtXlui1n/p3wpwYiZuwVKQFbD7J9CkPMkK3VGMxLaBUzWwFbOOAAAJnRslcy2pb7AbQ4q5Xk+VKppigPxfQ+CmwXBbiQonASbO3MdtiMHM2tP6esxk6cm3LiDE0wMQG2y+mf//n76bvf/W762Mc+mj70of9dgdnCk1I+r82+8C2wzcy2sFpLAGL9YGabs1hJJVuJ9c1hOJJyKCeVTCvZG/m+Y0cte5VYFzbXJ8IWyzocw2zFsarkm8Y8K8Hbvz+97W1v05zMewhsrciebbBcSSOldO7chfTkU0+pqWY3wJY3kB9Mv6E9w5Dv1QMvL5zbHWwZzFhoeBNaE1F7vvDMFJdCE2aHTS90udmwj/mC3R7/Wd577D19zBNg229GlrM/Xc3VI/vGssxBDZZDzDQClAiEffsR6BvA5bwKAUB78Ebf+L8ASQZ1BlTPbBmMxYwMJsn9xZgzAEP4M9ACeOXcFkPvn8emZa9AmD+nxKVaXmSYsE0GWo/wPAbbarwnp71SXHgseP9oP/X94eBlaRYF6OTM1lj+vvT97/9Ame1HP/qR9KEPfUiZMMzI5lgmxtq2Gfn0WTEjXx80I8sYisKiY5/BFpkRbM620sq+pXSvMtujGoK0m2CrfkICtg+8TUOd9jbYbqd09tx5BVvR7OYB224j9YToeKHuB3cvg+1YUJj1un52U5f4Y4BgkIZixH24XRykZh03BpuQ2cKbU31LMlOgNT4h3IOO8Dmlh40AACAASURBVHh7MJPLo7AjbneIOfP9MZDXaNFSELhv3A4DItYIPJAZNNGPiXHUpBzlqMQzXIwBOxbBO1iuxVktgxr60adE6VTkMGdpW2I5hTEW8LeJ7DMj61hRBqlIgUIf2EO76+sE2Fo9WzvrtCxPP/jBvyizjcDWvHnHgW2T2eYzYwZbcdLSccjRJTZnmwa29x5JwmylxN9uga20C7B94MEH7oJtCf0Z9ka2RRmH/kRCPNokdwLYekE3KCxGokifAEXmmEhQQAh6x5OKhWSt+lZmtkPj2MdAPWMDAOvYwEEqW4TMP6eg7bTMNgJbBqJq3DP18oqUbwOmWA/KBbAnqZlXACKgZYbqnwGwxRks9i4rbxXDbYTHdKbMLssSM01jYWCePC8e9FvbBDGuYs4WoGWwNUDsB1vgNbx4oz3EZmTMAcZHQngk9MkSZ+T80Klmtv/yLwK2f0Ngu6DJJbSNzMAnmC2f2Z45q6GbQ97ILbC10D6rbuTBVvut2acm47NtDQ2bkdW1cHtTw7/ws6fB1ozI9mO/2YH9+QsX0o+efEpNLSv7VtK+fStm77fVlb33ZHGU5bxISblZs9WFmb/zAiEShliY0gYXc2ZwLgHZJfSkj034DV7euZxDQrOOBAM2dPdfdo7JWWd4Y0fCdog5cJ8iIcHvwN/7MY3GAe9WPyOr9wPA7c++dH5ypQ4Vpu7M3DOYkXpBeFm0PsYA2TzPbK2NiTEHM2s8DGMu78DA4MGhCQg5zzP2EtY/xpfPNb0w5zFiZgUAYGcg/76tveL7ObTueM1FrLW1nr3s8P1js35rLMEged/y+AlxE+cgAVsxVQrYQtZoUfSFhS5ZBnIhc5varonL2X40YUYp0accVU3I4hktfVlO//qv/5q+/e2/Tr/wC7+QPvzhx/Q5SGphiYIsMYWOY/YcliQfMreXLq+m0zn0J4l5Wj2Rs5KYz2w3t3Eebe+hc4RwwG05Fxambf1cXl7UpBbH7zumnsIyRhsb6xr+w/LaBsMsZkVZzNYLtvyo5UaImGXnkjmFBUOYrZjLH3jggXTgoDyr/rlt42x3E2w78LL0FxOD5s/CsDFami8L3j6w5Q3WYjZ9rKUPbDsh1hF2yWRTOw6xAPDA0OrPhCB3mYX8fS1Wg3b4HViJqIVPbUYeEvrVuOZQCwZb7mNLkM4mmW7OXV6IVGsmS1sd50b3GGyrtauLtzgOeeUIf7OS4wEHc9FilkXQmTnagzGbTKO90AIrABb3h1/fK3XRXuD3bZqYAycwvAMrc7zeIyWTv0ffDZwK2Mr5IJgt0q9KW5Yoo4AJeyMbMM0HtiXVa96HOcbWAHc5/a//9e/pr/96d8BWFcDtjXwEkp1jVUrnSAgxaivjNLDdtyxm5MPpvmMCtsWMjDVaKyLjwNaMQuYgBbCVcRWwFcVHzMgG7HscbM9dOJ9+9KOn9C1nZbbd4s9gGwEPm1qijeoFeLWhoPk3YnhZ4PSBnAf3CGwjgShFvnSx9YAtCxMvqPqUAukTC9I+IGy1CzYlfWdzXpmHYbDlsfD9NV5sZ1deADLQzAqVvB48i8I7+zU167P6xtfPvb5rNiOPAdsyP5YwwUxslqM2WnsebLlvDDg8rwwkGLeWN2wZ15LUwu8VVjT8PHglxCtWfk74b/49MjEzOOP76P35fSHo0U+MyyTjspYAtnrfkphmixkZDlIYD/ZGjkJ/Zj5CyQn+u6NfOfvPKQ8Rc/vv//7vGmcrzFbibKVvmq9YVpAqI2ogbjNb8kbWc9tt4cKloALibKH4SfYoG0M7sy0RNuwgdW/xRpbczBS26OVKWVMxs5X+wxsZYCtzDmYrDlJ3BtieP59++KMndfDnAVtd0AS2vNn8ho7Ah4UsCz1dFCPPDLmNiHENgW0EtNLXIbAFWDIYRqDkhQn+htBogalvy78bgy0LovK84UIILIQnAEnn1sCWrRQsJPuUnCFgjN6f37nWpodam+97DyDajyCDFD+FQarMqa7y6szRr69oH3hwYVCK3qw1b/ysrlScawBzhjnFOkabfl3xHEfvHI88hxpS2lfKHcz7AL/zXrb+1VWevGk9akPHEgUHMtgijzE8tPldy7lknThD33UOMzKelfPz7ArYVme2BLaqiOUMUkipaGBrMc9Up80ySOXQn6P3WvF4ySAlQOmVPxvvcczWjiw3u5STmLs9C7YSZ8t5xmXwJO7r3Hk5s50PbCEguBCBF1osWHhD8Qb2m7lodnnDDiz4ecDWC8+uv9mMLBVBPOvCO+4E2KItD1r8eR+gtZQLAyqLqev7aQFa540sxa+dduuZ0KwwtxfB1iuPDIp+zYspDd/7NebHNALs6Jp63RhYRXvS5IAB2RDYYp97ZTia9/KO7IWMTEVgVmaJaa1r+7xYU8A4sV5437WUkhbYIvwRKQQZ0Hea2Q6Zkf/t3/5DQ39+4Rf+j47ZYr+qC1KuBazjEZ3ZBnG25quaj706sM3F4glsJbkFslt06RqPHFGP5C438jbK+5VKSVOD7dZGievNznB3FNjKIfu5c+cVbGVyd5LZDmn+rCn5zcqCXzcWSlwF1T38Rh0LSAAKZlCsEFTMQF3nLZ13BIYt0ImUh6i/3Jch9tIC42gM8W6mxYoTRPxTrivMA8+BiUkTCgQF21tKwjTAG42fB6QIKKZ5xtC1fs0BWMaYkYcUSW8B8GufwRbPRX+9soWx4vNZvgbfM3iD2dZst2iu/oine3dy3GJlwQN+/xrI9i7K/+wd8VpgzQqkmiJzEnt+Rx5b/rxT6POeVW/kXF4P74JEH6ZwQJme1OjnPbMtloXsqKhgZ6kj5cz23/5NzmxnB9tTp09rukZxkEL4D5JaGEDbEZhZKsTRtDBb+GLY2OZ0jR3YLlshArF70xFS2YtTMNsMtpEZec+d2UbMVqppnD13TsFWaz3O6I1cFq+ZW1gw8obxQinS4vkztIM6mGzKGWIALWHFGrBnE9zvCgAGwHZIkEdA2GIsQ2Da+p7BohM0nXJS6ldGfWVm48dENezMfvzcRvM87VjcCtezssFr1BQsc0fVcelRVuyrclYLRiafAhD8mvV7gxW/CDQRThJZUuQ5HjRLeyWBQ59i4xWaqH88Pi2FtR4mKHB1xie8iwduHqPiUW2JOfyz8Tczct9e5yAlheNX7My2KA7G9g2ExGM4J8CgZ3XX5uxVU6/XHONq/WcHqQhscWZbrBBy3xIq5zSY7alTp9Pq1asK4EmUalf5Z1sLIZjfCYNtl58aeZcpqcXRo8xs5wNbnNlirLEf4CD14EMPavWfCZl4O6drZDOyDLrUOwSznRdss0yqvJE9a/RAx6DAm8wDroy59M+DiAcebBZ+TvSMSJC1NrLdP1nxxy+MCOzKNf0ZhPjZ/h34XbywZuE4JLy66P5AWuBsjkEB72Nu+9vq5BMxBz8nUwujfEM0l174z9q2jmHPEYQHOX6O9msg9MebYS09YQGXofcwZhWXb2Tlpw9suQ0GQb1HEysU0+20ShLXPsXYMGjz2W48R5Prv6wveMXmnUYMqpsXB37+Gb6oQbWfAHaLC1pZpgPbzkoFEFKXIm2a17mOv8zNHGALZyyc2YoTAKxNxmxhRm6ArYQCLUqln9qMLJXZJPTn1KlT6cqqge1CTlahIUB6fa5jLJ4nXSEHsxYuiTd0LgZh7HVL43uPHDmsxQis6g+X17M1auvH/uFv279QJljyyfW1gxTGd8+CrYT+IL7WBLq5xL/66qn0zIkTVlh5eZ/Ws9Xk4bmmrZm4LGk1BCLibCGcK1NOT5wtb1CASqTNe/Dx5ssI6FgL98LEFkS/qGazXChQqA1+D88Eo6eUNJntTkSsIgKB6N0isGZhVoo7FwDwoF60fdoo3aCJsJH4uCKwcT+DRIulyOdixo7mOnpHfIb/+nUTj/Fk7l8GcG1jVicXeW/Nb1ti1HnMuZ/mFFX2CuZhCHD7VicYHl/D7fm5w3cdAOf+4ByP+96nQOl1IivEySbva/a6R/s2v+U8duJduvA5c6LUMcnKCHwC/D08VwIyWkK+ESaE5+P72rvZzKhIgQhgztBuoUEdsy1gW/cnv8As2p6+iP2zeZHwl+20tWm+FCsr+9N//ucPNfTn8ccfTx/60M/rtVAK7I5tA1sF/AUtEi+qgYDtxctXEjNb2WcS1iMeyZ2MzYDbZeXKHsjIWS1t67VbW1r4QIrXHz16NB08eEBBWeJs2Vu7Cbbd/sDKsVpZdgRgSS14LePMds8x290E20oTDBIftIQEC1XWKFvg0bfWGWxxf82WSvjD2D0DocWhC5GgGm6vNqUNgQX6zePTEjT83hB+sqA53R2DrQdEryxE4yj+2Bwq4QHfMxv/veVnLjGg/C7MyHwISNGipy9eXwHtvIUUspLRyo1cnlXMnV6ZGV4j7StYIcFV04KtndrFRQT6+obSbvJfHOd0QhzHC67Enm8P3ty4j48jdC0ElgeeP/WVoGxarExgP/Ie9WArgl78gIS1oepPMfNnq0IGxAKK3UibyjGrojYItisKtpLUooBtUuckjE0LbEWDULA9fTqtZmarYLstig+BbZ53q/yzpWFErDgv6djadzI+hw8fTseO3avhOPKN5M3nOOSy9krcbpFZBWjtt7tga8x2ayu98upr6cSzz+ogg9lqDcopmG0nPIOkFjXgTZ7nRt97Yc2CawzgskAq4KKt6FcecCJlgDe0bF42Y0eA5YVfrTAM0GoSguiLB1z5nAUKgxQ/C0DLsZ02fvUm4HdGWz3iPkxmz33l80L0p8xtndKt9R5YR9F8+3Xi54wtE54RY/TnYra5YLeXuvMw1rEA7MHWP3MMs+0D2wjMuz1keSEmWKVXBDHnvm+sMFVtgqViP+b8w37u9TnWgWrfVsoUMV62ttnz5AhIEioYW0RSC+s/UhB2o0MMdGfBFt7gqnRuGUuV35eXV9IPf/gjLR7/2GOPadUfYeFiwrWx3JbkjqroeGbLYCsOUnpmK7HdOWlFtT81uUUNtjpWOZZXwFbGxMBWmO296cA993QZtnYCbO0dSgYpCVcSufrQww/trTPbkNlubaWXX3lVzch6ngEzsrjjax1iA5khM3If2Hrw8ILBbxoGjkq7DTyRvbBigGL2pPlJc5YUBkoPkC32CKCLQNkLmVb7stCn/eH36QNbCDQ8Ozr/kwllAYlrPIh5kC/AVUIJWsI5UmKsPSSitzY82ELAcv+5fwzC0RjyWbM3a+9I1ah8BsvF41trwffPr/dp1wDGBvMSAa0HKFYUdTzEVNrDbIfAtqsn7c5iWKmJwLbZ52zG7FgtVfXya17lUHZOixQbrH3PbGHW7mI8l4TZGtgiXaMAiK2X3QVbeFLbGImFRwBX9oUVIvjRj55UsBWglXq2wjoBtjAjyxIcAlsUN9DsUMpfs7qhQJv9TjT9arFSDIGttCAeyX4/WstTMFvnjSxzKWAr8/TQQw+lg4f2mIOULUxMQEqbW5vppZdfTc8++6yWOuqYrSzuKcG222yUN9kLAf93pPVGYNvHanA9mA0LbmzAIbD1AOmZdaQQREIVn3nQ1hOnAbBtjUVLg2fgZLCNhLF9Zv9407Cw5LM4mIXxX20/byz+LJqXeOzqs2IeHxb0+JyfwWPaAip4o/p308/zu+s7zGgKBLPKO6fLE+6Vi8nxMMekofU7BMBD43yjwDbqpwfUUcw2M1HlYEiH6BLXdKCbwTZyuuBnY+14z2Q7P99UJ10BWgGxYgUxL2S1Au2iGRlga74bBoSwNInZ96mnnk7f+ta308///M8pu5X8xEi+oaZ7ZbZtsD195kxaXb2W9ziyQpkpGcqegK3Ie8t1HoGtHbOB2UqcrZa9y2FROwG26AtC3a6qB/WCMttDhw5NLK/bNjeyhP4UgW5FCBRsX3olPfvcczqwy0viILWsziCwG45ltqbnWFo/z0RYWHgtuqWpe42+TyDJ5pF+R2BXNqGZZBjMPTBE37W0c98fD5aVIF6Ap2Ms7T3gcNsMpP5zFrLyPO9NXPqODFKxORsCCu17sLVxKU5yHuhxve9fxzKzc10ErPIZTNCzntni3ZsKCDLdzA22tm/4p62YWRiQjNu8Px5sWwzPKyYY2zHMttVHO3LsHzhe+2PAFvusZC/CCaP1gj9nZov7OiB2ccBYBzXgqiFZ50LObAuzzSlYASaqDLMjUzeac5/ZCtiWY5YlrSWbU46r6ffpp59RZvtzP/ezymzFSQnyTJQ1NQ5PCbZd7uNsNQCz5TNbmJFR20reuALb/ftVUezYP403ZooVcZNHQILuCnWQ2tqUpBameEKRWF1d1YsefuThOwBsNzfTiy+9rGArcU7LS+JAkOPQ8jnJWLCVQRzKIMXC0AsGBjoGEWZfLYEAsGXGxIBvm7CAbdSOVwI6gRB4QE4rPBcWYVEYD7bQArkfGBc/JrgWYOUZnld+PCPz44bnGIgikUcO0aCzM/SDTbf8GT7XdjYn8yrLc5jFekc0+R6MG8KqCQqUNIGvgTBQEX4DwLYIVQPaYs6cdtWU6xlsI6Dl/cL7aKfAFipaC/SHFFIedpuP2m8C81KdDeMmzXVoMIh3573KzwbIToBt4CBl9+WwGGF8u8xsbS/IejawNc92IyYnTjyrDlI/8zM/o2C7b5+BrcrUxYW0nJloy4wsxePFQcoOt6U6V8l9LGOhQCt7UMzlAbPtA1sPtDWpGG9GFrCFVXUCbB9+OB06vNeZ7QTYZmabzcgosTfmzHYesO3T1MeC7aT5qJhQZMHizNYLYgZ9D7jeNIVrvdDpE6O6OBdl06hIDC/ld4zGAhp7ZCYF0GIToM8MgF6R8coMvmew43Yl+UknKHKqNRZ8kYBnEBUz3caGmLAmAVeuY89p365XNlpjHQn8blxhc5kLbHMNcW1j0kLCSob10RQ8z9Zngdw+sOV54rXMCtMYZtta0/Ac9oDLCltr/ernGSQt/1qmPuR0pSOV56Xbb66Orw1nscq0lHa5H6E9ZS1LiKPEiJunLQR92YslO9xuM1vsISncbg6qdm773HPPK7P9mZ/5YPrQhwxsca5sYCsxsW0HKQZbBXA9E7cIAJjMN7NzVB/YyviB2R45ciTds1/ibEte6klZPBvYIqxJmK20L8xWPKD9z21rRmYHKWyU69fX0skXX0ovnDxZmZF1goIz224zUxjABGtqVOZpARWDRN8magGhf34EHGpIynGinj3h+REDiQSQB8MW0+g+V4u8bKrJ3MqR4PWMPAKfsQJ7DCMap0BosEDHLFqgjL7zXAEMALa41wBYUsHZ3OD3lvKDdiIlAmPEoM0mda0fipSfbvB8X6UtfoY4CSLVHTxiGeB4/fbNS9+64e94D2D+vJmf54yZhmd+ncIjyrMmAivaBq+zPuURoT/8bq013/f+CP9h6wIDuD+Cqr7LiRf8e0OhYIUGimmJp4U3ctIqNiWDFJKITIb+1O+R/R1mVNQsqQRM1GgrM9Bceef5519If/VX30of/OAHtZ6tFS4wxUFMyhr6kxU4CYFSaSJALaE/V1YTzmztyKIw2yr8B7HfalmgmOUuPKckPpGQH/FGPnjgnrw/+woRFH8O6FJ8KIDQH3XRy7WxsX5kz8uelXq2ArYqg8kAuWAxSbvys2sNS29bYPvCyRfTyRdfvKlgC4DE5mmBkP+eN5kIlgioimAwkwyuYcGEDRo91zOmsWBb9bVxZttSFGZZXSx0eTzx+zRsPB6HOvTC9z1SmuzZBtIwR7OpmwHWK1MAYQAGg2BL8eJwpw5sNaez9qRpRuY5ngRbE26avYdCYKI+tOYtArZpFKFoneD+aH0yYKviIOd9nWNk/R59e65vP/B9Uf+G1jCbjnEtM9zus556twy2fL3lHEbxjVxxhryRS9/teEfHiMzIOw22XIjAbOJIn2p747nnBGz/amqw3ZYMUlckztYcpDqwzczWgy3eeyEXpdB5ywhp/gVmiRGwlTjbgwcOKNjW5Qc5ecx4ZnsXbK+vpVsFbD1AYGF45hlp5xDMHkjLZoQ5r8QLtgA9YhnQMnlD8/1gOvxZBW45N2krHZwHcL53WpBEWzwWHhj6lJlYSJa0bK0xaANRycss/QBLYzMzBCP3E+ZlK+zNOWwRGzlZFILN7J2SIfGMiDvM7MSDq1zLyhqDlWaOyto2nxtOA1LMsrntTvg5s2lLIfTriwE3Un66Z40I/ekDR8+YeW/K77OYypnhdsUu8nkuTlt4HKJ9ORpsyUEK8fI2dgAOGLnts50GW7Ns6YpU87GF5cAHwszI3/jGNzuwxfGD+qJI2KKka+zyapjVUZgtg+2VK+LZa6ZjaV+r+ZA3styj75yZbbdfM9iiDKCMTwe2kq9YwXb+0B9JBVlijU2ewLolzFbM1nua2V67dr0DWxlgeCPfaDOyBy6AFwtfnGFEQgHXeRMxhK+6uqspqk4Mgc0cgXUlcPNZRovV4lr+vro2Z5GJWAj3wb/btEDLQMigW7LlNKCUnJ5aQndIAWgJ+/J+tsEAthhzeR6YCAOYfA8zE66pHK6o3B/a8mfa2t6WOO6J8FlSOcprikHCv1/1N2xOgVVrzBz5OWaQjACXx5IVOQY9P1as7GAO8RwN+0AxDWdK7gPZvr3Gzx8C2wI1ky1qZqqcXKHbhxQ+GLXNc4g1xWu/Prct3shikgXYmnIFp6t8iNyx20oi7Yg3csa03FYu3J7Nvs8//3z65jf/Kv3X//rT6cMffrw765d3lxSHakbWNahnexXYIoPUJNiWsprZFUxfSsZLmC2PlwChBaAYKTl06GA6duxoOpSLA5R0jVGJvZFm5DsZbGXPSVAxmK15I5uD1K0Ith7osHB08ZCpiQVbEei4xjY2/iHeS9oqXqSTjhhYhNUCpf3IYDuhjXcbus6XC+Ho34M/Z8AcI9RbwrESKg3pGo1vfamJzKgffg5YGGI8NL1uniucj4NNMgDz+4PdsmUhAlawX/SvAl01Ixu39Q5aEXPivuu6MCpi1r9Zz+2mRTR3vVdkPNCyEledVSNNnwa/WGIDP4fD827zhnsrGIocmQbe1Z+VVZWkqIQj3lnXRk49iKY92HrlREGKzMiWG1mcf4rjka1F8rsye+quMFtTdjWbcQNsX0jf/OY3CWyl/5BTEvojYGv38pltzGzF29mYbRd2pue8xTnRg+0CjYWMneREvu++Y+lwjn1dX5fcyOZfgT1sczHejCyxzn1ntnua2d6KYOs3vhfavI/xHQSNZ7UMYthYsugZaAG20XO9zGCB5gVOBC5FkJeQGWY03F7f/Sxg+uSYN7OxUNW6nTnZeKuNfqFbF3JoAb9XdACcxs6KKVqVuewYxfPG7XoW5/vHgFosGHauzB7OOg6b22lzwyq3RKZmBnsWKAAZEVTaLnkiYxzHglV0fd+682MBBaUFOBhrb7JWhSGDrUKJq0nMyk1rbajJn86s/T1jxqDaM8GDOJ6XlSB9H6fkRGDL4ztxZjvCjJwPL3cFbNlBKjIjP//8SQXbn/5pYbaPKdB27DwntViW4wx9yUkz8ukzEvpjZ7ahGdlwscy9BvmWs3thzjDaeLCVuVhfX+scGGcBW82t3sNsH3zwwb1tRhaHFTDbF196KcfZ3jxm64Wr348tYQtG6oVRDYhkLspnTMxwC/sq54EMFAAu34cxQsbarpNK8IKN2uDPhsZlFHgK2M4aZKpOQZMVdSJlpA22dn4UKRjMWisv4CCeN5oTCF7MJ4OtMmfJmqVgK6XCMktzJmj0mx2sTEHI+WQt9Y/l2VUL3KST0Zi10FKchpQ9Bp8W2PZdAwcpr6COVRgEaCMFyyu6fcrgxH6mD7QdzRWcvca9pWpOsPW5kTG3doaYrTW7zGyN3Rrq8ZmtgKd4IxvY/lR6/HEB2+yFnI++mNlGZmSpSX716vV8RivKSTkP1mEOmG23F3NuZCtbbWREmO2xY8fSkcOHdE7ugu00KzvwRhah0ZmRT57UDB6S0MLMyEsu9CfXKczP5Aog2OTdxt2l0B8IpE4IasKFAo74vAZZM1qVdI111ZPojJcFPn9vz58EHd8vADP+awsY5yfFiMbC0Y8htzF2mhnIuD302+jBbHbQYobm3pSxYDbIygGUCpiz2FTPzBYWBnaaYmDF534+GAAisC0CRSQJSuTlAH+3fvCMqI/ajnqtSq8sOQH3L5q/aB3ymmArR3R/pHB5xcsDoG+nA1cnbPk+ZGgaWmfaFjHjaOyH2qjGhGQJ9hyqClXzXHSb7vYxzLasB5k3q/ozGfqz1dV77d8b81X9MdYYga0poXJm+/Wvf4OYLcDWvIWt6k92eNJQtAWtRa5m5MtX0tlz55P43zCQY30CbBVwUaUpF2Aw6LdaucjuJGto58FW1o6ED5WIEekLHKSY2ZryY1O9eLsWj1/f2NpeWsKACwAtpMtXVtOJE8+n06dPa+hPqYphYCsrNHJQiMBWQYViGSfBbzZBj71mAq8+T/UmQRaA2Jkq8PMy7BSCRjhBS1jIYwWwWZgxuEVjVLdVigBEfcBYRQK2r8/8juxNG7MsOIFMvmX0Xv6q2nyEuWTlo8xv/XwuNt0Wx33MKQKRaQS7LubtclYv7bG3M858GXCZBapgyPn1oP3znEOIeYAtJt26t/5do3eP1nIlQN0AdILUrW0DycnzWnhWw0sV88u7FHunnnt7MCsLkema+x/593brOlsb+Cy3U0S5YEEGCx4rXmd+P/r5kf27b0UKEVjEqpbdy2e2lruc3Li4JqBdPdVyqy5W8Mj5iNXhaZ9KI0kUI0tK+vnKy6+kP//an6cPfOAn00c+8pG0siJ9zEdeS1bkHcXrRXHXMLrcqytXr6WzZ8+l1StXuzNhlSfdOXc2P0N2Zo/kzjqT84XIKRPmeRJsh89ssSa65rtBkJ7K+xd/Acyv7Ds5D77//vu1fq7JWAPbrODvWjjsrjUs713A1l5GONHFggAAIABJREFUFKXLl1fTiWcbYCuT1ciAMzvYzrZoZeGIKctvLs9sGZhaYMtMlIVXS+DZNQgZmkwZJ+0Ng20b4Jjh9u1o32++lgWNH4O++4YkSHNMOpObtQDN3YN8x6rtqt7H+WfFbcUOWkPvYSbsMk9QbphJA6z8Z9K2grGGIJng9ezdg4+Nh4C7PROFvFv99IzVz1kLYPwaiBSuFthi4obAtjVzQ2DL7zAEtt7zjMFWFeWsQPSNwzDYLuV6tkvKcgVsbS6Vc2boshjYvKrzf4tiObzOgis6EDNglexRsjY2N8UyJyJ2Mb3yyivpa1/7WvrJD/xEDbZLtn7U0pgLx8vflnnK5PgqwFbSNcIBqwJbfctCVG4A2PKRkY1uOcYCoMt7yL6SAvJve9vbNImGB9vFmDXMNA3+pl0F243NbbE65JycBraXLl1RsD1z5swks72NwJZBMwQhYrYR2ILF9INdAV1mPWPB1q8bbxL1AndicQThOV7A8HswiI9RBvqUDfSlu8aBbZzmDkA8bln3KQzz767sBZoF98T75M8BuDy/cq1kv5J/5uRhd8s1YMQdKyR2ZOk5Uce3/QaRVWE3wDZyjrIjxOKp2q1BwAycoqj7UFQwBvLuEbOt3su9fsVirWPVFd3apSMp3j/R+AyBrfRRLHfL+6RkqCW6ANgWD6ybB7bCbH/iJ34iffSjH0n79+9T87b0UwF6afm2BFso23JmrrshFyLA/EpoH8BWQo32DNhK1R9QdNB0A9vn0tmzZ297sIWDFGvc2MGWK7QW+h78hsCGwwS8MB4DZl5YMBhCgLXYHCsTHpQh7IxBkXt/Ztxj+saSrqVMspCF52YZM4QE1FJ1GsWUhaUXphDs3XzOlMUtBn3MA8YvOpoQFiIOVgVozTTIKSer8ckdBcO1NsvYjB0XBqyhd4eiwOuqG7fMrryjU8fZcoF27hfAWdde9z71MU6kIEVraYjZqjdEEP+LfevXxrRgK+MPsFUzcgbbbk9T0ombwWxfffXV9Gd//mfp/e9/f/rYxz6S7rlnv5pepZ/wrBYnP8u3fXsw27IOLF0mwJZl2R0BthiIixevaMWfvQa2XgioAHI7flawlfvYiQqLZ6wAZaHJjMCbAL3QDIUYhWPYJixnT3I/s+c2t4qzakVMoqYfKsoJ4BEo33Yi6+tDOGcZVKFEDPap5wGd1ykJ9kjh8YqUAZbE6BYCBmAVsMU/OFYx47N3is/r+8aC14i9c+1YF93bC7bOsYmPJDvGS/HgaF/HAsZJp+CESm0j7nYM2EYKFUrtwXLQtyf6mO2tDravvfZa+upXv5p+/P3vSx//+MfSgQP3JIkNlndCGNCtDrbFqubXq5VyBUvHXMp8y3mtMFvJILVnmS0201tvXVJme/78+Vue2epmajhImdZUmB3eT887stPWEHMdEn7QgiFoGQDGAG30fAiPSFBGDCVifAz2LAAjIGm9IzMo/4ymsO+OgVCmzJxA7KflLNUe5YglVUwrYj5TMFx10ECYh+sGs9IiNOwi7YNm8Rcv0PIZ7hFBLhq6/GOgZWernIG2+57BDGuX+1DPgYsEaLzzENhWSgCUJDdb2gcyALTmhNeZ3wfRXhgEW3JBrVhsNiO3wLalhBVPZHsZue5WNiML2H7lq19J73vfe9MnPvFxzeBkTltSqUgiGZbS1qYlxbgVmS02BpRLKIe2Fmpmy3IQzHbPgS0KEQCz5KUZbCVdY+WNfCud2VJCBBZUnsmxdgxmB/MyM49Qix4U3Mg4UzYwC4GxYO6vg3CKBBtjAp7FZuE+pscAOqRIYDxYyHuBn2EmO6sUh7HIpIxNVj933Nltq69+fKZ6vy7OuIh9z8w84HZAqyJuSf9Jcgj5PytJEPhsfmZP527d5TXMYI4+sIWjem5mtWNM0H1g6xVE9MEz3CGw9coP+s/hUt4LuFa9sIrKLHMJPx4bHWNneseerhSHDKRokfc97y0xx0rxeAGvW81BCmD73ve+J33yk59Ihw8fVKCV+rO3C9gWuVb7R5geVUKsWP7BQeqOANs337ykZmRhtnsBbHmzmmOBxbdCEHnw8hu0T9DDfd9r7h4sW23wdRHgRt9HLAvCpAbDmnFF7CL6zCsuPB41mOXgqSrZQAYdraTk07iZlCz6i/fwnBylPmWFv2spBO37BR3N2YTDDzrAoXSfXgmzd5BkgRKKYUW4OUk+sya2rMC0LJp7YbjbVbrI1vN5ZMocqLdVHtNYaRkCWzk05mciDWXFOtlyRFaAaK3x2twNsNWx1/8V5YbXJCs5XgGNmK2BbQ79cWe2JfTn5jhInTp1Kn35y19O730fga1aHzazDLv1ma0H27Jm4O1dFxCR72WfrK2tqTfynjIjg9mK27jE2MrP62+8mZ588pl05cqVtLJitR6tuLKkBFtIUstzwsFG41bjTRBpoyYiLDdoSyAOsRRO9ecBs09osSbMAsFr+vJ3XQ0k97oyXUY6egta4889IzJhXpjydK2NvxrCp08RgAUgFuqxKbOTzZRhyodJFZAvGaQiFs+Wh0ihAbPnMePx9PdXa2pBnJvM+9SDGf5G+5Nrwyq0yO2IXUTbLNQBdt0606qh9jwB3fX1jS5dJIcXyff4G+/Gfbf+1Oe+/vkAd547rH01O1LlJH7fLt+xTlpZ8xYIg96XNdq3fiJLAd5H9yjd7L2RWzYPLrnn/Q9aYOvHEGtJ9rfIOPFGFuejra0NC+nTNKb5jfU/RTG0e80HwZ5nfgl9yt+EUpuLn8jZK6r+yPmrlZy0ZBnCbP/0T/80ve/H35d+9Vc/lQ4cWEkbm+tUPAVFNEz5g3+HtHd9bS2dOnU6Xb58pXi/axqMMp8ix5XO575XuZGtV10mLRln5EY+cvjwqAxSiAG2J9ZntmYKwvhCCbe0qjizlTjb48ePKYvn08LbNvSHzcgWlpDSG2+8lZ586pl0+fLlHQFbHepmBikbcP5hodvHvCz7z6TjDWvXXljyppOnerD1QjcCvXpT6VJtyZtRn3uwjfo8qqEpLxpSZrxw57HD5rGxgGAqGxnCSMFaQbd0jhlRBKCR8sGAMfSavWuGhbs4m2hgfX+LvAbK2hRma4DnHZW8yRSmZH1MJ6ANrCy80bJXsVMV/x2+u3uuBxMIUAY7jKv+F+CQ0yF2pdby5xHDjVb5RJ6HanzbilQHVHw9/97OtdKZkav3cX4bfUoYr+t5wNbGNk5Z6ffOxF7TxVCKpcg6MrDNyRvSQgC2+9PmVgFbHUOxxC7kMKBMAqRXkjnq1KkzCra2frUwrSqGvIY1FGVOsJ0kLCYSWQ7fBVsJzM9qLBJaAGyfevqEgi3Oa2dltp0QaHr9ToKtB7yWKDRhV3/LQBgxJf+ZCkJikn4DR6x7J8GWgZUFJAPOELjs9vd+TMrf5qSBfrMXcobdvNFZcsZuMfyMobAkBtMhYOXvJ1lWNiFTFhs/liwkWXigeoqmnFQrctHOseblv5WHuhLFkh4P8bYYPzBZxOmilKBXHqHgqCUJSeZdvHWbkZtw7XgaKcFd9VafgjFQRjqG1KOoAFDL+ihseCfBlsc7mm+viPBZ+LxgC1Ybyaxo33TX5eL0hSEbcFqCFGO2ksHvS1/6Unrv+96bfu3XhNnek5mtzHvJjbC8JGfOy1UI2tVr19Lp02fSlSurBrTGU2tnUv0s71RfYq9jtoXFc9UfGcO1tetdIQIe487TXll65z7oEtgMM9vjx4+n+++/b+8wW4CtDZYNvDDbp595VsFWJnEeMzIWV8RsbTHqVpwJLwC20nYEitjkEXPMhz4d0+j66ZKdt9otbc/e/1b/eOH2PX+mQXM3jW1/ko2Kid3yZRdm67V8sjqQlzK6YIyuPu/sFVAu+YRnC9xHjKEH2EooLoJxT7KTyLoC0JPnmKlYnGra+XErzV7MhmrGK17axgi4IEVhA+zNDOYLtmugnI9tFqw8HB8JcD8Z6DzoKSfPW68DP6oCo89R+10RDh7Mtm4RsPWAinf184i5w/vOC7bREUS0DiNmK7mZTSnKYLgFs7QdyElSoS/+yRfTe97zngK2G2uw/HaJiCRto8hpW0sGoMJsz5w5l8HWrC/KaqsjKo3a1R/tB9ezzVPen67Rqv7AfF3eMb/HnGB73333pfvvP66pNPeEGdmDrbzUm2+9lZ555jk9s+1c42c8s+02AeFpzUYKs/WL1AsKDy5qDDP710SJMLQli8jHrXYbUHJuuqQPtYZmT+xnT/3MfAgQIwbCwD90/438fhKYURsTEhfgapNdACCby9SSlZmVqube1FTexo95628Wpnx+h+vLOZZ7dgD+0Vh6SwnWUwG4Gm0m2TOYpKJtxWwVMHP1J5yNAyjlv2xWRqIMsF0928up+kRY+/P32voyiYgRs+0AKvN0Bfec+1mFuIu5VSXgFgbbznzvFGiMFeZynjPbFtgyq58AWhUqyDlcwshE9oLZimyTPAdf/OIX07ve/c58Zrs/ra2vdRmu1IdGdSHzLTHrpMi0pXT9+prmRrYz22wBzGZk9EcUqZzhcSqwPXzooD6Hq/7UcnNnwFYqDBnYiiJRyOBte2bLGaRgmnjzrYvp2WefV2YrEzMPs+2YSmBGNsFiNRQjbfBGgi0/CwDogTYG3dnBlhkIKwcMwDcSTKNncb88W4B5Cho1NoTdUybc1kA5n+rWRE+5PPQlYt4MpF6r9g4zrLiw0BNG6vsZKVYMnvgdHu1II8f3MZvF8/S+zGzVoqdCtRQNh2BmoJXvAcB8fsvFETbWJXmGjXPfOEXC3rNav/61/B7Vq9XvHbDqyr9FwLalqPNewjjsFNjaWpvcNa29XMmPrOyVNTJpRj537lz64y/+cXrnO9+RPvWpT6WDB+9J6+vXs5+BWFfMQQpxtgDbxaWltLa2rsxWwNYsucWMPBZsrdpSWVsoRCBgK21sbEghAmPnLDPZjEzq89RmZClCIE5SKyt7EGxtw6X01kUDW2G28jMr2FZMI2C2SG3nwbafSfL0ZSeVRh1SLALW+qHt6nfQ1Jlt5eaZMbHArn+H+XE2M7gH20hQ3wpgGwly21yST9ZMYPwDAQRPc4AaPJIjUKvvNyAECEXrAd8xc+V2I+HL7ejvXSGJwrYrQM7OTF7JsFR5qPZUcmOzggDWJO1VDiRkdu6EoAu/wXijxKAHYfs7aapIyc0saSORQKMWeo7NU8YoaUCFafZG9X2Hw1TnmXwLg61XJni8eB1ADrClS36fldlae7UTGK8xliETa7gJtsUbWUIvBWzf8Y63p1/91V/VONu19Ws5GUcBW3aQsrFYTNeI2dp41GCr3ugDzJbBVtqVM2NhmwDbzU0OYbMyecAQffdKLNaOhGO8kQVs5dxWc0LvBWa7xbmRM9heFLB97oV06cplA9tczxaClUMbeJPqRGezq/zeXaczMGmOFWFsGXYK64HAHAO4UmxZz22pBinul2ermSszhE6bY2CGKUc11CLg+Z08COw1sI2AtPXOkyAJB7Xi0QhgkjllM7K1WSslHNrC8w5h6E2jk2sC7DS3Tt5yXlny7wkwNPZY1h+e7d+VFSEFW02CIAuo1OJkRsPvw+ZMzcVdKXdFWNdrq21it+tk3YupeUtZjKS3k5AJYRqsqPBc4h20P1tbWqJN6qGq4kLxsxWbzw2AnWsbpaPc/MTv2i5q51AKUYwNt+UJYneW3HgCfEC8JYPfkeeQ5dEk2EohAmFPchZuKQShjHXexuT9jXnW9ZnLk7YUUl4H9fo1i5h9lr3S1UHKPJLlswsXLqQ//mMD21/7NQHbQ2ljY00P2vXZ+T4rKm9ntvIjpmFxkGJmqybqfKaLfTUv2MpYsR9BkZvZRF4p4d3BBVbUYOjPngPb7c1c2BWicCGl86+/np458Vza2ESiaCkBJdr8clpS78cMTBmcPZB6bRIL0W8ME0JmRo5+vMbqr8nQ3oUVMWuNwJq1fhGUuti2NlX4RWDbK0mqL2djtuPbv1Wv7LEhUpcLg6/zLVeeusErVgpbUI+1mK/pHNidsbfYhfUJMd5x3mbPcr3gXFyyBCm8dvj3DqChhFoDBpUujprBnPeLNyXLd0jEINtGwFY+w5mugK4kBBDgZQDg37v9GZQ39MxMIQEhJYEy4+Nu+b20wAEtEQNfqAr9vhA+Z/nk3jfhYx7ZptgXYV87vGFOcM6u/cjWBK1nq0ktlrtzVKuzakch/D6QH3ieyBCOFGZGLX0RAFQGSWSgXis4AkB+7Rw7ncH29ddfT3/0R3+UHn30kcxsD6kJWR2GhETIM6TMnvW0U243NrfszPbceTUjm5wTk78peui/hZ1lpU4vMHcp7WMuHi8tg7AI2AsAijlZlEZf77ka/+yPUObNywoklZlU1JFB6tChQ+nBB9+WCzBYS3Jssm9Zg6B35WfXGpbe9oHtuoCtlq/NYCvZl+CMoQe8JfSGAdYLJS/wygIuwu5mgK0Wz5ZFFpgTdWx8XNGuTO/eb7SAbW09YIBpjQILOAY/mxtjBQwQ/ncPmB5MTNGrz5fHzkjEvGPglRbF5Mj/Lf2OFEO5ks3PYBBg5AIQvEYZcGFSFtCV3xmMyphPhs2xEuDbZkHK42Ps1PKTTwC1d6ByB5wQ6mPHm69TZktgO7k2yv7tB9uFLpeAvvPEesifZnDGGCm4Z0d0fjb3EQqAjNGks5alKzSygXhrlqkL6c0330x/9Ef/V3rkkYczsz2s7HvfipTW20qLonjpua1Whs3OUYvq1AYz8qV8ZrvlnKNM4ZgObCU3s4DtIQFbqTu7YczWW6h4vzfnVlGtVmaw5u5AsH02GdjauY4CroJu9nzU+MKSVIKFDIOtBy1cZ8Ky9l5tAW5rwuZltqa1S5xt7bzjhckswuDuPWUE+sC2b5wgpCJhxmDrQYLXXwR+9TN5HZZvmNFEQMMKZAUCBCgdA1Jlzjy3VUaTdQgCGf3kvyGg+UgEyod5n5qS4IEGwu/atWtqXsb410JxPNj6Pczj4cGWWaMyW+1gvsONzTwsQpmvhj+V92d2iz6zsjbJbM0JTUrXifKCvkvu4Vo21dEO3ZrKgMtEgxV0D7b1XMGyUsDWQBepIQ1sv/CFP0wPPfRg+h//4//UQuoyosvLi+q2rOzTEjqHYHvmzNkkYKvJLMRzmRTT8WBrMlLeRRhtH9jynhkkKnck2JIHBDbG+Quvp6dPnEhijlgQRxDRmrT2awFb06hisGUBx6aVSPsUB4O+ONuW1m97ODObfB48rRkZ7vcMtneBdufVhD6w7ZvfPiFvvfROF5N9nwdsW4zFg01rxIrAMa9OZrdwFouZcIEhv2cYPCC8wbBZuGPMhdkKw4V5uT7TnYS7SebfXg/d3s58kBVpKEoSGtS16UzoOw22XuFnywkUH4yVfVeDrTkNGVOznOcybyafWI5h3OWcVzx/Mc/MYOV3mJF9P+z+nIhf26a1LJWkMtN944030+c///n0wANvS7/+67+uqQvFjKzOeXKVOLmZEBsEWwnOFcCFQoH9M2xGtn6KoiJ58o8ePZIOHjiQJJFGCUMzC+VdsB2QndvIIAUTysJCOn/hgia12JTFuGQZgha3C9iqhqiJ2E07bgkM+dwDoGcMtxLYYhMNamU7j0d7usV5wLYFuCws/ODx/DHrmATP4k3uQT9imjUz0Z6NymAG4eq9trnf/HzeI77P/G7M1NixC2MmbE0+l/NbAVyYlS1cA+eE9ei1wDZSiiKwxbMVeNyZrY+T0XebceXDjAx/kUgGeUXfKyV2FrnQMdsCtkg2YWBrwDjJbpfkTFZzG9ff41qArX9FG8sS9li80gur1XwHb76Zfvd3fy8dP35f+sxnPq1hMAa2mWaMANvLElGSgdbGnx3ySrpQMUtHZ7Z4d1lrYgG4994j6dDBg71gy+PRnN4pmO3+/fu7pSPdXF6KAq5mXEjutlnX46inR2B7TsD26RO6WZb2LVfM1tzBzazcMUs6r/GL3jvBsParID7AbPteYl5mCzMydrxXBCBcRw3k3YuaIzAr2DIj8ApQl3UncNrhjrBZdlKZ6gdbtBMBdvksBi1b23bkwsyH+9b6PBbO5VPcFwEgCzpkfwMQy1604gfr2XN50rGv1aYfixpU65SnBYTrOFz9nF5Oa0rPKDcNbGv1hRUk3ssID2N2a0TAPLf7zMg2h9ZpMNdOLmhRlrZzZaRA0Sx2Z7YMtqoEZQepS5cup9/93d9V8/ETT3wmPfjgA8q8ZcikZgzOrJtnttlBSjNH5TPbem2NA1usZRmnI0cOG9guL+fQs40gznbIkx5HC/1ntgcPHtR3ludimewpsJVJkfiup585kcRReVm0YzqzxQZR03I+h2JQYsHkNRwGYnxngzibN+9OgS3ntWUBiM15F0fnG4E+sO1ruQW2to5gbitrx4OXd2DCs+o5rtefZ3aTIF90X88m/btYPK5ZhqIfbjuypvgzSN+3KmacmBc7VkkbCA0xgLGCBxKfa/c78dsAvxbz1jYqn9wCSnLPtotDZe9mU9pn4xICtFD3Wfnwyr68HZ99Y00w2K6siDdyObO14hTFa9ezW8g7vDfkhJdv3imqHuma2RqQlxAgmZfV1asKtsImn3jiCT271SpVEvqT8arPjHz+/IV0+cqqzrHgNzKjlrkcBlsjQ2a9FIZ55MihJF7C+whseb3pnAcZ/SbW/whmy2BrfbAMW3uG2YZgu7iYlhcl7Mdyduqi0k1qGxk/rQ2JzQDhVDPI2ht0GrE+P9hmL0HyimMFoSWsp+nj3WuLlhspW0PjE5nvbB0Z3dDcyvnHgxcLQcwrzy87wXiGBWCCIOH78Xu0Prgd/t4wxTIO2e/t+FreT6xwYPy8UoFrOMQkEng8/pJ9yAR8jbZ+HPzejpQRYVvcChiglXDL/t5ZAMNFRK6Bs+XQGoi+V7DNcojnnUESfWXQY9O7MVtL2sNga1WqarDl5BXdeqPz6GjcPAh5sOU6yqj2w5V/JL+xgK2E3Hz2s0+khx9+KG1tm4lbMNCKPLbPbC9ceD1dWV2VYjP6z7J7FvAsXtCS+nPSjGxWTDOjy1rev39F+zIGbOt9FszgHQu2JYpC3cZPnz2bTjz7nObYXF6xcx8B22URcrC56swVsG0xAlkY+A4LGJoSnESY2XoNP9L4OwFAuZG9MI0UAD/lFqdeYvLQV2Ysfc/vhIqL02WhyMJ6FqFyu9/TEt78XgweHkh4zTDwFMCtmZEHJ+80VK8LpJmzT2slELlrSyYrFiCerfP7+Hc2Qc2hZBBiOVzDxdx6dhYpKbyvGFjBXNnzGEpHrZTUzmXRPDGIM/jwGOuYyEliIz+5pn3kDFk0UNqvgNmi/T7LgTcj4x1htme2y+/N18nncv6JDHl4Fyhh9nz7NPpBkYa+NRoqCl0Mr7Vtc6UrMKVty3cs/wRsf//3f19Ntp/73GfTI488kraTmb7F1ixgC29kEcf6uVgvtiXRyUa68PobBrab22qlRFKLenyhdFnJIVQxUk/nDLTYG5UZeWlZ+82FCHjsoaw25afLDc3rGaE/ohg98shDSUKOzDdoLzDbOcHWb1Qv8FqAYQu/ePtFArhPWHMhAt5QXtNtPd+DLa6bBmwjZYL7fBdsh82EEVNjUGQQxLUAW28G9UDAZ6aTgFiD7YQy5hqP+tEWpuUbBltbLxb+g7XjQb4FtjVYRhnZSkUhKIIMOvVzcF5aez77PYh2IHA9mDHYToxFziDVga27AE+O5Aee19r/Y8CW9yavJ7Y4yNxIQosubhkpIrJvSh/YcnxxRDZ832ulyRLqoPKPhvtrGE8B2/X1DQVb6aOYkR999GEFZ3HK0uSLYh1Q4DUTsbafk/UI2EpUiThIAWytdq2Nuo0NHcV0HnMlnExEM9KQSNt3wbaFJCM/VwepBtgmYbb7ljVwWmsmMrPVgPL4TIrBjpkFJplZATtIeS2INcZQqFHoT0tg94G1ZbepT5xwPZ7d1Mwa49sSHCOn4467TMaLx9grav2soTgfRcpWJGxrId52kGK2yH2oheq4M0+8o383z748MDIYe2GO9+D/ejDmM93J6yfBNlp8XnnBu8DpaHIHkYWAdpe2kx/QgX5Ondra572KtnOQMsW9OKT5+fNgi+MvBlt9NwJb65e9YfjjHKT8GvSK+OTaMyZp85T9ECj0R8D2937v9/Saz3zmM5pJSvBRQn+Uo+QsUlo9C5m0liznsYCtZJC6dPlyZ0IWsMXxi8li7VEBX049agcd3btPA7ZYG37tVGM4I7OVPi/NetA/QroOU4MRjbQuGQO2soj3iRlZ6pd2bmG1GRkLyYNeC2ztemxMW8wRsHknEX4PPrPl+7kPs4AtA+4Q2N4F1zkWXzbderD1LTIjKwCEmMH6at7g0dzVrBFZfNoOepHALO3WoT9NFkZOI3yOVwvfyYxHfNbYGmV+ZgTI2BceyO3aOsVh37h7IKn2G8XZ8jtpmsAMVPr86rwwpa1cMaZmfOPW0xhm661KeA4zW5iRuzNb9d/gRCFtnxL1RHZ51Vn2eGWK1zEylxnYGtvRZCdS8zjnYRaw/Z3f+Z0kCf/lzPbtb3/Uzk+X5KqcrrJbuvmMWeJ+03ZaW99MZ86eTRcvXjKwtTR5FdgiTr0jPy5do45Dnr8hsJXuwOpRKWKtLHwjwfbhhx/Uc2Isnz0MtotJYsk0F6sHW2W2uYC2O3fp1Whc7lrWHFvCsSlo4I+YJ9QD/dC23cZ5bVZnhph01N5dsB0a5dm/74QAnWlijsec2U4Dtv7a1lpgxuTBEm9aC1UT3LjPO81EzN1/xkAXAXpr3eM4hPcjA5tWgukJnfLHKX5fd8yZ6AC3f6uALcYf8wUnKfnbg60RPS6MMh3YRqTBK4tlDRUzMpitwaiZkgWExUFKQrV+4zc+m971rneqj4k4ViE3sqW30DczZq/MNiUBavG96QNbNiPrOpjjzBZgywpiL1Ffs1QXAAAgAElEQVS5C7apcpCSADMF28WltE/MyMRsI29kFgryO8fY1oyCPeLqxTzEJFl0a14r55E4DeAy2DKbnQYe7oJt/2gNzWev5cHlo2VhPxZso/ZrILXsNy1A8mzRX+stLxG7ZLBltgPWHIFzBLieKfF+A4jzNWxWZRCw59XpGqN9I9d5wOaY1c77OQBbg6xySKPjBliA8nQDzMitsYXzUylEYI6glk2Oz8PbYIsSnRijyIoXKVMyFjaOtvYEVI25FWYLE68wW8n+JQ5S7373u3KxBKnatJkLEZSMUxXYbmwmSdd48VJmtmJqdszW+luqo80LtljnzGyb0mEE2Er/xANbwo2YIO9NM7LE1y7n81oF2yXzfjMn3jD0hzftjQRbCJM+Td1PvEYIyjkFBabzNRCGd8F3mhGor50WbCNwAyOpAdEULZ+VybOvfgcpVQm7ZAUMfhCSfg14UOL+thSvPgcpvJsHQ36+fydWDBn8PRjXSoXNS2mrPrPlZ/CcAXD5OWiXmS2PUzcON9lBKlpL6HsLbLO1ldIa9oAtFWBgKwB2AFsxvNIi42XJMlCkIK9lcpAS8P3t3/7ttLp6Rc3IP/Zj786yytyVu9CfzGx1rojZdme22Rs5cpCCo57OubpEZwcpke4KzsVhqs9BCusYCli09irJcBdsHbOVXMjLUvNyWd3PBWyXuzSN2Yyc42y9BukZACbDM0g1iTi7vt/sLVHPzJaFVaSlR21EYAvtDO31Ma+ozZbAnR2ubu87pwHbaKw9Eyx/c57XQq1qQC6l12LAMkHqHYkib3QvPKwftTtFq/+RBy8+UxHbCP1hcPTnt3oPmaexSiJG7JUVjAWsA7xf/O8AW/QFrAUsDjG2HuhRBciHBXXs1hVQ8EqugREUqsk9MObMNlIUMBY7AbZ4d89s0VtLi1nqOnvALcw2Dv1ZXt6nYHv58uX0xBOfVrCV81p9Lzm71XhbWCnM9K3x0ymltfWNdO78BXOQ2tzS0B8t29BV+7Hr7Xw4eydnB6lujAYcpOTdkB95FrDVEok57pyVNYT+GLN9eILZLt6uDlJbcnouJoylBc0yIjVsX3vtVHru+RfUhIz8njAjd/VsdbNYcgEf0N7S/mNtp605DsHMtEktfHvwRkaJPRZKQ8++Vb5vKSaR8sN9nlaJ8MKQhftujkXEuKzv7dJ6rChFyo9naVzqC+/ix9WzSbuunJd5FsXt1PvBPFwBsl755GujNrlf+h75QdF88hrwSoh8pwCeExYwI4mUA9/PThHomXx9JukjXvHyaxRtoskhsLXiKHXZxqG1CAC2d7TUh+IcJdmR5CxXATQXKDCFAkcMVusVMkL76gowQL7hv6j3invq70shAiQ4EWJp5BKx3QvpD//wD9PZs2fS//yfv5Xe9773ps0tS4+4LLWU1cJYqgbh3fTMdkPObM9pPVuVsEJcCZjtRcwZC2vD2irOYdubEtNr9ZNlLCTTliS0OHzoYFrZt6LXotAFj8sYM7Kt/231rvaKMMBWPn/00UfTvffem0OVbPwXkdZqaLJn+H5XvZG3NDLbtBwZapkkgK2kahSwlUwvmtRCfs9ZpGxwzUHqLtjOMKs7dMtYK0BL0PV1A2d+LAQj8NuhVwmb8YqbF3i8yaMG+sDW39sS/qwkGhuo+FklgHms8Hsv2CIZAXWeWSKe5xknQKzlR40+s2Lh2adsfTlCkXmeFWylqk/rx685v464j2iD7xkDtqy0eOWkpYCUs+z5wZY9rP064cQiDGLWL3N0sh9bUx5s5Tz1C1/4Qjpz5nQG2/elrW0GW4u1xf0GtpakYm3DmK0Wj88hkga49kQLq5UEGJThzYFtyhm2MF4tsBUHLrxfB9wupM+vkcynDXBdJIqArRTNkLYkkQfAFrrtomTb2KWfXWtYB33Llrdm51Dzw/oE2C7nOFvNsUqxtnfBdpdmfM5mIwCeBWw5t68Jg0lnojm7Onj7ENiOYeheCEcsL+oIC442s+3fnpPKiWO2U4Bt1dZEmfPJN+hjtnI1wFYZXS4CHgGgH2NudyzY+r6woxX3fBqwRSECZozc1q6DLUUx4LmRcuf7NBZsRb7+wR98IZ0+fSr91m/9ZvrxH39fN+vLoiTlxBa9YCu5kVGcXgN5ciTxnGC7f2W/vhYKW7TANlK4TL3IdXKz97dcxxYBAVtZI3sebF999dX07HMvaBGClZWVHmZrSS3uMttBzNi1C4ZMcdH32BhDnWJN3TOrlnAZanPa73mzembm3yP63vczYuYMpKb113HfY5ht673GgC2/h1eUmNlWLBUMJXhwxIz5vfC7nuLlQgUR2A4pMmqeHGC2LES753beuO2qP3LfELNF1RuenxjYyqfG/pD8Yj5m250HNCa//+y/FCJoMduFhaX0B3/wB+m1115VsH3/+99vbFiq/gjYihm8h9mePXcuXbpshQgAuFY2wpitHQGaN7LOk2e20n6uzCbjJsxWYl4PHzqUWmCrSpx6WhfzdDQ8Brab+TilTo0KZru3wXZ7O11XZvtaB7ZynlGbkUulDpmspaXlu2A7LYLs4PW7CbaeAYabxsVY7+CrdU01teN8Xsf9ZHDFho/6xMAVKR8esGJma7lzLa9tbdD1TK6AXWG2puHHNV0ZpLyio33P4SkmOMuzPTPkd/dKBMC2ZUYemssxYMvzESlsfYDeAlEdN80gpXmTOkbk+xvdv5tg69dpdAxT+jQMtouLy5qu8ZVXXkm/+ZufSz/5k+/PDlLmKTwKbC+ZGRnZGAVsrRiEJOSQU9/pwFbObI8cPqRn3DL2KNfIe+gu2DZ2TmVGzmD76quvpeeefz4tLVs1jJYZWc4H7oLtkEi68d97duRZTQQufYCE6z0DjNrdrbf1gsyDn1cMvBISmffkHg7P8MDE5slhsC2pG71FoAY5B7YDZmQ/xl1bAdi2GLkH/o7J5FCRxQEzsh/77m9hLyPPbCOFKVqnPAfDYFs7mvk5joB8t8A2er/W8+3z4TPbpaV96fOf/3x6+eWX0uc+97n0gQ/8RFpeXlKnImWcwiBzrl0oZxNntiixl4sbMNgOOUipMkMVkCSHtDDbI0eOpHuyGdmDLa+tSAnulK870YxcOUhVYGtm5JaDlG2ExSTu6XfNyLsFMcPtDgkstNACq+En1FdEoDVtG7NcH/U/AhEoBl1oitHOsEi5jwOPWCADLtopfQGzRak62wnefDgr2PbNWcRsWbhB+PK743v8V/qJc/nIQQqKCAM+g72GkfSALZsSuS2MqVeQOkHs0jpG64Xr2fo5Qn93G2z73j3sc+U5PQy2Ils///nfTydPnkyf+9xvpP/yXz6Q9u0TsBVOuT0Ithdefz1duXJVnaDMEUqjynMVJpiW297IBrYlrW4Ftvv3i7/PBLP1YNva63ekg5SE/piDlB2eezMyg613kBIt6i7YzgIdO3dPC2w9s5sVbL0pdtZ2Zn1jfj6ezSxTfu+Lk/XM1bfn24yUE2ZY9XjMB7YKiNmMHM0XA6ZXGAC2CixVsor4zBkAxICLovLeQQqhP6yMeNas7Wlx+PbM4p26TFPkBAPTdTT+PL9NYZ2Lx98qoT9D69tbSbRYj56RFm9i7428vLyizPbkyRfSb/yGge3K/mWrlCZn2gPMdqfAFtEqOLNVZktgK85MvD6nCv2xw9vqKKQV+rMnvJHxEjLtq1evphdfeim9/Opr6kYutnmYkfWcQP9ZfG0XFB8EqPPm9Ga1EqAvuUnl3KAVwNC/hH0hgpYgbbXCVX/8BmehBKbCwgOCUJQRzxhYuwPDGtqMu/E95kDGGKDkA+09eO5GP25mm0NMfMgy0P99ObMVwWn/7G35uRYWyA4jubSkUo322mcGyGOo6zxwkOI912KNfi7wDF6n/M7R2u7akDq9PVEYfZYHZstDc8Tj2e1TqvoTWR/4HgZ0ubY4SIkTVimxp/skl/wsrLxkVfJjx/XC/Dt4JdUrbH1mZDuHthjYL37xi+nJJ3+UPvvZz6af+7mfVWarLk7bW2lJ18+mUk+Yj7UfC4vp+tqalthbvXpNmWxXnD47SFmJATvLtXSR5iDFYynuUyIvpElTzJY0zvbY0XvV4rklyTI2N7uatpCJfixClp/jbKUYhRZXyOFnWIeSolJAXJJaHDt2TO3m8G5Y0LqCu/Ozaw3rglf/f+s4wPbkiy+mV149pUktxBu5A1sxO+U42z6w9Zs1HOzOVIQnTz94Ow22vEjGgi1KdfH1ECS8waZ/u/nvuBPANlIWeB6HBPkQ2HqQq2elOJ5Y2sf626J0GSiXZxWw7UItg+n2Aru6JGfG8FDNIMtKX/QeCjxBUogxYGvOUeOYrd8b6Itn8/7zXrlBDlIA1iFGzIoF2PsE2Oq45rwDGg5lWaCQL5nBiMEWQMN98eNfA25htnBeQsZEk2uW87gXbAUurRDubGBLcbbKRj3YivNfD9gKYABsocT375fyLZJa3HFgizhb+e+Vq1fTyZMvpldPnVLnJwZb8UpmZmsZpLJRP0g7hwXoz8ZqL7225jgEN7sJtgBM1ta8pi7XQBNrKRhjtLyh95z1e/QJ4x2Z82Zt+1a4T97Pm6y8wPUKlO/3ENj2zR9XzYmeg/FmZgthrOtG2cRsI9mZkZ2S79ltax2r4HcWKQ/ufW3BE7kvzjZ6M6/Ecv8YqKJxr+bKMdsIcD27Z1ZbMki1ma3EkArYdvmCMyvuqgYJGAVFLJg5M6tGH21czBvZwLwkmTCThf2T/n7xi3+SfvQjYbZPTDDbZRG9c4NtLoSg1LdmtkKspH8tZisrSNY4UjaynK/fdXIl3JFgyw5SCrarq+n5kyfTqVNnOgepLlWjgm0GXM1bauZJnPliSHmR82f4vY6f0207k8TZKbAFs+/b4KyV+k08U+dv0E3SV4w3n23ebNa9E6/PGXq8mc6DrmfAQ4wY/etjxhCSzHYYPMpxySSz7ZLg9JiRI5bQASAq0zhnIr/3PKtkdqcCLzB7M8hyH7gtwQT5J2Db2r2sqPK4oB1WVBmUovH0cgS5kZEm198jf5fxN9OdfAagBNjK5+L4oyGOOS0hBqUop0YIANbddWJGzwof+wa0Qn7qNSUghxJ7VMidiscLmRFma2D7mfSzP1vMyCJ15wZbNSPnd9jcVLBlZVAs6n3MVt20cn5kAdwW4Yj2+h0PtjLUl69cSS+88EI6feZc2icJLaSWbS6vp56LdGbrmS02VKRNYxL95pcSVzcTbNW8lzcSa2ORMI4WzRAz2glQmaeNlsBrgck8z7rR944BW9+nvnkdskJMglBhIJEy5kEF+wJCW2qS9p3Z+rmrlNlccQYJ/9nq0gJIrG88v1CqeOaiser2r3i1ZjPyboMty5VuDMVBSmSRi7P188CZqiJm2we2YPqSfIHB1DNbvw4ZbEOgyaE/YLamFNTF45F0wsD2h+mJJwRs/7e0vG/ZgH8HwNaSWohSkkPgNBlFyY08dGbrmS3Wa7VO/dlK/vLOBNvsjSymLgFbqRLx/PMvJMk+srL/HmVFNdguapILFCEAs40GmIUFNkFtyrz5DlIMtn0spgUktzrYcr/ZTOjNWzcaKHfieWAVPG+e0Xrg6XtuC2w9yJaxs33ASpoHBvmbS+xVSs6AGdmzPbStgEdg65/PoM73MPvTd80OWp4Noz0GmAI8OTH/CLCNxpqV7bHMlmVLN34ObFmRYMWDjxkmwdbOYpnZsoNUaacGW4yjr2iEPgyBrb2DWfSM3RawXVyQ3MbGGI3Zihn5h+kzn/l0B7bIJyyuUvOYkZHUQmWyY7Y6VgMOUvIKMCOzFQHj5s3KlSy6Ex2kEPoDsJViw5LQ4vz5C2n/PQfUdAKwRSECNSVnwDWvtvITma36hJGdZ908M3IuhDEhML2g8Fp+i0nsBIjsZhssNCMhvZvP3o22I/YVgaa/LlI2ovu8gsLAK8coZo6UN5t0kGJww74wADMHKTbjRmMDsIvidjVgL5twmc1VAi1w2uyUEfhYCHBnb1QP7h5sGbilOo6YkPvMyLxHWoAeKSeRwuTnhkvs8TjzmuZn8jXlTNXOKD3YYtjKXpn0KzGSUaouMaubUGpcli8PtuZcZE5OkjXKHI+k2s5y+pM/+ZP0wx/+5y6CbWa20odczxb9HzIje7D1/hO9VqQ7FmzlXE+KDqeULl66TGB7jy7G5aXltG95n/4XDlLGbnNIQw/YwusPCx/apU0oPDRvPthGgpYF1zRgeyuxXQYLCCIvhHYDBG+lNltA65WNCYFO6SAZaPA7PPItrGIy9Kes9Uwic7L/jgHl9ltj5c8BK7DLyTpgRo4UJw9avBbgHMVtRmArn4VgL+8izKzR+SoOOHAiYpD14x4x+ol3ydVqFrZKAnu+xsI3Ta5AunjAtXdrg63tkxpoq77SeXVr7bQVPzBbczCSHwHaArZbmsPgS1/6UvrhD4nZLi+rkiVAuCR9myP0B7mRwWw92A46SOVz8QkHqcoPIA6m0cCjhe3uTPiOCP3ZWt/allq2cFN66+Jb6cSzL+jZrWxk8UaWgViS1Iz6r/zuBXkskMpgRxorzCmzCGdfPN4LjghUusVv0sYqZAXrgZWDWfp2956dGYFIEPO8joljZmuLZ0ERe8M1ERurFbDx7xgBvjKsRgF4z/iivQNPWAbaqZTGwDnKM0MP4t1Ymj/tZEINMObM/Lo9SUOl4xuyvXo8+96Fvbg1UAbxsxIhERSTgBOnZl8SoiBjb+XU1S9Foy4EyMy4qzIPMaYSXyrvLX8bKBrR8OtQPoPpVK6R9vg6PkKTB8vfm11okWXzEnaLmGyxIH71q3+WfvCDH6QnnngiPfbYY/p8U+IW0tL2pr6DWBnsPouZledeW1tLr7/xRrp69XqSkuWbquhZBimbdhdnm89ru7rsGhGKZBNW01aSWhw8eEALEdxzjx0xbmysaxYp3mN23myaSPd7PlvvFCk1oW9YJqzsaIZ9h3Aiaff48ePp+P3HbW6wXm/XONut9e3tBZsnfZc33hKwfb4DWzhJLWt5PWG25pFcmG29QXgBsmmlLRDm80a2DDwFLXnSvcDygkNC2XRR3AXb8ahxg6/cCbBlJQxrAO0y2EZrtM8UZsSpbZUpeyErdbmUJRYc+uBBnT/HcMeKapmMNoOa3J/2icUIT+yJIISPr+HxiM4sc4OqyEKs6/tRN7p32Ym1lLNwscUNjl+W1DArBPYSXf1eBVyteTMf2MJ06j3+laDkZDI1EJV83OrRjYo72cqBYwlj3Uvpq1/5avr+93+gSS0EbAFIVohg47YC22q69b2Hwfa+++5L999/vzmG3e5gu70hs0pg++ab6ekTz2kIkCxI5Efet7ysYCsLGOE/mHgexBsNthqPljWpzmxEZqteIaSFs21DRkJ9J2TB3TbmHwGem4il9j2BrS9snsQ9ANsIdFqf4d4hsC1OI3KH+Dnwf0sR+lnBdizA+v05Fmxbikg3dhL2oubzOt0eEuoy2LJaslNgq8q8HV1bWE8OTWSwxbm2yuk5wdaPBwMlLCz+nD2SK926kAWRGW6t0BgjFLA2sP1+euKJz6bHH3+8A1slOwK2cnbew2wlg5QwW/M4LszW9sVizi4l5/bmiTwts93c3KiYrb1bzGzLvgFrlhJ7bWYrGaSE2e4dsN2kDFLbKV1484309Iln0+rq1bSgKbosBg1gq6kac2mwOl42AzZtvBvBbAG2LcD3glo3PVT6zGwBthGjmB8q7rawEyMwxAJbzxhSoiqm5krVmbmuJ/nvwIsVb8xc6UctKBZz21qvtdAtfHCI2bKiibZbyvA0YIs9HLaVzYw+sQPOkRWMqsxZORMwxQbHJ3pFlvQNsQdbsFuArciqecAWwCnhiRamU5I+sIKBdeI/43nwntfalir6kz+2DC0m+Ctf+Ur6538SsH1CwRZsWTN/DYDthdfFjHwtiYhnsMXZmThlWSrHecBWzMglxtZM5UZedE1qSFM5q+v2W2a2cvbcMiNLykYF27fdrxiU00jLuPUtm7nEza41rMDjwPb8G6+np545ka5du67pGqX8lgDuSnaQMmabjbeBMLpZzJa1Jq9xRgIVgqAv9GeuWbt7866OQMRSowf2sT9vIvaANS/Y+vZ9/4YUCL7/VgRbKK7ST1UssslW+4ozTQe2OgY7BLbaFtgt8rbnRAuaqF+IQQa0WZgtxn9pyc5iPdiyCZmVeK+0Yx0BgMLxqhaHAZQ4SH35//5y+qd/+qf0mc88kT784Q93YKssdKvfjCxgK7nuLZw7M9uMJtL+loBtZr2zMduFJMzWElrYC8h5K8ZFP+vAFok7MtnRLzfV0asFtteuXUtiRn7ggQfSvpV93Qjd/mBrSkg6d+H19PQzz6Tra+sKtmpKFnYbmJFvBWarJouGGVl5RMBMOqG6kM1fFMi9qwhxt/GpR6AFqvOCrb8/Yoat9TP1S+QbPPjOC7Y324zcAo9O8aX35nJ0Ub9nGVNth8AWRECryGwJ2NoZbecVMqUZ2Vi96QaswEtfAb4cUzvEfJkQaBtigg/OyM2KsKRs7stf/nL6x3/4p/TpT39awRZOV+retL2ZJNa2ZUaWQgSF2WaPeGQek2QWuQjB7MxWwHY9bWyY4xiUCIS3dT4B5B9gWdfMc2phYasXbK9evWpg++AD6sCGn9sXbOXMFi7sGWyfevqZtLaxYdQ9pzgTB6mlBfNIZgepyEzHgou/j7Xz+RykALa8WZld95kBVRfXBT8ZPjDL5r97z86PQB+owsQ55qkMbOUsddJM3ALE1jP6gKOsw+IgFbXD61W+j44zhpjtWOAt7ze/g1Q0pip0yRanuzubkzthuUNWQAWlnHLSfpf4hCLM5zUjl/7mRB65RCAzODhCAWgiT+XW3CExCYdHFsBeTCsr+9NXvvyV9Pd//w8V2GZkS4tpU1M23jywTbniTwHbzU2zABj42giaUgbv5ExwOrDNfjNUfhHeyAK2UvHnwYce3Dtg250bLBqzFbBdF7AVbSKbigG2SGghlYBMA6ut3DfajDwEtn1gv5kTgWv5pqD6yRghfvea3R0BD7ZgU2OfyoCspjN14MglxeY8k2VgjPpTO0jZuRWcpJgtzQq2fN8QGHtWNY03Mu8hfiYiEvCeZkq2UDo+i9R7cgd8/G3fPA4xYAU2yu+M9I36vMxs5zmzZbD1zlECCPJPU9guWWiQXMNg68fcz1EXhpRN7hoKpOFFlrpRwmsMbP8+/fqvG7NFlTHzpN66yWC73ZXXM3C18CjPbOF9j3nRPZmTWljIFjJmGZ7sXbCVM9v8I1vl7LkL6Zlnn1WwXZQzWzEj53Nb8UYGs0VpLi/MsOggJLE42ptqdmYrKrQ+vxF9wYKZGYtuiOyFrAujM61AC2uHc4wV8mOugwmKAYD7OSRsxjxjUsgWbXOa+/fqtZ7J+vfcyTnY6THkc0QAPyuN0btFzLbVr953JyZSQMk5/Oi5oAGIggibdVs5c+k8d2hu9J3zEZLII/VGRt1gcdKRC7IgD89scyyp5n/ft09NtGblsuMns4q15ZOvDc1MP1KgvEJfnXFDGYHDUvZG/uY3vpm+973vpV/5lU+lj33sY0RwtjXOVpLsSruIs9U+5Hq2Ujz+8pXVtL4h42/pH0Xb0+fquIk3soGbMmoB8KyAaqyyxgCbcio/Utv83nsPpyOHD2vMrZzXyj9vYTIMgJOUvZiNR/5vnhtpW87DZd54/Up/JMZ2dXVVzcgds73tQ38YbLe305nz59OJZ5+bCWw70M7sAQPY/m8Jmp5JEA2ALbfJDEkX/S0AtrZJxNOxmKk8k5tpXIKbvOC6lUFkp955TDtDAv1WHqfi7VwUqMjaFO0DZrZ9YNt6f9izoOhWjDU3qJaE7a20kYV5dD7pvZWH+u/fZQJsBVCU2Qp4WKqljlm7M1stKbdtCRtqsBVP4AK2Ztot1i8mFC2LGFtPIkVIPlMvbgo7LHLATLAC/t/4xjfS33xXwPZXFGzBnKU/CraSRUqVg6XsmGQJO6R4/OtvvKlRJeuq7Ci6KhAz2IpKImeuyI3cvU9Oe2GlAGuwlaQWAraSlAJgW+alJPuAPtWBbAZLY7bWrlS/uiPBVnD3zLlz6cRzz6WNTdE6lsxBqofZ+o2KiWEAYfNJvTjnA1vdTLZbu26w8GSN6y7Y1mz9VgaRMSC5U9fczmDLe43Ho8+kPA2zjRwg8RxkaWKrUgS48jzNXpTLt+F+BSwXGjRhZh0429X93YizHWNGVkBWdlXA1qxcxmzNKmfFAiBLoBzDrDwUGuZlHxMPgK1XILL/kIKtMNvvfOe7Hdhy6M9SkrJ48k8wdLHUds7M9q2LF5PE2YLZRmArzFbr9lIhAu1jl5XL2Ki8hzgpHTlySDNI7d+/kqwakgCu1eQt71ZKDzLQVpggF6uiYwmSWCEBs71y5Yoy24ceeiit7F/ZA0ktiNnKGebps+fSswK2W6bxzQK20wgB20+zmW1zga0ObNl002KIvPjhIHWzzMhQPFrjtVOAYuv6Ltju5HjeSm3xuu/AsJF3eRqw7QNtBltW3DzgGqiaKVKLJ9CPnlG6vR+BU2us9V2yuTIyI2s4phY6ySGaOVWjHSMtGvv1YJuRxkp/Ikoptjz5/RspPAyufjx9IYOyT815Tdi2MNu//vZ30i//8i+nj3/8490ZMZgtwFaAFM5VMCO/dfFSunqtBbbydCuioU5NDmwVCDXpj8WFS9+lYMPhwwVsJUUGwLacaZec+fX5bY7nRR4GBXB5hqUAboGtOEg99PBDasLGRC7crukaNc42/4gGeurM2XTi+ecsg4kmvZZCBBZrG53ZyiR4NttadB5UzIyq23Ym2cW5kaM+MLONBMfNBlveiDwAQ2xrlsG6C7azjNqtfU/fGSELr3htFW/kXjAj7+gKOPJNVY7izERDb+RsMmXAvdlgKyZky2C02JmRmdkCQGu2rfUAACAASURBVJaXDQyEAco/Gfeupq3Lw9w0u9NZdDfeOVXspLJtcyNM8htf/0b61re+3YGtVl7TNJBmRvbM1pyrFjQ3cg22Iu2KGVnDfXxSC86kl8OeCuBK3O9yOnToYDp86KAyWy0kkJkthz3lnF6VM6IV6zClBefDIvf7wPbSpUvKbB9+5OECtrIeb+ukFnn2xXR86swZA9u0oKka5WcM2EbsDGeS0NjYjIAFN1/xeC0d3WtGBuD6sxWd9Bz6c7OYbUspKRruzgn7u2C7c2N5q7Tkwdb3KxL80zBb7NfIvMtewNE67s5iAcCZ2cKcrOe5mdl6K1Qfo/aKQ58ZWdX47nDZ/DS0AEFXiEC9gJpmZIAtZJQH25ay3Lc+eE60di4VNOC5MSa5kr7+9a+nb/1VAVthu2Cbi3pmu9k5SHXMNhnYvvnWRWK2Brbb9LxNSXYBEKR0jSoz85ktzq6lPwa2B9KhgwVsxZSsxRQkaLdTzIoiZ2sIMbgFbM3uvDUItsJsH3nkkbT/nsxs9wTYLiS17Z86fSY9+/xzepAuYCtD0gJbn3zbC3Q+8/FgbCCImMJZmW1OHNm4vdOi4GFHZ0C3Cth6ZYAVk50U6nfBNh7NobPr3bAy7NS8eqsS2u17p2nB1rfZKa2KU0hOUIf/ab8oc5SabLM5WaxnEMqa1YgccPD50JygT7p3vDcyOUhp1ZkIbLW6jjhSmYNUi9kW50Urn+hJA/cX48LX8GfRnMu4GFcoxQnsOmOnCrZ/+fWO2X7iE59QBq79kjAjTeRvFX9K1Id5hIv5WGqTX712Pa2tmzd4DLbFvGt1gAoDFT4vrB7nxFL96MCBe7ozW8u0nD2WxU+LFCuTaxYeau9XgFZ+Vyc2UXS0ilxsRr548aLG2T766KN7E2xfO31a69kCbGXqZbDNjIzEFlb5RytnuNhFb7od3jizh/5oVQ8kvQ5WMxZx8eArQqGw7JsX+oONGbHucUJ+fCbP3QXb2ZSlnQKdedoZWp/j5mGeHsx+bwS249/HBcM29o8HwApUJOogMxrTnEsj3DcFlZwxScAWMgJgy49mVts39t58Lcd4Gq6D0J+gOIIwSZUFAFuldTWz5dAfATYBhPX1NfOczTG1cOCRzyBbECpU5EpdBzgG25zdCukuu6QZBWz/8i//UpmteCN/8pOfVDkszxKnrYWcrlFAUI78+Eh89dr1dPHipXTt+vW0vr6pHuGZe3ZMsxQoKIkm4H0s7Yu11szWZg2Q92ewlQxQW9s5LzLJ4SJ3Talpg+0mhVjB29tKG0roz8W3LqajR4+lR9/+aDpwgJjt0CKffUtFBeDmaM3dqlV/cp7otfWN9Mprr6UXX3pJcyIDTLtCBAKwsqgTSuxJnFY5cfXs1W8iHqNiOlLImcmBB2e2/JxphSMV4NqxQY3ec8carxrCeblJOb8Gvabpr2HFaDYw7lIVjH4938dp52v0g/bYhR5YWdBDwEN5w5j2exMjRKM9UN6cy33AXfjMx5zK92Cx8NhF0gbtb7ZqbWcHpmmnS8GWUzVSUppCZrNzVE6qAUUBwIjEIlZAfp/+U1Nz9ka28UQSFGO2fT+sNGNc+tY3MkjxPrVwLtvLkhv57/7u79L/87W/SB/96EcVbA8cOGA1xoUxbkkdWTlDtphZS66RFKgkif+V1atpbW1dw37grGSADJC3+rdW69biocVRqsRvF6IlYybAK88/ePBgukfPbDfT1jaYbcnCh3Vo41GHNpZwNZH5ksAjx/xqwhcB9mXtk/Rb4mzleW9/+yNaR9fGUv18xrOMoUlz3+9awzooDLZr6+nl106ll16uwXYFVX+04o8VIlDqv7CUY8XKosZA+3f0JpWdAFuroDKZwSoC37YyNDuzbr0rP38XlbDsoN9eHtOA7ZRrki6fbvyG5mv2fuztOyOwxZ7yYIt1WRIzTI6NWYXEm3c82Fb7SuNNypkjBDQYENgNlAL0iRNx6PnhjEWV1Hysh4EGTJFi4ZUDvg4KgIBpH9gWIlCsN2PW8Jh97zNIFVYMxXkh/e3f/q2akj/xiU+mX/qlX1JHIYzt0pLlF5Y+CqiZednAVirxGNCKCdmAVOJpDXTzOWpeA5iTAsjF+xog68FWHKTEOWtLAb9YK1jmRPKnW6vqXFXA1kzn4pnMYHtVgf3tb3+4Atul2xZs4Y28kLT4wCsEtspuk7mgC+AuCdhuW81DXayqtehU6z680czWg22kRQ4ztunAIlIi8Fn0/mM23ewwkU0SroGiyJg5ioVxi3WzMtS6Pu7n9OPX6sPs47D372yBbbTvmNm24kDnAVswU+VIWiS+TsyP9IWWerBOBgGg0Pskr++MVAJgqxmRe1Kt+r0ABaSYN8WUaTGkzGzLGrX1jb/5v36/e6Wnz7Kg40IOW7gXqQ4FfIRJfu9vvpf+4i/+UhNafOpTn9IUjgKmln1JxlZYKVI82rHa1uZW2tgoZ8zSpgCt/JN7O8DtwJaZb0llKtfJ+8LzWvoj4Cf/VlaW09amtNUG24j0dPJYi8BwAQMZZ8m7L8k5tlVZkIQcBraPqGMWmO3eA1u4mGewlao/tzLYelD1G4EFfA2A04MFFhEzB34e96XPjDQ/RMwPtmAeDLacmWhYWegfPxZ2EePf3fGZf4RvlRb6wNZbWBhsW/M3K9h26zwzWwZbrCUAWQtsuzaGj417h99Cd2qwjdgUAz6Yt517CiOzc0MGW4CrAWCdPaqP1U4LtjCls0JsbZiCcs89B9Lffu9v09e+9rX02GOP67ntkSNHcg5meW/p/0YXYmPeYMUhqVg+srlY2a1dr2bjXF4PzBefY9Axf5BzAFsx7UrM7dbmWi/Y9u5tBVsbW7lOTN2aDEtSSCo7L2D7jncI2B7cO2ArIlOY7aunXksvvfyy5kVWjUa94valfUvLxmgzszVPupvNbCfBxgOdF/YMKrao9h7YYrNEgsezyhsFtr5PtwqI3S79aIFtBKYtBadSdmYwI1cKJYEtEirwWgKDZaCDUgBQ4njcWeYBTlIyBhGLZPDDvmewNfOnOUh1YKtM3fIN2zl0DbYRW/MyZcz4Szsac0x52cuYmVyTPkkt229/66/TT/3UTym7Fe9cG2cBW2OHKGzvC7WXtVFAGM+Q/4rTlIAczmthRoayzWArbeHMVti1OGVJjK2w25YZGePv16j+TWAr76p1dQVwNVezMPGNdOWKMdt3vOPRdPjwXgPb62vpFQHbV17RsB+4fK+IJzIzWzWB3HpgG7HbEns2WdkHWtWsSTUgSLABPZv2388iUPrvqRMTtNi7Fzq+vy2BOK7/45htxGp3fjz2bosR2A6ZKfuYxbTMtgLanKACFcE4VrSwKTvjZOBhBqcCXRfY7HOGsB88M2Kd/vlsRoaiLXJOzkK1pKglaOzAVr1+CRC9wsAgzib7MRabloMUkkJIe089+VT6j//4/9KP/diPpQ9+8IPp8OHDXVk7yy9cwpIQMgTlAyy57ONSpU2uMbC181YUi2DABdhihgQDBGjln3gob20KSy7FCljpYJkTzvCCZZAypUHY7Hba3BDGbQXohdlevryqYPvOd749g21OpTlsbpt5Uc2xHIefiQxSsvCvXV8zZktg65mtntnegmAbAW2k2fKC2AmwHdpUu7guVAtsMXfPaiNtWz6bv39tsG2B/DgQH167d9IV0zDbMeOyU2CLiAVmMdJXVnKxzvAOnblSCdfs4m0IbBnsseagoBgw2tplsNW+k3mTmS3ekZ28AGwA8Ujhbs3HkBlZQOjcuXPp7Jlz6YEHHtB/8hyc2WrfOg83NqejiIKdpcO0zEqJzgX52oDxorxd5Tmew6gAtqKYyLTNBbZqGcm5kbMXtYCtMG1htQK2ly5dTgcOCNi+Q8HW5lB9hmZfNAObY9ca1sWYHaRuZ7CNgJY1UGZuOw220dzxWhgC4zGCsblZxRmCMrf4zQSh18dsGZRnY5/jwDYC2F3cM/MM6y15bwS2fUrL0NhOA7YYEKwj/S+q4OSMTDA9cpiPZ7kMtnC+Qe7iaQddhWI+2/TrnvvLgOtZqCWqMLAVtgZmC7C16/ODMksH0EKZYPDGWXXLfOrfcSj0R8D22tVr6erVa8rwpJ9raxbzq+CeiyYw84ZXMkrusYLASo8pCUsW4slZpXI5RAZdADHAVszbco9U/BHAbZmR/TzUf+fcyMuSKlNihBeU2Ypjl4Dt2pqA7SU9t37XuwRsD+0dsBUlR7y/Tr70cjpz7mxayvUdLZmFVP4RByl1R8hhuUj9VbyR/QaHeQKf10AHHaLUS4xYWh9YidKGlGoMqCyEvDmDN5xtRNtwu/UTgVnfOw0JSe6nbpZcWoudmpixYmPy2LPQHPO8qG6njTuY8e6N327Ny+3ULq8hCD4Zfwj61v7qM+VhF1s5umLy5fUQrY1u7VDoT+seFvS87/r6xd/xPulTCuU7eMz2MUsDmJwrIDNbC/0pDlJG9tjiU3sjM3j7fcR9iAgAg7ACHMaQFqO9ZzljFRa7dl3ORWuzPPxp7POSjc+UHbN4IY8y9xNywmTEooItEmVgbUF+MuDKZ7hOfrf9bzVwef7RBgN7vNdEU7LzcGlX+ry+JjHD1n/BIknKIXG373nPu9K9996798FWy0/JhGQHqS4XqU6xnNsWc8SE5oak0y4JdxEOONOZLamFurkjg01+eEtAoG+1FlyefyOFLysVfqF6bbAPDCUuzWvT/j2gtXK7YwCW2/F9rIVg0fxv5BjeCc9ipYnnDwKN17JXNhkUorEaA7a8Z/y6BFBAzWLA5+dFfZ0HbP04MIj3nZnyWJUoAgOqCmzzmW1paxhseex5P/L4eWA2sNUoXr2sBufi+Kkm1TXzIMZ1pjTkFI0ZbKEgYL8z2E2uE+2xeiNDAeE+4Pou0YXmTa6LLyBG1t7CfvgdMSbtfcpgK8k4FtLGupyPC9gupqtXr6a33rqkc/Pe9757D4FtJpmSceTkSy+ls+fPm1aUHaPAbOX8tsvcYhWLO4/kic1ImpjXfGthn5fcDCXg+MzSb3C/0PlvLKa8RHaV2UbaOfoSnfNMt2Brb2wPrNhIMH15kPfXh0I5bzK5Fk4UzKrm8ea+EwBznndsMbvWmqrX9WRZRe7LGLBlsJ9QuHLIhuxeBloPugys+C4CW16LvAdafWiBCgt5zySxHzhkT5PhkzeygkZ2kIJ88CeEPP6tPeUdM/04aOhRdjTz72vM1GrqSsysnF9Ogq1k8VvuchmLYPbjW1hvzejNKcm8fgGVPFYYHw4FAthi3PUYwCC2iuMfv95zQo4FG3955411AXUD22vXrqe33npL/37Pe96djh7dK8wWYHtlNb3w4v/P3ps/W3Zc5YJ556Hm0lSah5IssJEMbczQ8BobY/Pi0UDHa/4vgp+IgOjncBNh6Aj6/fIa6BeATYPpMLKx8CBZqkmqKqnmujXfW3fu+NbKb+e318m9z7mTVFXNVSjurXP2zp07c631rSnXOpeuLlxvwBZxDAdbFLhwsKWI38TC5OM/qtlETS2CbYvpLQW87oZsg3IVChqXiT6zD+CixqUxmdEJZfQrhwlGasK1+XetS1Fs3F0UNVeOpUzTBeLDnhGZTIHbn+sM9+8/u78CKgBVWYyK7SBNt4vM1Dknc3GPGzkCiY5jBSmYUSyFKyLwcoyu3/G99LoIyn1jx+/w75jIpNaZu5OddvvcyAwz1fgkKha6LzUlQdfT+D5btnxPunjdW+cACRc/rFtmDeszUQCiib1nd26jhNi/C1+W+4RfLdhbSnjV1lflC13w+Gx9zQtSeEOBNuBSHvXLls00Nu6uaLq+kRzlJXjH0/LySrp585aNDcv20KFD9riHO0EK5RrRAGMzpbt376UPzp1LCzcWLGZrLmSALdzIiA9my7YBWzQftuA6170ApxJWnxiKCQhdgqM+hsdfRmHQGlPvtOvQKOK1D2zju9bmqDHpwef5TlBjj9aHXq9abztu059/FwWEarb4bif9iEdZv/8/X1MDGxWINTAedb1GtWxJo1HxrYGt0rMqgH38WeOBYfzMsatKhFST4jEWnQvjqqOAra9vqY0cATQquVGhiGAceQkZTgpU+Nt50+Wx8RqOxMgRnQJkADqvCuLzYtnKomgZbwZl2OfAzku5mYzEsbuAkzKmUQzQn2+HYDs+4UVFAK74n2DrGddraWHhpr37K6+8lA4ffsTA9s6de+nDc2fTws0b5kJm8Jwx25ggZYfZs8tDtTrfg9GsHYJtvL5La2wzWB1s4/NrzMnn7TVYdIFtBFYVZhEYuwQoY7b6fjoOYy5R8BFsyUBd45sGawf7fS+1YTa07X8H21GhbXvXRbBV4FMlczujjwq2NT60eYkbuU9pZOyzJsSjQh7fKQJRfP/43AGFQHJGyAP09pSYbL8b2XmF/zsfRH6L7xjlDd9rAGxzp6TB93QDxj5vqjx5gwBal1bf2JsWNQldkGU+F5Zc9Fyr4gZvJzR6Xf/S41ffIxa0UBprlLzcS7xGp8NpElngm7lrEFzmKJJh9rz9DUv+2rXrZtUfPw6wPdy8x0N79GdjdXNzbMI1qdu376YPz59LN2/dNLDloXUDW8Rvkb2WGxEYAXkuWnNeKy5wbRPa4FP62W4PbNsxy6hZEnQj8TfEYokGGGM0xWA4AY12xQDThdt0LfqUFoJtl3IRYy5RIeqzECJz1d7M59Z99Ge01fj3q/pWIPJQzWKs8V0XADZKHoNBPW7kqBAqncUEqUiDeq8KccYyFVi7AF1BSrPtI9jpv3W9ogIbAZe025cg5eM50Cnf6vzVvYprdI+4DwqozXxzx6NBHne5Zs/MYFuU29yu0NqtQeNhKKlYtv6sXPkqdzHSkwNFmS99KKh4M6xFj5quYWuePHYlxFdTqLppezNNTCIU4ZnW6PjjBxy8UhWUiatXr9tRp+PHX05HjjjYQuQ8tLWRCbZ4OYDtWYDt7VveHzFrcaV5vLuSAbneeMF9/jEjUYV6s2kVa5eujwiSynxRWx0QLFKCpgZSkfjbRO9JCHsJtmqlRrDTRA1dgy6BMUi4dBmVTEDVvPXZOiaFwzDrCN+zihjGZYIU/qYbzvZ3JyfBP1k9p4P3H4hJVOdWU1j7lKS2Mtu9MaNYtjXea/gHKnZ2P0ba1RehECcYE2w1V6HrfUifVBoVqPGdlTvMMqpmQbcTodrdgYoF2H30h9cg87YW/3Xrz8/pqmIQwZbvrkq+GyuDRT1szXONY43h0iVeLFv4FL0LG2Q3rVcW6rEylJPltEKB1UZaey/y7L1ynvbra3IhyiR7R3bIlQwyXMdG8X10inWbnPKzuq4YTGQrnWCbrKBHAdsjjwDYImYLbWxiLN24cTOdOH06Ld6/3xx4xuJD07BGBCCqzZKRbFI2n6xWwW7Wb24YbQTZEUBXbThqoaoZ9zF9Q7RBw1LmVi1/UNu1K3sFXWSeqKXWLIAayHZredv9Zni81bXG0oqwLbxL+bbaDJRZovbN90M+o2rBHF+Fgq6/Khw54rzdl2/d1zW/Ltrxm5tczF2ZQ9cgNctllBo4VBR1zfiZgtV2Jt9V1KLTkqk8ZJTaxhH8laY0H0E/V96JFmUEbXOD9nT9icBP8Pf187PiatmiE4+es/U5MsZZ4qEOKqVusvIY58jPtARi+/kOTOQPfw+v/uQlDL3AA2O2UY5FRczXrZ0U1ab/tpzzveHxH1cYHGjLqvEZVrs4HwHy68g/UXZSJqlsqsmpku/BuDjPB/M9b9++bVWkUKryyScfz/kpD3EFqQ0B2wWA7anTaWlZwDa7kL3rT85+MxdGXuScRt4CMV8WF2c52m8H50UTjWC0VbBl2nwf2NaEfJv5hp+zVcs4Cr0oDGuCfTuCcLfuoaCLoOmfE2j7AXvYOwFs+Rx1Qaml8UmAbUNrchRltHXcezf4TsFWeUXpcXDc0d7Y9qOnEcFuK4o1OsQzIth2gYlahNxndWPvJdj6swuoNs/3YGmrbnLkFQIyfyuolgpP7aNT5ayH7yXzLlBdqSVvcsyc4FrjU+X7Qcoocd32+g0mvJoItx64wUVu2c61hsjt8J69UwWTGcJzpaddRxv/vnnzplWRcrB9MisDjwzY3kgnTp5OSyvLaSyX8rJYLauMWD9bz5Aza9W5dqCSjW1K9unnS5p72mBXF/Q14K0RMjXruI815tbntoXUaMI2CrwaCCsY8+9hYDW6eNzelVE4l7Whu6h/XGXwKIS5/7Vn9ClTZKzdtGy73iIC0uB+jLb/21t9v2s3wNYtju5jclud3yjlGrc6Zt/1kY4i2CoQRV5VflawVTdsF7BEWRAtSx49qbXYK3tXLFvdh76TFHw/LeavoEYL0ulR+04zJMQQl4dv0IuWlb4c5etlpbuMlhrYqgVf7uPpDrbq8+xogmULmHcIth5GbNO07uONGzcMcAG2x4491XhLH9oEqc21bOeMp7SwcCO9f+pUWl5ZMbAdY2JUriBlC8GAvDWNL2A7kCSQEdDuMar1M1lR+PSBUSScAWGfsboLbCOBkfGUAYclSOkc9H4Kj2jBbeX9dlOYjTKWWgg+b7jS+uOVUdC1FArJpqQQoxb/SYFtS9sPi9D1bm2ae7DBFq8UY4LD9mwUWnCwtVrwQ2lglPFq1xCY4neRNvh9lAVtYCshD6NjhC/8fMxAY/e6glNitozl+jq2Y7bqRi7PL6VJ23Pn+VIeD2pbfpF3BmUdXeCe9ETe8fgwyi1O2bsBaOmKLgkyBWxrMrRL+Sh7UeK8cb0oEhh75b9j72CvcLR9yza6oqMysrCwYGD74osvpqeeeso6DeHnkQDba9cX0omTp9LK2poBLV5+anraNAqcsyXYGsYK2PJISIs5AtjS2lXA4uKOIjxqxDPMslUiikBLTdo3sBtwBgBewEnnpO+gf/cpE9sVYtu9by/BVgWYugf7wHo3LNtouXDPR9+DBx9sdW13y7pVsB0UtiWOuF1aI3/1Ad8wvlfei/xPsLWAiABujec5FyqEWwdbL+CgYOD74E3YS8xx8FiQKhLcO763z8PlKuOVmgzmYIvzp2z6jrMfOTzXFLEoO1RTVrr3rxS90DoJRZnORUtUjpvh5IBnz9ox2LZ5L4ItKkgBcJ9//nmzbL3S1MMMttL15+q1hXTi1Enrc0iwRV/bCLaNkMyWTcz6I7By85uQOc+OiTuMlmEXU9Jy2SnYFiIqwOrMN9rRn5rw7tLcRxf0OxFlo92r66eC2g+St5MhaiPqO9Y0dcZsqXDpcSPd0ygIbF4S2x/tbdpXqfIQFR++d0wkGhTwDz7YqlK6W7Sl2cjUNSOQ71RRrCmqWxmzpbxLEhQt2+hGjkAb1wrjaVEL/36YZQtA9bPmCtZW1DEDbY3Oca0md6kSyHW2EF0uwk+wxXe8j981buRgEzhdtD8cfX1p2Vp+bHOuV5UkrVpFeVFyPcg3NUNltJitz70tj5WP7927l+BKfvrppx8RsEWCVI5fX7l6PZ0E2CLrzOoejzVN5CespZPHbK2SlAUNfKkiEFKI2udaO9UaB1Ab9EWmttKlXatmOKDBjuBG7tKeG0Wg8XHXxX20iFX7wh21JI/tAMde3NNv9Q1PkKJwIfOrRu6abUrruUC6Wgsap9pLy1bBNoYx8B0+A33pHiqguAA1ytuL5W/GHKRBZnP2P1bXrgaEowvWwec0vbvEjbxXYKtAo8I8ziquUxfY+o65C5k7p8AeeZbP3CrY+rz7wdaby7dd2Xx+lHXxfbWLDushq1HgimI5cseqUlwXpd0aLQynD3WD2yrZ4/k+hY/b7u7yHl2K6mhg63xX3NBxHZeXlw1sjx07lp588onMyw/xOVvEbLHGiH/gEPHJ06fSmrWdmrClUMvWwDYXtcDf+Fm3TL0S4Pcty4AMy1EJcRtgq5bZVsGWWqIyuBKgj9cvbKMAolAnwXeBbdTq91SadwzOuXcf/SlHgmpDEECZEanavYFY2jQvCH7Usv2kwVb3hAoQwdatg3ZHEq7LwwC2XHOlw6jwbYe2hoGt8t12xlehrevNsSIQdCnF+jmVvwi2OlZUpqL82Ipl67SEM7bFsi1V1LxmsYJtnEe0bOO+RXnGTORiCLh1XMo1qmFTgC6u5XCQzSuYM5/KmpVkLYxRZFtNMe/zCG0PbKOcxvoiZotM5CeeePwRANvsRgbYXrlyzcAWHwFk0dXHCDz3geTRH1quvtyDbgAAMUHW3MSsUlOprhKtDmVGtVyUefk3XZi0rilUSeRkTn0GPyPQarxl0Oop54W3K3A4pzh/PZu6k7H77lX3PoWOXo+uScrYBKpymN4VKfbF5PcuZDa8nOdUG8zUCq4J0JYgMALqdoNFJU6tVwI6lZ6GJrKlraUldU6DgqjfjRyFfXv9XGjVgEOFfDmPWQoGqOISlQE+A+9Ay5yK41boRoV5W8HIlkouis5jHTXLknPp2stIP7oWnKseCdOzmsPovguAbb3yKQipRThQZ1jnRr4nT/ic2s3jQed45uraqhVb8NrwqC/giYScu59/9cpHk5Nlj/TddJ/8ei9vStdxVNbLXP2cLStIcRywiVvK5BceSSqFZzAGk+k4F6yVdusqcoDn7+MuRKD071k+ktavj9PlEdo62NYUBPTyhXV74MCBdPTo0TQz403rH94EKQHby5evppNnTiXsp4Gt52a7O84ANLuS2WovW8S6UEbMbDLPOIvLpJZg7RJQw8C20X6yC9sYstKMgOPEmB0+L5aQu4kUjBUcee0woTDse45fE36jaaHDnlD/noJFm7/Tbe9gVdysKozjemgVqRZw4Yx1Ll4StfqaoKwK7CEeXAVT7hvdcxGMqY3jOQpUOwHbvpV3PaGALcvJ6X4XevJm3XwfBdsu+ovKUnzvUaiC+6KKpAus3O0F9XUrRWciHzR81/FQ3X99Ju/jM7YCtr1rnwvvK9iq0qLzJ50oOlKDKwAAIABJREFU0BJs2Tx+ZmbGmq7gZ2PTLVn8j5wOgq2ugWcHr9v3KmOURrnH+E2wJV360Z1Si6DhjebIpAO8XlPA1j1yPr9yRIjzIx9w/VRRUxnEIoCtdfZAeONS1jGKXswSkXsLtlhjAO7+/fvTkSNH0vS0789DD7aIvTnYnjatcWpquql6a2BrgItyjQVM1bIlUQyAbYjZKtMr8dY+52eRkRsClJhtFBgK2kpMUdtFzEBBIAqlnYKhMkwUQvrdKIJzq9eQ8UGweBa1ajI/wBYCRt3Ecd04x6oANcFUwghk5NqaKaA0YGSMU1p8RdBRRldBEmlF50hg3S3LtrbmSi9KT7X5mvA2a9sFpAKygZ5ZWC604m9dz+2Ala6L8lLzXBQqWK+f3VWlIAJtF4DX1koVoshbW6VnvR4yyuaRAas2p9o7R8vWPDTjY8YHOGs7nk8nYDwHSP9e6Y9A7UpskR/4HDxGsKNioWDH58Mj6PxZlB2zWpsYulaT0u5Avgq+Pz43jKPevEJz7TKu7Xfw+9Uz2S4+0QbcsndFQeiugrY7li3mS7BF1x+GhB4JsL106Uo69cFpq3eMFnvG/LRsM9hOsNVerozZ50ZudCQyRE828lbAthFqmeGsmlQ48K9MHsG2LSAHwbYGztsVDBGsVKhud8xR73N3lLuRMA8FIGQaYh0mJtx11qWsuDBql3tsmD1tWoIUhXcE25qg1ecAaKHERaCJe9m1HzoWn0WhYwpiPr6225btMLAdBtCNstFxZKULtGvP7aMFfY5eR4GPxuQba4PnJMkfdGEq2Kpl1LdPfJ4qXjr/UWm467ousFVaUgAijXaBLYtaAGydZ3n0xatHDYKtmxquqLqLGPRGQNC1q/EW5CYsZoKmA7IFxFzumugtpRujosL7XN8omc+RD3Q9lD/tfjM0uP/NmRF/2WDhtve6ND+o78/ugC3mCLDdt2+f9bOFSx8/Dz3YItHl4sXL6fQHZ9LYJIhmqjk0rpbtJwm2Q4Ep12WuEbNqugquyvyFqvY2G7VLQNF62Kng6btfn91eT9ec24pH26UYQZrzVcaj0IvjqHDicxX0MAbAFtXJItgPA5UowG2srBDQ1UqwxbN3G2zjetfePV7TRaN9YKQxT137QRquU4Der+BnSlZuY7bBJuAyhPJOTTHQ74cpFvr9bgIv6U7zNSI/jQK2A25kA1lXTqmswvuliqPTdrEutSMP79GYKdegRQP5flZQ8nUWwGv61DqfxrrBBFvOhftEPnDwbpdBHNiLcPQmPj+rGM2zlS9dIeF8BzgiuKHr5Ro1G7k2Fp5BsEWLPXgf8MiHG2zHklUpuXDhUjr94Zk0bue/pixRihrhp+FGHga23hyjNI/vYnwFnE8DbCMDKCPvprbfBbpq4TGxCBYtmJhMo8KEjBpdshRm/Nx7YRYXWxQqpJ0+sFXLdlRAirFM03YD2PLZfBeOvdX97wJ+H8fPKHLt4tgKVHw+BWBUgmp7p1Y63c1boRd9fg1sTTHJNXdrCkT/u2dVNSS4xfnFMbbyHn1KBfvpDnMjq9I3GLP1oyf4nJatHWfL8Vi6hCPYOpA6zQGsAbakQaXhWrJSE3fPre98fdpJpgjveDcfbYDgvKr8ygQvVTKoZEZ6U1lqzxSwb+99tkpb9kfpr6s8/kmALbr+wLIl2JrbfFRts0sg9nzepT5sY6jBWzYNUR1sP/r4YjrzwZk0OT2VJqamPfvOqpx8OglSNbBtaVeNItgt8AlsNeHmhGtPaRamS2BuZ7HJGMp0KkDxLHU3becZw+5pM2eJz7lVO2jZRqZUIFFBYuuUlR2dA/eHz6Wmr/fyb8tyzzHbCLQKFFERMMtMXMQKtixrp0C/XcuWc6LAVsFNAReVlZr1pkqK77cnS9UATj8jbWy3XGMNbPkOsGzt/XLMtutdh9FX5NEaQNPKUwVoFKVhK2DLeUT66wNbV5Y8Cco6m5nlhLZzpfGA769buYyNlsbqdN9qU3evI0Aaxf36/sr/qMBUL8LvYNveP8ZtqdyVM/50eZMP2kmQ7R1s1r0Jd0evXg1smY1cxiLd1+ljd93I8/Pz2Y38iFi2q6tr6WOA7YcfCNhu2vGOcvTHiYD/eYXS4Ud/bIODVmaMJBnKyuwq3FrgGrXonFyggKBCsBHq2epRod0ICQHbGnOPIhS6BJKCLRi1qW+aLTFL729iJqOItco1OSO2bw5xHXAt4kOuBXvMtrFWxUrUWC01chdOLnjMLmi6n5TECa5ttGxVENra5PPYEeCjAOe+qaDikZgi+HxOCrYjx2w71FmuSwRZVdxUkEaFju8LhQJ8ovVt6RHQfetS9CLYjqqgdQnEZl+QiZwblEf+o+Duo0rdz9oeqreBz1TLtou3WIZ1mAFjc5YJ8h0UpFQ2RMvWZIUVVfB4K8DW51xcxKSvqSnv9Yq152cKpFGhpoUJlzSuN6Uzx4GLcli6jpX1L2daBxRd67zjL+xyrsTbNWRABTc2QWjt5ZD6Ao1LOT+PVabaR3/cu9P+CbFfn22H4CpWfW2v8R7wGgBsDx48+PDHbNE8Hgt2f2UlnT//cfr40kVzzaLxMBKlxicmmzOz1snHGscjscUtG+SzqZBxY8cJxgjXykxl94cseXNPAFwFWgJnFL68BolRtWxYMlufZUCmcobtjtmSCFQwKAgpUDXCVcC9JoSaZcgVcOjOVSBjvLTLUnISFk7YBlbb3lZipgouHFaFcQThCD68ltq97mkUiASEQUWkFI5Xy5QCE8KNgk/XSGmG81QA5vfFne71VvUd4hwpHClQOUbjEgyJTrrn0SKKz42AWAO9LhCuCSh+putQU17gvrf65uhTam7TdqIU5zUM8LZBds0t8V1tziKXHaDaPZejwhYBO9ICH0Za5H64rl/a59Gy5VrBmlXeJwDze1+f0szD5Z3/73NyBbaEXPyzCKC0rqOCoDHarjW2+eXGMErDnLfKED63rSAFEKzFcJtSjgTNLNObGgtdjQiGUwa9ikoHuj74G++AY1mHDh00Vz+WdgLW3x797NnAmG8B2+V07tzH6cKli2lsAiALsJ1oLFtbBBRBMGskZ5EivoHkAfa09VBAG2zFgh3QOI1yB7sB1QRGjalUsxwk4uJmieBojJKTqzLLdW7dMLBVIND3i8+sKQxebk7ba7XdVbSa+ujKADdY/KPSYRfYDlv/2lpHUKawpkurBioakyIgFmFYQgPRDVzbz5oypEIHY/A+VZD0XbtAjWDL+xVsI01HoC4WjltEUQFURUTX0HjTau+6QqXgWXum7nkbJNo5Ddw7i5WDdJCR/CmCbaTVmPhk78KQRb64WWPtqy1HDBVgu8DW031LYYjiRvZ1Z0zW+dazdpU+fA/Q39srqfWBbZExTLRqZxCrbOhSFgZ5Whq9t5KpWFrRgUqVpjYNNSvDVfXfLcDNtdNtfLqXPVmL67f9UqdUPNrHk0ifpPlHCmw3V51s0DD+7Lnz6eLlyw6wsGxhxWY38nbBlm4jbeVlYwnj1Np89Qk+FT6DGmEhyxgfJVEr2FLD7QKo7YJtDZCiwqBgG91ABISa4Ggx5w7AFs0mShPrwb6Sul41YR73KAKuatN4HwIpgUTBNrqI+WyMoWDLvdexuyxf3lsTOrQ64r5H8I3CKgrc6EbmvtXcevpMXQsVMLq3nLfOUa0AugsH6CqAs9IQn2WxcovZric7AiTJOMpTXXyxG59HBcyFfaXmuoBtS5nJR2T6eFffhQUlfN3aYAsXshe1YIy1JN2xuw/tKZ8DpoqOPR77JjirZVuUOp5n9et8D9p11eM7VNemdVEB21pjd+WbSF9OY8PB1g10xooL2DY8MGAJb4UqPFauMoO8rTyObGRYtjhn+9BbttbPdjOlxftL6YMPz6XLV694PeSJcdisFtNj6cVtW7ZUmMJemH6UG81HgTEK2KpgiqCkTFkjNrvevFSwDbfvRo5AUBNsfLca2MJVT/DBb56FVetLiY/v3AiRXQTbGqt0CXLOqfa9fqZMTyuPnylQEYjUso3rpkATAYj/jpaxuvJUAYrrGMfWa9WSjmsUwZbPq4Et97RGjzV6j2ur60HlJQqrvj3UmKUl4Fg2MpqSt8GWa9OlTG1FpI5ybUuBYbxUXfs561152tZ3h2BLNzKLWrCC1GauIOXZyKV5Cq043weA3RbAllnHNNRzNnsdCAfrBgyuY0lkUtqtKfk12dg65mMXMBhc4qhNnLZi2dr0dwFsTf4Gz5wqvIjZYh+QjTw7O/Nwu5GtEUFK6d7SYjpz5my6cu2q9bCF1YOY6MTk1N6CrbiCokYdrQgluGFgPABKMfZjaAHtdftgS+EZBV7NOqopBtGNrGA7CkiYorITsEUvzUq5xQhk+j6R6bsAUK+jQoJxYrJPV1w1CgjdTxW6BB118cb90Otr19VCARhDlQNVGvhdBCVVItRSrIUUIj3UaL0LgPk+FKx9iqruD9/HLDuzauFCdjdy5L1RQHKn18T3M8GbjR2Ds5z3wSNmfJfGQ5DDVjWFw3hDQnukveJRoGXrFlZz9McsW18P78rj7lhtRuB750UnimXrOSrRsvU5U5nRIzc+a40F63sM56s22Nb2oos+8pPzLY2PMX/cBtu9tGx9fqVsZdxHyApYttgHFLWYnZ21Sx7amC3B9u7ivXT69Ifp6vVraWZ21uK26xs7A9sW6DQ1P0tZOvoy+tzIHKNP+1HCjEwWrSyOB0Vit8E2Enwk9gFLJac40R2oYMv4HsFENeBWDHMXwbZLuekC27juKrB139QicwFT4kp891qClO6ljhe9CV2gyPsVbAmU0QKIAM7rFCg1hkqhrXuq7xlBTmkhgmWXctAVm9b7u2iO6xxd183ZUSQXWgWpYtkqje0USEe9PwJudCPbGtj/pWRhk/Dm9qU9KoKT7j3XIrqR3aMVztnmrHEAJI8CoUKUK08K4EzcKmfV2zShVdmK54BzYRy3K9UnyrHaeroIK7wUaVhzFKJiOIpl6+Ubu93IXL9R97p9XXGplzVplywFrQJssW8A27k5gC0KsjykCVJ2zjaldOfuvXTq9Jl07fr1NDs3B/Uhra9795/tupFNU5Um4VEAN8lU0lOTGxIF/ChgG4E1CrGW4LS6oDu3bMH4AwJDqIoxaxK7EpyxL7Lr8plRavL4jXE5drTGWlbvDsDWuzr5WdsIPirA9LsaMERhp0JbhR7nTStD91i/01gk71ewilZ/l1Ubn01hRHCOAqim2Om7xASnGDNVZUPXhNeRFnAd3c+RPlRgcp41EI/gEpUYXS89HtUkrOEYCRKw1jcaN3KNBrYnSLd3l8kLsWwbJSo3vOC6FbBt534oj20fbFHUwmsiq2XrvNhWFD1pKIfCshXevZ/tsrCUje6KLSCjsqRPrug9VtVPyp5SdsSQVFu2xiM6g25ke/4mi2kMxmy9tnItG3mU/W9nZ+sdpG0oOwBbvBvAdn5+zr0dwxZmlMd3XLOn2cgFbO+mk6fOpOsLC2luft7a662tb+wIbEkQ2gWoJcRp5WwTbCkcanFTFeQUVoNg65rqdmO2GJeCLO4/mb0XbL0EagO2xcWFIiNrzfk8fk4G3Wuw5R5xXSOY1QR9zZLj/TwTy3fCezQFBHIBAApSBcKuOC4+V0VEFYAorDiu0kh8hq6v3q+uYDyDrQXxNxt/43q1HlVhUlDFPaSFPsWC9+C3tjaMVov+W2ldn0960QpHo4JtTTncgQyr3lq13iRBivuE/BFYtwq2tv/5nHZURhQAVQEasGwzWOBzdv1xni5g64qvW7YE22IxltZzXPc+5altDNB92o7PRkW1b805Ht+LtIj9ZqxTaW7rYJszjztitt4daftg6/vffewOMgLvgfdysJ3341UPLdjm5vE3b91KJ06eSXfu3kHxyTQ55XFbL+uXW03noz9+AMgDDmMT0EZdKxrf1PZ1xVqySyUHiYLCz1V7jVwlMnXXUWAoeHGtVXuNAKCavTIf77XmBeYW8tit7l8Ejp0ImRoIc7zc5KPpFBIBmvMgcyvI2rU55tN39EfXj8+la85LXbb3TJ+hYKvWtypMnHMUErV36RIkBE+9R2O7Cqbxb45ZG5vCSGPGCo74nkCrihjXndnAek18dxfO601imypJVCg4j5rFPkyY1tZVQwy4vw0ibiXRclbwVkBg6EYt22hd7IVMi2Pq/tnawlZiezvLlh83azfKB3s/v6F9nlXCFI2ckXP/ZS9zRnDuaVv6zPqgXCsfow20DmDl+A6q75GWlG4xBvqxEjToEsXnaELgtNQNVlT2MCYVPY7Pbl24RumT+6338kw6aYKKI+POvu/1BCl3U+N9XVa4N93XbqcJUlxnVRwdVtp9xEHv6Ge7f/8+x5m9IMxM/Htr2WawvXHzVjp58nS6c+/uINg2FqjWjxoNbLl4XWDrWNc+uE6BpoJ1L8AWxGJglAmNwFQD550Art6rdEKwjWdRo3syKgJFGYGi4kVDhglt1fBNcOXCGzznq8oJib9m2aqi09bU22S6VbBVQIyWfB/Y8jmks7gOUdngv9Vq7bLca5Z1pBGCLa0wCAYIRvyb8VFdJ1oaOu+uvVNFRkE+WtINj+VQVhe9PIhgG+fOmscGXhWwVdrcDbClG5QVpFhoQQW+WrbqffJs3aLY0G2L6mykA9T15d8EPdwD4MWzyPukAd07fkfvGRKECt26p2UYD6qiTnpymmXdZZYN/fTAlrQdeZJr8kiC7YmTp9LdxUVLRrDm8eNu2Zo24bWj3AJk8Qqck0Ligli2JFISTfNbEqQaMBvBjaxCJjIm/02CU8KrfdfSjnOClB83rMdNdkOBikK1GTNbldDiFVx1/SKwcf60BK3MXM4srQlsCqYaAHWBra53tAwiIMdxFdB1r3QecQwFQ96vVqY+I+4vBZ2CsdId1zK+B66P1m6LNnIxia731zkpIEM4Ml7WFsqlMEWcax+NDQPb4s4s5TYVUFWIqfJj97HdpcRs41rvBv3XaK9rDYwWsurr+RS5LKhYtgq2LIhDOlD6U7ri3qoFCHekizIHnWLZAsK9+ATb5a2trTZt9JQ/nYaKJUZwxOewdvE8uKfv319OKKiPjGf80MXrenKxbAdkppwx59zv3Llj4+B/umBrYQx1Z5Pe1dvha8WOQkYpvi1ynKckYO2tZTtMxj96YHvjZnr/5Kl0D2A7Me5gmytIGYEJ2FrZRt9pFFFxdywt1JBtavvXYb0yQSpZzc9SVKHm0ouMRIZVQOKmdQFPH9hGDVFBoTbeqJ91jevkjdrI7bJw+Dy6LTXBBfNyZl5zFzwUnh7LtqaANOsgFax0bVQYRoFfY4xhzFIDO94T9y/u67A9pTbcBYwKGPEd9Z4INPxOlSXer0IxWr8aj1WBz33VtepSKvpoS8GmFl7QOVLgVr0GDwjYmnwQizwmSKkbWenS3snO2rbbQup+R5kRwVYbAWgjArqN3WXLLkDtbGQ/o9suv+jhMK+fDLDFmPh7//796cqVa+nGjRvpmWeeMQCGZRsrU0WwxXwJzFSwcR8s3MlJtqaUkpDiglUPSktByYtIJaFkJX/yYOvrV6qj1ZQlrMmjA7brXtRiYeFGOnHqVFpcWrLqUWgezwpSAEUQEi1bxmyt5KFYtl47uR1fIdgyLttirgzClhVZAVsKq+I2rYwdssC5YTUraBBsixv5UwHbbN2qQFcLJLqRVLi6C2ljqBs5EnALcGDWB9fjKNZMXCsFJu6vKis1sI1AF58b968LgOKza8+PIBmBtfbvrYAtrlUrU+ce6Xq3wFb5KK4Bn19zITYu+gcUbJvSjHIuvitmq2DbpWArPUSwtfOv4CHp+uP7U2K0FC9u0ZbjR6bkZXtDj+DokRrEVWHR3r9/P/3d330rfec730lf/epX05e//JtWVB8WMy3bSP+UfbSIqXAjSQg/y8v3mxKR+u5RuVTaUFr08SmdXfW3n0/QslWwVb5Q2fHoge1GStcNbE+mxfv3rQmBgy1ie7nrj4CtlaLOWYNdYEsiN0FkCVbt4yXcZm1UUAMGfFYD23htl8BUbTiCLROkap2LdP59lsaw7xRIVUBmlc6L4IiGzHdl0kuNCKnlQth4IZrumK2C9wDoZMu2i1mjQB/lXVvvmG+ITK4W3yjgHp9bs15q1/C50VNSe68auJP2dN26nq0CItKi0moXPdbWluuk93Rdp3RC65rJNA+qZVvdV/ZIFiVawZZ7au+IuOMIXh3uTR/YlnKNGHLdpqZggIQmhnvMcl1HXL7UNUec1unKG7WgDCruh3W7srKaTp06lX7wg7fTm2++md588/NpcXHRCmVMTjJRapCHoVBjXnNzc2YJMxcASVcAR7iSMa+WAi1njmt8Vmiaz22oy//4RMHWXegaRou88miBLco1bqR0bWHBLFvUSI5ga1odDhNbeTL/28G2uJG5T83prcwsDrYgwNwFSCwpJjiwK1AX2NasDJJIzWqpWTsKaLiX2cjlcHk7e3oYsGz3+5awFsuWgoCZpky2iODVUj7Yj7dD4CjYEHBa4JYtW667Ag6v4+8IRvp517U6rq5/FALx+TpeDahqgBcFju1x9pjUrM6u91K6olLTWIPZ2qq9V03JqIGkuveGKRo1sK3do+uptK/goErXgxKzje9ie5jP1HqmfA4vdcRsrfLVRrtSVG3Nu8DW3cgeiolgW9bR47dOAy7dmlBBdgxRYaaFC6DF/4z5Li4upZ/+9L300UcfpzfeeCM9+8yzTUEd65smOSPKZ/j7wIED5n6mOxqAC+BFgQfMC4BdA1udJwEN70D54rRB69ZUi08VbCMNqwx4pNzI0MquXVtIJ0+fTkvLy2licjJNTCExKmet5k4/3uzb/7fFoGaX+8oq4KowY5PwKPCbQmE9CUoqPCgwFOi2C7Y+biZ0K9vY1hAjuOwGuFJbbsayRtX+L4JrLcGmFpuj1t1XTEXBRt+vCPGmg3QRbHkvugC09nkN6LhvfOeo7CiIRuVI97QPbFWZ0Dnwni6w1bnUgJ7vGME2auCMF+uza0oInxHvHwVsdf0U0PnMKKijwoR/P6iWLTtv6R43dJp7x7q71psT6Nra3qytN5ZtXMu4DgUw3UJlghQAF/9ug613+SketXYbUV/T9caNnFHKjexcxhFgy3KDSDL98z//i3ThwoX0n//z/5peeumlfFwLYOfHhiK/YEyAKubwT//0HXv3L37xiwa+hZ7ctR1/fC02m7P6Jl/grcwJfJYolTNp2vey/iUTRstJET/6g/c2Ksx7UUo7tscZ7QANXehRGaZsI70/MmC7sWaFC9OVq9fT+ydOppW1NXMh2/nanA3IomiOr7Bwi2XrnZfyv9m3lhl6Ygk0Lhx+lpOioiWsm6YEWAM7MlAUmBEolZlbGlTTXzIkaQw5SrNd4K1wRU4tq48YFYkoNAto+v1RMTGmylmV0aVIQlYBVlNsCBBdgDoMMAYUjPyq+tytrucoz4xjRprg2hEwuR6qlBCouubH9aopfMPeKe7dsOtH/V55gevUVFySKkfwTtn8e7KR+cwuIBu2D117bO+uciMmVWYlXuld+bap5JWxoba3nLsqVuABLUZi42z6MS0WteBz0M+2rFuT2tDwGekFliaADPXkEV9dXYFreMr4DjIUz7t581b667/+G/v9u7/3e5Ywtbh4L01NION5zBKe8D+9HgQzzP3EiRPpH/7h/0l3795Lv/M7v2OW8d27dxtrPCoEPLsKWY3vVldXbC5WV3jMjxxxvXD8x86Y2Llhd+na8aRN3OeVm+w7aVpfEqu6KDJWpnJwHv2HnoqSMIt3QfN4HKPCz6Q1U9+bnz0bGNM1sB1L6fKVq+nEidNpBSnrGWy52I1gtkQp/u+tyzezO7lhvAxUdB17SLEUD2iENsE2JDjpEo4CtsrwEXSV4RRcyrilpyLH2SshWCWNSsy0dh3XTIW7gmdtzQgUBNuaKzXeVwMoXZea0B1F4Nb25ZMC2y6a6AMCVSwUjGt7ExW5Gs1FMCAt7pa40PH1bwVbBR3j6wcEbDUeq0oL/lawxVqR/hs3bvYK9YGtKgwRbH0cr1DERgSswcwsWQszZS8Y58AxqYiurK6kldU1G2Nubt6sRmQj+/na9bRv3/40PT2TfvLOO+lb3/p2+uEPf5jOnDmVrly6mB577JBZrL/6q7+afvZnfzY99dRTBipTU9NpacmToP7qr/4qXbl8NX35y19Ozz33XG4154ekfA7laBmjey7HHDQt4csaKvi5XMR5na7H/ZxvLgyicjq+6yAf1UC1We0AsH5cdKSfJrbYcJK9HypIPfxgu+7Ry0uXM9iiGs4UAu/oeJE3I783NnC8OeZj5quBLc9smhDJ1zZJUT1gq0KnS2DUBJUyUATbOI6CZwQt1QIfRLCNlpMyOZhELa8IHqqocB/1mmEgpJaEKioRoEcBWxWUIzHckIuGPVMBb5T3VMGidBAFTt+0autfo2+d+6jv0fdc7nMEWaX1BpzEsh3lnK3yWdz3URSGPoWGlm0X2CrN6B62FHALlkpjE5FTcX4mu7I8ayuengzVHP3JGccArVKUBF1/2kdsuB5W3Wl9Pa2uraXZ2TlPiFp2qxDWMu47ceJk+slP3km3b9+xVnHHj79q1ZCWFu+m8+c/TO+999O0tLSUXnnllfQLv/AL6fnnX8hu7em0sLCQzp8/n37y43fsu9dff93P7M5MG/8DQKNCDPylsuKlOj1ctr7hSV2YI6xaW9fsHta9wtx5bCnK36Lw0AKt2YJ+2LP8bB9sXUl8RMB2c2Nzc31jI126fCWdOHk6ra5vtMCWhNkIXIBtbu1mVq3EOo3BedYrZyAz+YlWcmM15GBlcZ20O3f0gWwNbKNQVYsjWh+FYR98y7amtauwoKuY+xPXgUJGrYYovPoEZ1y77YCtAkINFLYKwFsBqa2Crc5FFbX+wQzBAAAgAElEQVSuOca56Lsq4MVxRwGrUdalCD8XnnxmpJGB70Y4+rPXYOsnT3JSVGiGQbClddsCWYKqAK3SaSOrpFcq1oV5ESU0UopK0OplDUhcT7BFfNb/Z9WlAiTGX6h0NTFp67+yvGJAgyM6uP6v/uqv049//OP02c9+Lv3SL/1SevHFF+z7xXv3IDrT9LT3zAXY3rp1y44JwQ0NV/Pq6lq6ePFi+i//5evptVdfS3/wB39g7lRrOzfl7f8i/zNDmt/xyNDExJhlUNtxwVxn2hKksoeR9MISpRHAVfl2xWP3wdb2sMOyhZLy0Fu2BNuLFy9bUQtk009OzxgB1QQ1nMcAW8/iRd0Lv675/xME2yiwaoJVBaYKP7/2wQfbaGGqIMHfymw1ICTTaCyyNibv7VJyGiVJHkIB3gcKHK/EloolomGKUYClS/j33av7XxPIFOpKO6OCeVwTBYaawI/zH/U5w9YXc4/xzQi2Oh+b9wMCtn1uZFVcaFm26H8Ey1b3fBBs3dVqldhyPFfBttQ5dqBVhcVB1t2xLOnD3qsz0zMJlZ7g/j1//qP0pd/4UvrsZz9r98/PAYRzWG0CBTPczatWN7ObAba45969e2aB4geJXABiuK69Jneu6tfEvVmLwJM+GaP15KhVs4qtQuDkpI2lLmQ8S+P7Lbku2eF7AbaN3GmSbel39sIXcCN7beSxhzdm62C7ni5cuGyW7fpmG2wVcD0LGXH2kq5uYJutW2OELBk+CTdyDWxrlmC0zoqW/GCDLYldgSoK+AggUeGgFhsVJ64BBf4oFmDNiusDDLVGqpZJKDg+KuBuBaT02rhWBFr9PeocFDh1DQl8USmqPXsr79E1LwWkOCcqGlTIWrQDiW5t9rzVXoxNKx/V9j3yXm1+kbZ0flYD2Wvat5V1KWahilDkARtrCNjqnEj/BFyfm59IwA/LNVoL13ykroBtqR6lAIREIvT8xg/mhwxkuI5v3riZ/vVf/9Ws1TffeDM9++yzaXUFx3Xm0vTUlAExLN/JqYm0ugZLuNRYLns1YbHZ27dvW7lHAOzc7JyBJZ4Bmb2ygvO20Y1eEowIthiz1F/3pEm8o9dn9ng1rmGtZa5VbY9Jb0XJ3x03ciMfsmVb6M/BFpbtIwG2iDlcuHApnTh1Om1sjjWWLV6Y1of9FrDNRUHNsm2ykckArDiV3co6TsPwu5AgpcQQwUK10EcFbBUwa8JN10CFJf9WV35NSNeYiwJzJ5Zt3BsV3tsBnK3cQ8HSBQY1JaBGV11gVwMiVWQ0TBKF/1aBvQ9w+V0NJJX+m/k8CGCLbJEeN7K+U1WpGOJG1r3FPsUEKf/ez6k2lp7UK3bvgAm1VlyU84LlidK2NDGQ8Xvr5q307rvvpo8/+ih97nOfS8ePHzdgA6Ah8xsJUwcPuot4eWXZLFNYyNyXIrfGDWTJs/fuLabl+8vWRQhAbUeVpj3bWdfG97pW6710MlpaWrRjSJcvXzYQR9IVXLRUaKiQ1GRI+awvb3drMduWfOixbA8c2P/wW7YA248vXEwnT55JSBeYmp41NzI3vnFxNGDbHCiz6wi2tmhNNnIpftEHtqrtRmHSJQhrQutRBVtqzXg/VpUi8CkzqBUQBRP/rYlSdMvFmI9q7gpU2wXbQc3bd6/L6hkFgLYCtjUQ6no+6X2r84vWc1Tu+oB+lPfdyjXKB7rGuq8Nn37alm0H2EalLyqRzfqOALZq1Q+CrVv0WtQC6+R9WtXrNbgDzlMpTc3MNBYhAPW9n76Xfvruu+lnfuZn0qvHj5s1C0C16k9Wo2DCBnP3M/pbtmsDY1yvRjVmVixjrteuXrcxMB5+Hzp8KB06dNDG8nv8XdRDgb9RFtKbsK+YJYufCxcuprfeeiudO3cuvfDC8+kLX/iCWd/kd8a0o7LDZw3nv+2DrQcny7EfV3Tcsn3owXZjfWPTLNuLl9L7759KU7Oz5krmoWyN9RXLFlEKaqVeRsWYOQvRBgSsh1wbJIyRck3kPqtDiSiSum62JnCR6KIm3yWsnKHamqsCvIKZCqsuAV5TFsjsuo42Tx5kz473LguJGrlqvniOehyiZst/k/loEXMOtXhen0BvzjXKeUgydRxb36MW59L1rQH4VoBFgTyu36hgHhWWPlrb6tz0+gjIun78rkYDEfgLCLgrUNeAz9N376JhcKu5j9fWrOxhbT7cq2Hz6nvPrvVs3MjM/aj0nI0gq/Rsc8puZH2Gvq/+TUWTrmG/p1SQah/9cdcy7nfaX2vO4aLMIsaAFbuyumpHdCBE4DK+evVq+t73vpeee/a59HOf/axdY125vFZTSV6zWNy4nWelG50AByBFeUfvX+v7e+vW7XT92nXjeRS1sDKNk3BZT6fpmZmmUpX2OWaPZVi+AFr2Vr5+fSFduXLFEq2ePvaUgTFbAGrDE84n7oHKvm7QHQ1sI50aDUqClMsHKCbr9t6YsxkcfZV8dsKkWzwRvOVHIWYLsD137qP00/dPpOmZOZxstow4EiaF4lbBdkwyjlsJOjsA25pQ5fy2CrZkuNohsJqFoOAwTEjXhAzXwIRG1ozZCKBv41r3SaGKLoaoMYjOfSsgp1qzCn4KZ85BlZ7IRLo/qghtZR5d66Pj1YT+sH0a9v1wLX50ltN1UYsrjlADSAr/rYJtVEgapRF6sNUXXt9TsOV8lXYcfbyd3oZ4I1VxU/d7TXnEtVaqsbL8UQnhO6tnKE+hFbMFIMGlWxIn3b2MuC6O2BDA+E44U4uKe/h8cmLSEqIQk/2VX/llc89OoopUk/mb3bhNJSzv+GVgm3NeQBOwZgG2/qxJA/Fr164luJFnZ2bNsjWX9/RUmpmdsf+93Z53xyFgYm3ww8b1XINLly4bkFsMdN98qzYzPuf9kTdVSSZN7TbY2jOyJUt68ec+QmCLM2IAW2QjeybyZJqcmm5KGPLF3Q1Cy3S4ZVsDW9fySsnHPmEXN7gm1hrhkYP+tUQKJYpBLb3dOkufoZq9Wh/DBDTHiATbUgrMKvEzyrX3jOBILRu/IYjKsYTSD1MF6zBw4p6OAiY1RotgG4FO10u1YQoqta5Hh6vBKx9ksI1KhwKOglBcH32n6LnZCtjquAP7I9nIBrhyrKWmLEW+GADPfIHSk7o0B+hZEqSiAkavjX6uSl+zdtmyHQYMmFoTCmNVpOwmZps7ALGBLYBvHPFdt0iZ7euAu27WKjN8Z2Zmrf83Epbe/sHb6V+///30H/7Dr6fPfOYzBrK41yp02VFJt269nKNX0LLafZgPqjZloEVMFnFdc1FPTaXr168nAOTE+IQDOErpTkzYOdvZuRlPuppxsGUhDVsPtO/c2LQxaPECyHGUCBbi4cNH/MztBEpVes9yvBeuUW9cpE39d3c9otEtW5Uttt+lgqzEoh1s4TaHAvLQWrZwI6+uraZz5z5OH547n8YnvY8tQMCJrRztiZatuY8lZhvdyN5AorQfIyOyVrIRXU9pxO2AbZ8GNghg7j7TNloqaBS8aqBUE5hRqKn1yefTsjVNfsJ7Xuq8o8uZz1a3bLRqFeCHAW0Ubn1gN6iclPiQzV+UhS6hyXXk/ClMR1EOhgHxXoPtsOf3KSut/c4eiQi4tX+rkrcTsFX+Uj6zeWXehHWLGsMKtm2B6rZjjS9q7x7BVpWDlsLqwqJpFq/0q4qYKqgKuHa9gZiHsJQfdP10XD364/Nqn7OlZevlA/xIjR2VGUtpfn6uiWnyLCrqE6ArGs7G/tmf/Vl64bnn05e//CUDL1i4sGwJtO7yRnlEAdtcpwAIA6DDOIyronsQkqguXbpk52/3ze+3JCbGnXHOFlbt/L5ZA3sfwy3TIudg1ECZ9568sJAx1mOPPZ6BezzNTE/5EaCU7F0B9h7HLkeKyKdKQ75+XWWhRgPbGpAbjeRxud+0bA8fPvRwg+362vrm3Xv30tmz59Plq9cMbDdRLxMHtUPBiu2ALYlLmbAp5dhTqlE3QgXe4IaXbkJksniNCou2FuzAMQxsu4BWx60J5SgoWoIoa9Z9YMsxdR8iMMe59Qn/YcDR9w78rqYY1NadApBCkPE2Ct9yrGLUOm712T/sYKtgVKNzpVcFkS4gjbSuCo0qhwVsN82VrO7DuNI1hauLlvRaVSD1PWzuuwC2lPUKtvq+ukb4u33sh0V0QoJUqCAFAILdYcdt1tcNjPj32sZGmpmdTX//999KJ98/kb70pS+lV1560cEvK1dTk5OuFOTjkrmngpe5haJq5183DGjxP9bMFdgxqx6F+Co+O3DgoLmR8R3Gh/U9Ozeb5vbNCVi6+9nX2jOcXb6hvnFKH374oX0HyxYW+vzcbJqZ9gQqXId3w/vieexYRP6qGzE7A1sdu6EnyaEpMsMt2yNHDueY7UNaG3l1dW0Tgf0zZz5M95buW/UouPunpmfsxVSYRTfyKJZtBFsjprFxc7NsFRjqG95ujacCqUvDLdouz6jV23TVhE4kkGHvQIaPoGD/HoPLqtuNrGCr4AQiJFMRzFSD7xLaUTlQYdQHxBSUXUBfY5qagI7CVy3c7SgCUbDqGHy+Kl61Zwz7fti8+vZf51Dbf/2srQT6U7vuUSVOr4s00LUGdn/FslUwbgFzUIr71iyCbRdwa7nGuA6jupGjYRUBPa4hx23vi4OtNiJANjJ+yHNs9A4wUl6AYbK4tJS+8Y1vpBdfeCH9xn/4nyxpCbFQxpOtZr6BrSeVMh7sYDuR1tNYWs4N5tmv1jORV+14Ds7kogzkvnnUS54qZSXHxtLc/rk0uw9JWHBDM5nLw1NYUy9k4ed/8e+TJ09ZUQ24nnFm9+CB+TRl3YC89R6salrW5VxuScLTfXf62DnYqkxwmViaPuDfLnM20sGDByzOPIn51lodDWPUEb/vO9A04hDdly3fX978+MIFi9mCeCYmp9PS8opZtqyPSQIbsGxzvKErG3k8xyco5JWp4GIZBlTxvijUKRC6tP+aIGoLZLrHBokmCrqa4Izg1bXKEWSasZSyOm7mO0bXci2u0iV4R1nnvrlHsKUlQWboG1+FtoI1x4jKwlYJOu5TBJxhYDrs+2Hz2craKg3F/auB1E7BtjZ37qWdHcgJUnQjx7XoA6+udetaj3i9HfGAhStGitLEKAlSrIJFum/klCjyuoYKtv65F7XAfTxniwQpp1lfPQCR1xL2PrK49p133rGGAy++/HL6l7feSm//4Afp13/t19Pn33wzh83G0sz0tOW3bKLfLODPcMTHxRgA2w24itc30lK2ajkPPOfmzdsWrwWdAGxh1UIhIAjCjTy/fz5NzSDsh+f4USQbe9PLOOIHQIvPVlbW0pnTZwyIEfs9fOhgOnhgn8VsiV0Aey1sofSjMqys9+6BbTO+ZCPrHrlle8Td6A9r1587dxY3L1y8aAecDxw6nMbHJ9PN27ct2M6SjcYEPGNrWnHW0Gpg6yVYbJ9o1baYPrtJoI2NIqiidj6gCeXkh3idAnW3YChg2wemURByDiqM+oRyvL6Ara+S6aI91gPnr4AbQYX/1nel8Kp9pwJqmJJQA1syvcaIuvZA748JbKPQwLC1rSk9tbnUxhkGtn3fj7r/cX5UUpi0o/sT6VufEekoKp9dNKGfF7D1bGQArR4Z0TXaKdj28W7DnzlRSoEyWrZ8b7oVm2vZuShbQPyc7mI8Q2PREWztWEnTWs5B1a1ZgJSjLemVblWUTvz617+ennjiifSf/tP/nP63r3897d+3L/3+7/2uuTkxh+kpjGN9lRh+bB39MUBEZ6CNTTs+tHTf3bdexWrKMo/hPoZbmX12ccQIMVvcu7a2asA7v28ujU/SM+YyxPlyLK2i129y9zfEMVr0nT17ztrzHTp0OD3+2GPp0MH9aXpqopHt9JixDnTZ/9yOMSd1FtlhfwW2ivHajAS53GQEcFXAbZ9tvFKD2vd+o3Ej2xo9rGB7/catzRMnz1iKOdpAIQ6As1tYV2g5DJiT4D2DDaY8kqgcKFRwN+4pFrewylOsPuWb1jB8BpiaQBsmBPsAIoKLPk+FmX+ee1NLmTheUwNVY5SepK4+YBj8DmO1gbYLdGtWB4u44zt1yWoiEvcGv2vXREUizpH7pYKHY20XKLeirGz3GVvbh0LDURjUnh8/qwFipLPafJgoOAxsNflHLeJsm3W+qoKdgg6VMJ6z9c4wpVMM9zwmydRog2dB9Ts+V58flUCzatn/WmqrxyQmVSiopBQZUvaN3xFwqAzyvXROHNOO3OTeuVbJKTeVh3VLFynWDRmwCDID/KCY/Pf//rcGYo8//nj6p3/8x/SFL/wP6Zd/+ZfMxYkfNBcAiPHZ5B3Exl3BQvbveLqP87QWB14x4wZxVKwnwnrofQsXsCVbTU+be5olJfEc/L9vH9zAnmBp+yuNYQDmnsjl1i3mfuLkqXTn7t109LGj6cihQ+ngvn0Wt0Uyl/fvxdleuG3R51eaLlhnINpQOa9aahS06aKAbUvZyt2F6OIeWBuzxB1Y7X3yb1wHS//AgX3p2LGn0uzsDJSDPfP27tnAeJHLCzc3UTkKoMrNZAo8Gy1zM3kOS4tVU+MDEcE17BZw0Qotsy2noitQkeGVKRTktiMsFVgi80dQIdA645b6rBxD56LCdLfBNjZWHgVsm2us2o1nMmuJNQVbnW/U7BVIhykQA8KyYo3X9qxLkVKlq2+v95Cv7LG6BhH0VCDUwISfRUE+DGgbYW+5tINeDaXBGpDzM9oB2+UVqMp2NlPAVkGr38VPsBze4k7XQ8Ev0hRlQi2Wz3mRtn3NS7UhBW6ep63tT7On2bp0cPZjOvbcCcivYq2RPiYnpm04AOXf/u3fGyBc+PhCunTxYvqtr/6m9aK11rCWXIQjfR7zZdzXZSh6geM5bn0uLnn28dqa8/Dk5LQB77Vr13PzAeTOTBmwA8B9vLGmKtR8PnOrYGv8LvIX84WVe29xMb134n2zoGGVHzroYDs37fUUYE0CbPEbcy9VnAiu8IQQSGk0dVGeuyvaspKA3baE477yKJZ6MdbWAbYH0rFjTz7cYHvu4rXNDz74wDaBmmxzlmt6upw9CwDKA9QAYGMSJD2JhqrAFy1bEry6ixTcaoK9c1srSk6NiVtaVusog2cj10Auat6c9zBgGl34DSaJdY1deydzuGSw1bXUSjAkeNyvYBvXozZnVZri/VGAdr1znDf/3QDOECX1kwDbCADDwLI2pwYAs7WmYyovtPY3nBPto8HaHJ1wu6lN11itYwo4KMFwGRJsGSetKSCDTykWThctxGcq+Ol66eeUQbxX6VQrmfl6FFCI76qArd/xufidbbd8nMYThezE4xgrS3k/b2snl/woDhb8e9/7frpx44ZZtS++8GL63d/93fT440fsPsxpAmA71q6c52uEkxMwSNz1e/fuYlpeQQlF/xy/0fN2YeGGeRXhPQTYwprjWVhP5sJns2l2ZqbJOKZl6+vlHke01IOXEmAOd/V7771nFi7c0aiv/ORjj1kyF7yyXrRj1egJz8A6+JxtpfPJpa2BrdJMGaetyOAZ3FcmQ9G6tSePw22+ZqUajz39VJp7mC3bDz66bGCLFyaz0Uqi1ckD3yWmUSxXJg1Y39pc9k2Zz4he3MiRsWIiRKdgqsiUqPW3NzfHjStdRHCdM3XJRq6JrL0GW6TkW1q+uKXj3zUloXlvFgYQIKVGSHDkevJdIuB2gXsUcriOZ/xMUGXX1TAwrClOCrjD7h/2/eiKzeCVcX9VMelTBrrANj6BlpryQ+vds9xROo5jEBhVQW0+y8dn+hQdzjXSkQNqSpty7Ed5UdeiPr57sNy96OAUaWkUsO1aMwVF0rDGlv193LJVmcH7NG5b22crJJFjkE7X+B9u5SITIOTdu+cV9dZWPQ56+/bddPr06fRf/8//mn7pi7+YfuM3vmQWMazCqSkApAO3//AoTy7mY6DqR3Lu3ls0y3ZiwrOMkYF8/foN6/QDuYCqVPAyongF5sdkLoAvzv1OT0+ZruUg5doH98SePJasOBG+X1vfSJDzOE4Et/ThQ4fSk48/nvZZ7WYHW5R1dMvW19aVme1bttxbpwunFf2M++KlKd19TMu24b8MtshGphv5oS1qceb8pQZsWT8zAiCFBgW1WsC8p6m1anGCwgAG4tmNTCHB75u2Vh3SQgVN7ZKakIoM70LFlQNluhKPKq4ofYYKG30OP9+JkOe9WwVbFZw2pxwzJ7By36IbOSYhcD/1XRRA9G8mTRBs1S1GAOhbiy7Q6gL5mvDdjbXuA6T4HgocowJr2VOntRpYKF+4GHM3Mq+PoMxnxySfUcFW9zfug42NxKJchhBz+DTANvIT100tXK7LYCJXyRomf+v9enyFcqD5fgSwLTSKpKdps0wBDPPz+9J/+2//l2Uhf+U3v2IVo8bGfS7u7h0365bztndJrlj7MRyPQyIxyko9WmncSUteggt5aWnZQBaWLWQkildAEXA+T2bpMl7LZ+C4Jt/NPkvoNDRj1jssc8wbSVdoQoCJPv300+kw6ixPonKWl6REDehNu6NkaWPOO7FsdQ0JtsoHlC/Fa1EK/NieCdiiljNyih5asD354cebZ8+eNYaHxkMip6Vb03AjQXuG2EQjPDwJwBMEmK2Kw7squEcRwjUwHUUYqyCPfyswqXYcBewnAbbQcKMwHwZCLSE+lhKq2BAIFWyV8bhmGu+qrW3tM7WU8b2e91VFpg/M+pSVUd53L8FWxx42lwioXfPSPeL+RqCNYKvKoPJGH10OcyPrs2sJUpD65j7MMduaG7l7TQYt2y7e1HeoKSJ6nyqCRSF2603djeRPuGv1PXXtlVbjc3HdMDeytcXb3LQ4KsAQHrrlZRSO2Eh/+Id/aMdx/pff//30+OOPWQLTxCQymgGKbqHBrewGiruOWWhifd3HhGvXwRZJTsmSom7evGl/WzlWNEqfnLRyjLCYPf9pPM1ZmUZvcmDPyvZ9WQc3LFgwhwbRnTt305kzH5jljBjoY0ePpoP79/nc7cgTQmoO1EiS8jXbPti2Za9TfJTHeH9att5buBhq7hoHhsCNfCAde/qYJXQ9tGD7zokPNnF4GoRJ4uKmxeQlFTZGrLnhsB22Rs1K6dxBl7NpzNmyVYHCvxlfpLZOxqQg1znUhFsUZrymJiRU0yxuZAcrzodMqeP0gcXOgGAwTV7BNwpazo1CCPFaZDPiJ7rN8Jm6eqNA4hi6TrX3jIIyAs4oABXH1bUddn9URna23u27Oa+a5V9TVrrANq6hgkScb+tacSNHuq3tPT9r5pYPSmx3TehG1mxkfUb/uCVm28U7qrDW6CzSpNI315DXRLD1uZXkxjiHGC5RvrYxR0iQwhgun2DZ+hnXsbGJdPHipfRHf/RH6ZWXX05f++rXzMqEtQmwRbyTViKAosmuzmAL8MJ637/vNYh57A8g7olRi9ZJyK3hsYTztHAXuxcQYI6OQzMGkMDBdsJYATSXp66IQCmA9YyY8+UrVyzbGXN4/OjRdOjQIYsBc95pjJbl7oNtdCNHq9bBvlCdZVNbEp+DLaxxKBmTAJo9+tmzgTHft3/yvlWQAtBiQ5nwRBcvNWIlZgVEEEUTy5WG8ARJ3G8xEXTAyCUgafk2oCG9GNWSIiGNuq41wa0MXQNbJIjUAKWmLZNhhwHEqPOle0YBJYKLWiQYV4UQYk7ref6agUlFhYXFue4cm9YD91Q/17+j4NV1Uiu6733V0ojv1gXkOt4nBbZKawqWfTQVAVLBoksJVKGPozfM2qy9J2vwauwT8+T+DTv6w7nH/aZia2dJs8IcFSBVkOr7OxiDU9qJ4w0DW64L5xrdyDWwdTovZ2Lj+yqvRLr2+KZXcMN3iFsaQNtvPxJI+oQ7FtfeX7pvv3/0o5+kb37zm+kXv/CL6be+8pVsGeIoJDKKPWMYG0veLeE3j9cC9JCopDHWxUVv0QcQRsEMh80Ctt6X1oEXsnp6BseHPLlI187nzCz7cXN/wxLnNZAF1ic3ezM8H6d0NvJevn78x+/ZuWXr+1LohfukSba+Vm3lifSPbGRrCfiwg+13//VHm3AroIQXha+3lWJgv1h9UShHhtSKUVFgah1TjqOgS4KM6fLUujEfVjihwKHmrIpAFIBRAEShxozGmnBQIVUTrPqOUSiPBhLFjVy7n59xnSIoM2arWZrREsAYPMJFlw33luvH91Rg5LsNew+OERWjCDY1Qaz790kB7OiK0PArVbjr+/YpEbrWNZqjolQDO1VyuYcE4q7ZElhVIJNfomWLz9UbQp6s07l7tnhOvEY7Ot/a/tbkiSoj/JuKXY3OBxJqQl9cupL5zrq+mzhBkYtYQNADdACW8BhhbVTOzEzPWgIT3Mnf/OZfpPffP5G+8uXfTJ/73OfMsjVjeRzuX0+8xLshu5clGGGt4l6cpwWgWuegtGlyF39funTFrFpzVyNWa2dxUdHRu/JgXvjtVq3HcD1r2i1Rnnd2xQF17XPWs3T+8aYKHvv1LGtPSkKRDAD46upyWlsH2HtnIxgijDF7HSMoEQ6+hXdjUQtXE1iAofBCO+xAedGW6e1SjTxqijWAJf/cc89Y9auH1o381ts/2UQnCPr1mXlMCxf/rmn3kXndqVQSPlRYGyNKAJ/3RkupJvTJLCrMFAQ1jkNNSQU/iYLP0mc4kYKgSn1lFXIUVBHk9N10bVT4DhfVmSgljhHvr61HS8DnBKn4vvGda3NRQaiCMgr5YWAbASM+i8KtBt5dADxszNHW9pO9qgtsu9aPIKn3DYupR/CK7uouhS3GaxVsrQlBKGqh1nOcf3kG42/t2uQRmGuKR9z3SH8KuPwO4/SBbQRz8k4tvNKMibSlKti6VWdgl4v545wtgBI/3/jGn6UrV66mr37lq+m1114zFyesWcQ7YRlDpjDJiJYnQNRdyOtmWcK6xTwQj71/f9nGg7ULdy+q+MaZC38AACAASURBVNGN3AZbHPnxAheW7dyALUCTxYL8vDDiueNjEwb25nm0in3jaTknZQFcWRTn3r27dq4XYwPEYUl6C09PrmoKWuwy2Baw92zkeG7a3Pgb6Ei1bvj03HPPpkOHDjy8RS3e/+D85sL1hXy4es1eil0tsABRKNQ0zwZ4vY60/QxorQK2ykDqpq4JJjJNccVkYpKuRNw0/U2g5GfKqBrPKSnu3Wdt4zvvnhjvj3u159k+YmFriNREcXep0FLAUnekuvfj2sf1j8DbBdqjfl4T3BTsDQ3lcEwNiEd9zu7tz+gjRbCNwl/3o4BdvWNVl3WrwBW9ExxTn6PuZx2zeb4UtYg8Sb6LK6BgSwtH+SMqn6OCLceIsdqojKhCUgov1KyrdlGJuB9mLed+0vRuwXJE3NVpspQ/BEDaaYvNZAlSf/qnf2qA+Ntf++303LPPJbR+8+I+iMHmrN5cgYnyh89fXUXBf2+FByDFPGDRXs8y2OO1ADo3XSayRWuJUtOTBrTeCtB2UY7KlGxkACsSssyjNTaebt64aZnJ9BqigBEqBhrgj4/b0SJY5ysry2lx8a6tAc/1Emh3w7IlOlA265EfdSOTZjBftH/FkST8/cwzz6SjR4+gOteehVb3bGBs1+2llU2c7cIhbWg3+GFVqKhp12IgLSLOYBstwcbqlaIXNWCtMaq6cpQh1e2sglrnSG2YFi9BR62tGJRXoYU5qmUfhR3fvct6iVbdoOjudyMr2FUtUcTc5FhTbT5qEag7Wi39qEzoPgyzbKMQ5/qNYuUzDqf7p+8cLbcHHWz5znH9dA0paLhu6qrV75TWa0BdA88IuAq2usZlnhtpY630QKW7NvKcrruCrb9XWzzpGuD7uCZRCY8gqMp1fK4Cl4/bPvoTaU9DUgPKv4GtlzL0Hy+NqGCL9QCwOSh49aeFhZvpj//4j9OxY0+nr331t9Pjjz2ewRbjeCYvjtAwS7p429zV6xWjPE8EQIrvEcbD2V28H93NcNlizkiQ8vwZJLDCEPLMZA/2M5nJY7K+x7Rqx9PS4pK5qScn/BgRLGcaUA72k17s4v2fmuv4qaeesHrLeOelpXvZ3YyQYi7VuEPLltnIpHOLHeejos73toPNu2CuAFu4ubGXR48etf8PH9q/Z5i4ZwPjrVY3NzfREeLGzTu26YuLi1a6UTVdMkCfpdPlRjYCoItZrBbVWCPDKWiQYVWAqfAh8Sj4UkirsFaw4t/YRH9XEmopNanCqSbkowCsASPH6L6/H2y7wEUtXtb31vfT9asBQFRIdJ5dwrHrHVTo16y7CDQ1ATogCEMhklHWv++avfwu0nFUMvTddI8aQLOjIV4AoQa2kedU4XPrx3+UP/g397nLjWxZsxWw5Z520V/mlgGg5Tw4Rz4/8q6uCe/he6oHS3mfin+bzgfBVtdClcsusPWz7i7ka2ALoHPA3DTQOnfufPqTP/mT9Orxz6Tf+spvpYMoe3gQbmQfhxWofE/z0Sor9uMJU2bVZnf0xJQDIMJ4iONCUsLdbMaOgK3HbD05yl3IXqY1JXdXxzXEmV6cAEEW8sY6nrma7t1FlrP3rUU9ZRwZ/MHb/2aW7b+89V2rKPXbv/3V9NzzzxgGwJ1sbtx1j8vv1LLVClIKtupdczopyVzmjczHgRjeRKLUc88e2zNM3LOBsUn31zetyxUS1nCY+tq1a01qODOSo2tHCb5FxMGNzOuMkcIxh2gxqVAZKmBCkYouYarMVnNPeYp+yUaObmidv4KvKiJqBQwDm8F59ruRKWziejTWkB1f8FgN595a81A+UwVRVKYiCCoDjwJWcT9HAUgyna5t/HuUZ3+a1/C9VWhEWtF1H+CdXAw/KoMRkAaUU+uRWt68tv6RHgcVwp2BbWyioYoa/t4u2Gr2PGmE68t10hgf15urwfeOYRj9Ht9BrDvYerw1JkhxXAPKdXw/nX7605+mP//z/yO9/vrPpF/7H389Hdh/wMofAlutScuUZyPzKI1bbjZStmwdbCHCYNneuetGjvcR8LO4Ht8d86IWGWhhzXpDAjQNGEvrG6vNuVilf1fAvHwunrOWwR1HfOA6vn71evrxj3+cPvr4o3Tuo4/S0888k65eu5Y+97nPpl/7tV9N8/OzFrOFRYw57gXYamhP6d4bIbSzqy1nB9Ey63aEgiLz6dXjL+0ZJu7ZwNikeyvrm9NT7lLBwl65smBlvaAN8ThQ1BBV41Qm956N7dhno+lXwiq4l1o9BUEEFsZalXkVhBiDjMKKBMjxyTjKgHYkqWlR5ZqnglaMt3DMKFT4Hrou0cKpA8JwsK0J7ka4WIuwcqif2j++r1n1KvwovPS6KNCjRTIKqClIcD1q60YAqoGUCsVhID7s+1HmvN1r9Nl9YKvWaOtZ+bwn4+4xbKM0FPeG3bUUaCJAc43jOIV++93ItXUpNNF2Iete12g/fqbKnn5H1y8TI/Gd5ltwLcuRl7ZgIS+qXOlyp1vVpXz0x6s/TZmLltnIeH/fE08UmpqcTm+//Xb627/9u/Taq6+nN994M+3ff8DqFON+L9XoiUUWv82ubpc57o5tLFvrHT+ebt26mVBsglnIuIZgi4xkBVtYtZgjflbXlr20ohGCQ4Tu/7hZxuNm3S4tLlqZxn/41j+kW7dumyV96PCh9MrxV80Uv3zlcvr8599Mzz//rI03v2/e3Mh4d8xlty1bylX2zqVCBbBlSUruv/cX9uNu8ALAsn3t1Zf3DBP3bGBs0PLqxia0MBAeXurSpWvp1KlTFleYQgWV5GniU5NT5n4oWqe7Foz4M1cSaHXCKiSoiReGLe32+oRGFEJtsG+LhCjs8W8FUGVGMi4TFcjoCkqMKWAMzXxuBKi1sKJ27G+uoNcPBsVtHYFN74tu30ZY5igRBZeuE5UKPe7D89C4H/ES/FhWopQXVGDsBAnud2hLyHsj0HeBbRTmca228vztAuZO7hsGtirk9V0aBTB4aHiNKpz4LCqgDa3kKgH6fbxXn6sAZ+5HK9fo/WzxY9ZerkjWRbdtsKWAH6RjzlsV08jjysf8TsGW8yHf8Xryot9TXOh8P81Arq1Hwy9WZckrMznYejwUSU68hkcPYXDhezQh+O53/yUdP/5aOv7Kq2nf/D47juNgizOwUyg47R10csUnPMPzYMYEbL3c6s2bN6xM4/T0bHbbrpfjPxar5bGfidz9B2CLPrgrdhbWIxBl/W3e2ejB+sGyhaX7ox/9KL377k/TY489ZnFq8D/eZwW9cWdn05tvvpEee+xoWl5Zyue4S7a5yXnz7lLB2vrRHy3VSJc6QnjYW99XN3Twt9ep9poPyEa2+PI41m7V5n/8lRf3DBP3bGDTfDcK+6yub6TLl6+l90+ctLZMOFxtmXjZAkV3CGzgpMUneAh80rRDI/AsPKKFqMLXngkiz64bqk0Kkn0CUK/zZIQyPzKIMlh0r9JK98QnljssT1TLF+MwVqAgagC2iiy5VazfQFGMCI4RbPhvm6f0BFbQ43tydzRmpZ6GuNbNXuVymdGi6BJ+Kgj5916BnYKKeh7i3LqUANJQnPMw4KzRmDniQyF9BSVVgpS+mmdB2IMG4GqEY7JSFcqeC8GLM4pZXkEARs9JBLj4PM6zuS/zYHVeIY6rNMe/bZxcBF7fswb6g2s7XCwp/ajSUNa3jMrPyH/RGlXaqFm6vI/PUR7pogsLweSYOUALcVd02YEbGONgfcjLcCOjYcDf/d3fpxMnTqbXX389PfPss2l2ds5crtN2vCYr3Zmm8Nzm6CLkZo6ZrqKjD8BkdS3duXPH3Lv44fFLKj7ueQPITpv1jO9dDrHEIYC0lIRUmcF1wLEunE398MMP0ze+8b9b9vSxY8fS6tpK+uDDD9KLL76YfvEXv2BAjufgN44icd7usdH2eGXf/XmDdMBMAq6hr38xRJg0pmBbaLhY6Li/SaCCQbixkY4cOZJeefn54cQ3TBh0fL9nAzvYQlJYXp91hrhy9Xp67/0TaWV1Lc3MzZtr2WMA3nbJG177/x54wAFqB9t4JrYLPIwQfAtNCwTq1QQGF1uFa0sA58SGuG4qVKkNk/GVme2Ad6OttY/WqKBgUQjXuty6tx9YtdlyJgHxIDa1NAWTOM+uCkCqLOj76pw4rioTvJb7oetWA+3WWgbrNgr+Ltoddl0E+7iXo4At58k5RGttVL7SuTY0AsGYrTkdh9/TPRxpSufkWrv3K9VsyjKeZ1q6LuqUT4tMQa72nu3niGKQY/XM7qvNL47N+ei7bazhHGMpWaprPGxvh617VNYG+bItuKkokkd1LqQbygR125vynkEzgm3fHIeBLS1+xlvh1v3Wt/4hnThxIn3mM6+n5557Ls3Nz6e5DIRNdzM3YmynzXLORsq4JSY5UOLz1ZW1dO/uPUvSxMVu/bq25j12cyOCDIJsTk9vlXUUkiIeUW5ACcDYqLeM0OD3v/99swwRY/7MZ14zS/bQoYNmmQP0XWaNm7vWZYgXN2qDrVC1EXE/PEWFC89gIQu6kXXe+ncLbK1IyLqD7SsPK9iuw4HsW7y2vpmuXV9I7504adlx07NzTXDf6oaYgm6n0xwoc6Pioh2yIou7GSj0a25FKyQB18E6tLNyRkyZKgqLKLhtXKtF2l/bODKcbyhLtbWbARC81LWmQgcMYefcrHapF/JQgaiWplou1PJIfDbnbNnq/dEqVu1aFQcT7znGrO8XLXN9XpcVrM/vIvztgC2frUI2CnPVxvUZNRDSfegCkmEA0ALcrPCNSj81Jag9Zw/FkIYjuDnYMvt12EwHW9e13tmZpvos0tCwNTJ6QAJP9s7E9d8tsI37TwHunxf+iWAb6Z3rqpYtP1OA5jjD5j8K2DZKqlm2k+mf/uk76f33T6bjx4+n555/3hJ2AGoIsRFsrd1oA7YoATlh/6dsnXk98zEDQhzPQSKTzd8KYvgZXyr1+M1ayABfutC96FCuOx+OVHL/6QKHVQyw/e53v2tFON544w179riVl0Rrv2UDQLiVWbsZxTUoY3YDbCkLqChwbpFHVBbhbz0aBE/i4cOH0/HjL+yZAbpnAxuhrq3nZLmxtLaxmRZu3EonTpxKdxeX0tTUjNUgM+K1hgKZvy0m4LHaTcuIHYyb1BhHrUoDYrwZgt8BbNVl2iWMKfg0ZqNgTEaNlklrM6UYeRSkqi2r9Vie6y3KwFRq2at1rwBLJuFvI76ssJDgyCSN60p6xuo6UHvn+NFiaAFKPutIYo/v0ljpFdnPPeyDhT6BpvOL6zscatotEbsAe5RxOhUF4pVWSM8X1+hucF2Ng+yOuD9tWrQrOHLrqFmcmwJkVJRUMNnzsqKp1oMCTRfvcBx3IxfLlnsUlaTtrrHyXlSUXNcsii6f3fY8lTZ1nANpimPz916ALce2Z2aw/Zd/+V5677330wsvvJCeffZZt2w7wNa8f8hQzrFXO6xjFZE2EmwcAC2PWVqdapOjHre0FntWt9ibx8PFi3ekZehzc+uZ8oBryJg1PvdzvWh67y5ta+23tGTnVZEMtbh4z+KheI5fjyQlgPDWwbam3CkN42+CLWO1fTSK7xRs8R4A24fYsl3P0JkS/rp1+046ceJ0unXnrh16hpAwjW18LHf1cWuOlu1GSECKmgpBK4KvuUhAiDnOES0yaqzRXaRCl3VBWUlGhU4kwPZ92RJuyNVnrXOMgofft4S+JQ60XXAq7GgF414FuZaWl1Pdde4DQjWcwcQzNFuzpUDka/X9VVgq8XMcrrV+p+vxqIKtQ6ALrLiGtXeOikVUJuI6DiorPLjffl4EWN3/CC6NspeFM7LRI9gqDSpIxb+jZasKUU1wbhV0VeHQZ/t8mVjoZ4z7wDbSb/TQUMYwJKF83DfnYZYt5+97kNLE+GR6++1/s0QjxD0RszXLNriRGyU8GyKIA0/PzLgLGVbtmCdKoYgQ4raQrZw7ZBr+drD1KlCwTN3q9Hgt359Aq+usygrcwVAEICvgSsZvjEPARkWqfMTblgnXW2Ksee68TK/LX43ZlhU1fshu5BoNR3nCfzPUFvemRnMxeQ9g+9JLz+6ZAbpnA5twEDcyHMp37t1NJ09+mG7cvG06Oz7DwiP4P4nzY02d41zJ0noq1hke41ODoSDC74YgsI0WbykuZ80IpsUYmVaBsNQhHTy6UxM6LcbN7mSdfwR9jKEKQ+s98pm2lrUqGaIax1ZhTqGNLGhwUHQ9cz6ci7q2CaK1+HgU9lzrGpBwHDxD37+2FlsVslGwthSU/GVkrAhkXHfd+2gdbWde+lx6YulZGQVwa4I/zp37MAi23TNWwa5gy7GilWj7hgTBDt5T4Iz7wX9/0mDbfsccysmu8GFgqxZQDWy51krXGr6qrfwwsFXLdnPDC0785CfvpB/96McW+4RlO79vnydIAaBwRpaufXi88jl4AO0sGg6gGpJVbpqwfrbIQkYCk1uixZ2OeXueiFvFLNGId1tHg3fLecmKW95/pRnKDYwLKxbXszgHspAxXxT0wf++J+X4IM4S41pauD7uaGAbAZeyJPKM5rVU90VkKMEW74K/H26wlQQpEN/de4vp9Jlz6frCDXMrb24yA9ktUY/bumXb5UZWodXWDt0KbAANhGLxC7c0VStjcgAz8BqNfqDkY2nLhGsiI8aNbm1udiPXNly1Y4+jlHR3/tuYOWef1rQyaoYKNvoeyE5EIfIa2MU5qRuaAqVmaXW9C/ckCvUuAOt6xlYBLipKBA8FpAgutTnFz2rjDptbFAYEWyaZ1Cy7GpBy7i4TePDNrbWaYtE1LwWQMmY5Nxq/5x5ynqjEWxNofF6M3cZr1Y2sYys4D1vTvu+jwtTmkdHAVumE45HH8R3/ju+qSnPXHEcBW18zi5eZ0QEX8g9/+MN04MBBA9t9+/eneYDt9LSDrTUAGGtitngGgBbuZhzXAdgCzJbu3zewRYUnlzUlzwWJUARcttXDv5tjfBkcLfs5u56Vh0gfbEKANYL7GFnJ+I1ztrCWvbubF/WhYYNxALRQBsoRqn6wjTJFeVNpjn8PA1t9lwi2KM7x8Fq2AWzvLS6lMx+cT1evL1hcAc2SbeORHQcL1IOkfkYP/0v9UxWkyvBRkDQxzhwLViCJAiUClTKRa35IPnC3izKcaYEo9+UpogNCicCMDOwuFzbBEmOQ+DkfL/I95ufYRAFQ4OS71ISXgZklRbgbTRUN1cgJepyLFvnoErS6ZpHw41pw/D7A24nArd2r81YwqwFVnF+fsjBsngP35pjtdsC2gIC1hG1lIUersqaIKZ3XBFKkndr+EGzje/N5fWBrz7QEKT/fyOfR01Hj5WHrG7+P1qjupa+Rt2vTtVA+iIqOgnc5n+keLVWGCR67Ydn6WuaqTOOT1loPhS3m5/cNgC0qPhFs7YQFjndtAmxnLQN4eXXVXMlQsmFxOtiWikkuYzwDGbLNK0ahnZ6ffmCdYJNHVmkqA7tYt7pmGA8xYcaM4SbGukFW+vp51SulP68DjdZ/aBvoVZuGWbbKV/o380FUJo6SIKW0TtrEu2AuKI/58ssPqxsZKcj5XIJnJG+kD85+lN555700v39/jq1MpJmpXF1lDV0rVtydDG0rg0YEnMisUZA2rjsD7jobKwPVmN9bWuUzvhJ8YGyCzOaao7tLmXbu52y9uEMX2NaEWGTkmkDQeZfjA93vqMImWnCcO8dUYUSNVZUCJWze2yUEeVxJ10kFGv7mOun6c45kHN37+Lc+O4JdF6B0CXW+m+5XBKo4Zoz56/cWvqDyKA+Ne7pVkOl7Zx7/GeUZEUC4B7aOuSuNZbRn1yWfq+tc+47fm+KW6/Tu5B23d6+XL4xAS2sKe6zvG/lC95XXKegWq8xnRx4hT9j4ue0qQce9aZ4VjB/KBoDe2hoUk8109eq19M///M8GQM+/8IKBKNyyM2jojo49OXRG4AWwMmaL8KaB19iYjY0axDivT5nijec9KYrN4ss6IKnKG7s3fO2ZqSMtP/m68LF7RQaFrybyEYjrj6neHvgoAi1lDvdKjYGonFH2ULGCNY71fuaZJ/YstLpnA9vCG8XnRYUbdnMznf/oUvq3f/uRJUzNze0zbQ2p7dYYGTdZBq5nIVsuc3DtqiZfAyPuh43VA7Y1oUUBRGFjgJvP2DXfScIFP2MqvbqdMD7BMG50fAdVFmiZ6z01IBkFTKjt69z53qrV6fcRbAoDtS14dbdR2Cjxk7FbQlwWnffXAFTXp9lPEfy6NjUQ0HtGkhbineD7x/fWceLzlalVwPtZ70GBNQoYbmXe7WvbiVJd40SAab1vDuPUaKwmwHQPHhSw5bJHRVKzaUmvNbCNFlWk0+gh4vUN/QwBW4CeFfFHU/fxCbNmb9y4lb7znX+25KZnn0N7vcONG3l6csrkI2QKJKWBN2ob57alYxPoFbtuchOWrXXhyd43WrX8DYDH/+hC5LzrfV0JUpazQfk5hBC7ZNMwsC00sz2wVbmieSf0zimPqnxTWYX1wDoAaOEGRyvA2dnJPcPEPRuYYMvyWTh0DUK4evVG+sHbP0pXrl1Lhw8fsV6IU9C6kJHcNCZ2YGbL37hY3ChqZiootgK2nUIyxzjYcFitM7qlVahqUwV+zgQmpVXcSwZXsNFr1LqMhKyWVqOB9jCDgrgKTiU4FSK6rjU3WZeVo++lgKsMQQ1b3Y/8TK0sXV/d3xqA1kBXaWEYqKkyooKXz+2zXGvL3hLIjHf1WAfD5jcK4A4qJjsHW0haJkd17XmN/pQ+P23L1uddms9zvuQvpdMa2JKmNYdCLWIqxUrjyvvDLFu4YDEHuHLRiB0Ffm7fvmNJUhcuXExHjh5NTzzxhFlbszMzbtnCYBGwHc/WKsBiYsq77WDfANbLy/fdlZ/DVC6P3FOHso+WSTwJD5yXivXawZ7MNArY4jqVZW0Dot0pqtBxsWwLn3rMNv4Ms2x1/zRUGME2Kow6Z6wB4rQA2tlZhAotvr1nmLhnA9tirm+gYqNpTVZODM0J7t1P7753Kr377ntWNxPFtpHejgQpOwLEwLycs60xfLTWIjA1Z8Q6JJYKeN2Qogm3XWgqSKImTwJVUGZ8RAFPhXGXZYixFZAiYOrr9AnrCKJRoCi4RNDq+reOoRZwXD/8Gy4t1kiOSgLHoSCIylRtrbvAbRRA6rpGwbYG0l1aew3kC93wfGe2akNG56j7t5X3KoJuNKCtCSB9/0cVbAm4yvukAeVptZQItlr7GwI9KtOquBsoNxnAHruMbmTGHB0oPNyF32fPnk0//OGPLIz29NNPp0MHD2ZX8owdZbT5wrKFYWI5JRNebnFm2g2UjY10+86dtHz/ftP83S1ar07nvWun09z8nP1NoKVy4WtUcme66FB5WGVZlKvt+wvYFt4yamyAnrRpMqC00q2AcUngq1m2UVFX5QBj470PHDiQFRrUjva5PbRgu7G2hkwd23QQhR+8TtaQ4K3v/SBdX1hIRw4fMYKanvKOFnCRWJgXhJXPksWVjkDSEhQ8iG039esSNaHJzXYALQfjSYwkXAJKtBIJlE3MLtcXjYyucR8dg2BrR6MkOaOmcAxaNWWlvASmx6ZUuCqA6DpGTZ/EqWsfn6f3q6LBd8VnqkmSKVQTjeAT59QHTn3vPwpY4f6aOzAK4xoQ4zNavqoQlXVgGKNdgYxjqYIxyly3ck1t77ZyP8F2FNqJ9ME9+bQt25gcFZUh5f2oiCp9doGtyoFIHzZeC2xzclJukYfrAX4YG5m5XmUrpeXl1XTt2vX07rvvWkYxLFsUiNg3P59m4AHMuSCQaha3RbLTxLiflZ2dNec/rFvvYbvECv/5bC371np3H5xUwDQ1zln2Mp8P7/HKqPcneumirCrjtsHWZUOR08pHo4At1537RauWSrzyGudAWcsuP1Bo9u+fa6Y4wfNVW2KY0S7eY8sWCVJZ4Jtryv+/t7SUfvLOSStNhoPbBy3Ffda0NROA1iLKwZkVpHQjVJjrIsZX1o2sLYdqO8ow+Du7FFpddwi4uokEFFYjMYsv13d2h0TbR0Km5/GjSJh0T2EdLAaTk1VUkxzF8huvHBUZsP47Mp1d0fBMcQW0eL9+p/vj61eSyxRYopWLNWW6PteQ1kZ8vu61jhnXsEuJ6qKBKGyN/Tsy4XXsXuXDzkkzUcSfHN+9WyiNyLxhjj5vF147UkRyvJHrEAG1JsTi+33aYBtjtiozIj3WwFYVwyhvSJ88j14FWz/HmLNyB8EWwt5dujP5iA6ygsfS3bv30ltvvZUuX7mSnnzyyfTE44+bKxlJUlOsJ4yzrROTDdjCQ4jztqYkZctWwZauY8R4Ga9FPoqCk/I2ZXAfOKj3TeVijWZqYFvucXe/3tfI5R7LVumtz7KNfECwhRsfMfFnnjlmfXZzetDDa9lurq/bu5qVmhOeLBt9HNbtQjpx8rQF8xGv3TfvNUCRwWiKIQ4aV0o1qgXVJTyLUHbBM+ynBhqWUJjd9wQegAJS6lExBfdgs6ycWk53b+IjllSFbNTBBgQcM1qCnGMTC7KEsg3pielubRIpGb7r3dgKS4lYhT3fmYInAkEtZhuFbgSLCMxcD7qc1fXclJnLcSUFXFqM0TLmHBWMOacI9ioA+/a/ZtlyzRRwdb0U9KuC1sqPDhYG+HewHcaJu/V9iQOSviMNqrDuAtuo1BJ0lT5o4Q3IkAZs3UNmYSWzbL1+NRVanDtFZSVUkALQImHq5MmT6dz589Zf9amnnkoHD3iobWYK1qhrQupGtiM8uWUp5CxitqhJnA/x5izkSc9ctuQoP56DwhPRO+PA5UcOc8pqdVNqCqryRV2RLJZtkWMuo6PybGu/BTcyFYdagpTOi2CL61A85NixJ9PsLCpf+VWTkw9pzHYdtZERoIdGlivSrK5tpqlpr3Jy8eK1dPHipbS0tOhlyaw11IrFHgC2cGbAlexlrMBgswAAIABJREFUfnPbvQxkICQ9+qKbW7R7z2ruBCRZV252+7drigRAaEOXL19O58+dM7BFCykE2GGd44fXFusHbdHqFbBqQGUapTVAAFiX/xkfUmAcBiZWKtDer70CClgErUaTbKqruDeCjBgBjcImxkV0nblf1Dq7gIYWPhWaPiujponvJthGAVz2cdA7ERWP+O7N+kvMNgrvvvUbBjs1YadHf+Kz4nh9yprRQyUjOSpTXTTMrFkUwf90fhxslZfJT+qx0TilCuTowdK15DgKuKqU6ef0SjVgi4QmnLrI1Wqs2fv6hgEtuv1885t/bjz3ta/9x3T7zl1T7FG28cihQ2bdzs/OpUnrket8TbkEq9bc0nZUcsyO/ayvrzZLz9KMuMZcyNPTuUOQHw1SoDN+Rb9cb9c29KdGh4W2aoaOf+ZygQ+ogG0uetQ1ATU6am5k2liRZtnbFvkkcNE/++wzZtkCbK0V4kObIIXdb0mh9tLduXsvnT17Pt1YWHDCGZ/IZ8VSGpucSuubXnLQicFjYCbEzUXnP7lVQf6b1ihEBe7NgN0Re6hpX8qgeIiBPu7f8HOz586dsy4XqOzyyiuveLwZWmV+hp3bSmPm1oHbRolCGTGCGeeigGpWfqX6Fd1Xek8U/mPjYMZBy1qFShS4fAcDgc32WcUBMAkxYQJVax55k7rmGcFc7/WYc7vUpu4Xjk3g//g+Oo+oRCjj8T4F+Wg5x3dSoRT3ryYUnEpLzFbHV6E9VKJ90hdkj0xt32prGPcA15hihASNT+WnVCXinqnCSj6MPKP7oxafKowEOHUhD65TARn30qEwTj5ni5MO1t/Wu+zcX7pvrj7EWb/97X+wz3/ujTfTh+c+Th99dMEs25dfftnitshE3r9vXz7Ss+6lFpH4hLKL2WLFmLBs0VPW2++5/GRiFKvmgXci//H98TlDYKqQqOuY76zrVJRTN6p97dtnmmlZtmWhrlcGYySNsfdZ5aw3DS2Mx/oG/AzzRFEWZtR72V33NgFs8e4wnNDG8Jmnn0qo4+z8nFA2eLgrdJs0vWcDm6CKYNuibs9YRa/DS5cupevXrxuDWlHs8fG0Cj6d9LZMRcjmPo4eDmncJLZxUoPTmgckuK4dbEf9aQNtbsrNuCWKVCyvWLYgABdEf/zlVyyjjV0tKIANKMBM4ka2zZYzuxTy0fIjwcOF01IqKq2udLzW3G1BwDB+sDwKSFzL50aFgwxin28WoVWzyvpiqrndUmvpo1DqE9yuWZeemhHoeI6XzKu/8bd2JKntP5/NLM3a3KKipMpJnM8oNBbBfCeW7SjP28k1XZYv162mqOr70Quxkzls/9462EartA9sa98pj+ne1cC2gI3nfxjYTiEPAiDkViksO9wLCxeKPPrZwtp6443Pp1MfnE3f//7bVsbxtddeNZcyFHt4/ubn59LczIyd8iAAAnRnZ6aN3xGaQ5GK8cniDfS47XRTSMarORVlSPfO994EbMvNXMDU5+8iuF08xMfxrksox6tyo8bvNfnjFUHaR4Ki/AF/k0YJuKoYrONIU5Z9VrYy9+cF2OLdAbbPP/98ehpgO+VVtB5dsPW9tM1EDPT8+fOm3ZnmODmVNsbG08bYZBobh9vESd8Wl02Nm2isA4oxgnII7seG9YBtFBwYo4nhWdy+1CxGxiDS6QG2H330kRH+Ky+/nA7sP5DrgGYLhhnE42NpVc7Vcmocv8sdZZ9nMEQFGHXlRMuIjefV5cx18LgQqL44F1RY0PpQDZXr4Z2YsO489D7YfUjBpsZEscUf31+ZqyawyxaWozP8TJ9Ts1TinFxDb58HpJJBxlSFRRla59YlJGpKTIsEQwWmCLb97799qNmNOyPYRqHZ8Ik87EEDW6U5KrcEibj2g2BT6IZ0ReWSa1NTuHzcdsx4YmIQbF2euYV7//6ygS362T7zzLPWPH7p/mr6zv/73XTu3Pn00ksvecu9udn02NEjaXVlBccq7d8sqwggtSTTifF0f3k53V9eAlQ2iY7KLzUFPwJvkbmlXCVlsIbLRgFbdctzzbqUNq6fWcQZrKPSi3mwOTznpFnVdr3htYdDALbWxnXc8QZAjesNbI89kbuc5f14ZNzIUQpksKWFe/HixXTjxg2zbCem59KK9UHmeVe30Mytapn1XpibhSci2OJKhAQUbGsMpgzZBlu4e6R5/MaG9Yj88MMPE+Z59PDh9PJLL1ssBaDHH7h6bC4TXm4Sc64RC4lEY0lkCDuDl7N0Ga/m9TWBrfPmO+b4Q+PGVIGhoIu/IwC5N8E9Cvo8zIFClt9FC6D17x6nAufcBQxZZHVqxlxXjhOt/JrVr3uhAgBzUGbtEwQqYIeBZe37LkDfDYDczTEUbLkeUdmLlvmDBLaakU0aqeUFqCIXAVdpTI/qWRWnnG1fX/N2hq2CLVgbQOaKoPeQhYV7+/bt9N57JzwD+Ykn0uL91XTr9t301lvfS0uLi+nVV1+172DNHkaeyCyOq2QwzccU2SrP+tiOJ4vP2llcaTVKsMG8ycPk/yILm1WxPxQgdU2i7CwyatCyVXpS2RF5pAFbU1jainKUNeRhupFprZvigHee8O5VMJRopGH9GH5C3+Ann3zMazvko8WPTsw2UCY0DiwQCAI/NxZumIv27r17KU1MpfUklq3U6jSwzdWm4vEa3yzvKGQ++5zppoShDKZTUiAB4Js3IyctIdHr7p27BrZXrlxJjx09ml568cW0b35f6zwrrjPitHPCpRJPBC0Fz8iwUK7gFoJ7GvZ6zYqIWXckWheMmbjsrF9JgFCQZTYw72trn17EPQrZ2hqOCrY1K7DPjWqxLnFT6XM4Z33nmqDEPX0JWMroeH8ePcJ9Ufsf2KMcEuiiJe4vhVW8LlqOuwmUuzHWowK2fA8qsjVeUl5UOtJQi4ItLTtTiqs/7QStNtjCeGBox3kMvHjnzl3LRN63b78dB1paXkn3Fu+ny5evpP/7b/7GZMqXv/QlA2Knay9zizrHMDzQzAVZyQBYjAk3sudtuNKsfA4rugaghb8barU/9H6CbaTvQV5k56Vy1j8aCpE3yr+zZ6DHDc15AD8YMmoZNQ4SLsMD2OL9sXdIcH38sSNNQQtb10fSsjUvoRQ9z8W5r129li5cvJTu3FtKYxMzyC5ouYhNCDNhiiH0YEG55uRA1/igA9HUQCJafDChMUdjqs2Ubt+6lc6cOZOuXbuWnnriCXPvzM3ONYRMK9E7LDjYx+fH5yqBqNWDOL0xioCtzi8yweD7eJxC/dAD7xcsVYxBjR0dmRSMIphFBowyx64P+6KAq/d3gUNX8/Uui1EFgGrgcd34vJr1G93K3J/onVBrICpSFPB9LsuaoNkNkNytMaIyoLRJBTTuw4Nk2TYyICu/pOva+fEa2OpnkX4oE+hWHuS9tmWLuu+M2QJ4eawQsVpPlEKSj7fH89ANhNW4ge3Nm7csIfMf//EfrWzjz//8z6ejR49YicH9+/38LY0Wjw3nxvBTaDpQzsoruHq3nWLZRkW43doxJ6Vm0OYeR9ewutg9y7iArcZ3Faz7wBaNGfynCJFIXxFo8Y58lnkVuQ3iEYVCDbDFOgFsHzt6qCXnHkmwtYVD0wGY+rlhABYLC3Hl6tV04dLVdHcJGlgGW8lKdhACWOf2XdyWmLWWoSZaQvpvtd5089l8HZ/RTXzrxs106tSptHD9enr62DFzI6N6C38UbEEqa8iCG+iR2yZyfX5rXnYObq0Vs1Wmj3HaqMHCxTSGnLycwMDfquFq7IXvHsE2AlIEzEFGLUkTBNs4B12vPnAg2EZgJsMyJksmqykTGL8GmAqIvE/XlJZQBBnOVy1hzieCbo3u4vrtFjju9jgRbDl+pKMINFyDTztBaqdgW1M0I/+pNaeKHmO2vF7B1hquNJYtaNMTmiYm0I1nykDX68lvpuUVnMH1RCZ41P7yL//Sjh5+8YtfTG+88XPp2LFjllAFELbrGMJCtUgrEenn/akcMcdj0G3cBjTNoOffymPkqch/CsTul9Lk1jaFkiejwub/Rg1oJl6VcBZ5jr/VoqX84njWxMYcdO4fZvgRdAk3O7wAANsjRw62snoeSbD1Y1yuNUEzo7aIz5bvr6TzFy6ms+cvpPFxaHvlHJaBSpMJB0DJCeIVoM3qW6PFdYGuClSShIItYiH4ublwww6cLywspGefeSa98tLLtmnNPcgwRNUnc18XsI2CUAVWFNANCFBLk5ivghTvU41dY1J+pr5kI9feUZULfs+1BrGDqMGgEAJk1JpVGQWxCR535jev3gW4XSDReDCCR0Jde31u6Lbw86fULBQFT11Tfc8Ixvg33fAK/Gr9UhBEmuO8ogKx22C50/EUbCPwdI2ttPyggC3pbquWre4PxtAKcVTEIt0XRariRp4GH/nxH4At6GN2ds668ywuLtnfExOTuRcs+s3OpJXcaB2JowBkAOq3v/3t9Bd/8Rd2Bve1115Ln//859Prr7+enjn2tAHvwYMHLHFqfQMg7QWC8MNsZBoOfB/liSIj9LhaSZBSxVv5kEBcFC2PRwPtVO4oH1GJ6AJbGGLFOnaFgbFZgq0X5nBlRBUfj9l63owZO9nBCHlIsIWRBLA9fPhAruOQ1+mRdCMPkQaLS8vp7PmL6ezZc0ZoSH1HtSaUMDTiQRehrLGoS4MEgc9wLYmL2h3dHTyTxfNyHAPf2z053op/W1wZWYM5QermjRtWfeQ5ZAjOzhngNmdfsyWFZ69tli4/FF4RXLsYlrWN9XolXBWGhclL1SvEbvwoQAEa/ZsJQSqM4tpofEuFT80SVEasvZOCbQTeGiAZOHa0qOsinWjd67roPV3Pj2vVdT8BU2mKwpxz4O8uMKbg6HuX4n6zJzaXcl5FUOV64iZY25XGqGTob85ff8c926oyEOk0Wk87Bf94/+Aa+BX+eXHj8r11f7rmou9QUyqjstb9ToNgi2M/1s/WQpjMkuc5eN+3dj1ndycDlAHI+B/1kvEbtHP69On0/e9/P12/7jUKcBb3V37lV6x5AVzLMzNoPOCWre4zj8ypokoaVb6G17DxHErPbq6RuuP5mYFczrLm0Z8a3w2nBQTPSoIU528yfQ2FQNClyFsCqlKH+TcyMoMtakUjUxbFQDY33arFfTi/7F2VUCZ4zJpAmBL9SJ6zHb7i6fbdxXTq9Fk7h4sF4gZb0+QpTwTQbGMyFIt8M+uMm4LvPabhB8oJWGZdy78tRpvrw+Ies/AmJi0rEEd/oGk+9eSTdvRnfm7eiB3ubzwPYyFxARoVwFYVARXSEXyisCJ4xXv0PhJXXEoTFJbliKxJj2PwPCmVgiLIc5Z39h6o1qjrE93JURhTu1XAixaRgqoqDnVSKEd/ItDX1pFj/H/tfWuPXNeV3WF3V3Wz2WTzJckiKcseeTTKyA/4kWAMGA5gwPDYMx88cAB/MJIg87+S/ALbAUaOPfaHDMb5lnEUw/ZYlsbS+CGKFEmxSfX7Gay9z7pn3V3nVvWTz1tggdVV93HuPufstd9bGWKNYSqodDFslZLHMeZxZmxlYGqejgIBQSlGQ0egd29AAVyu9Sg4jAeh8jQHtQqM2661tXzSYDuefbRzNDGfXak/uod0D9auf5xgS/qjghTezMtFyp3/5jwJPAW8xQB3Y8PAAoCDqnXw+eKFwCqsH5SPxbn4bf700ICd9xnhb/kBFaDKfqfQUoIrVXjkcXEvlXVA4aEERyngT2b99TzbCLZaUc7umNV4m8dsN7a4mV3E3UylHetEtmHHQSgB2J6eG+SobLc4P5lm5EkUz2C3vLKW3nzzt+lXv/qVabiXL1+2EolscICcXAssgHSy6+YZvCHJEAjjguLCq0UTNoxdirFjqIOZQVpdWbF8YBTiQPg9APfcWde48aJkZ5aIU6cSEqtZxaTGkBQ01ATJYxUQawATway14HLZNZqRIggpmJNxE4h1YyjTjwCpfxNstUhEBIwI2LpZq8xNNNsacEagiaAc7x/pdVSw7Tpf54GfI6PuMkW2GRgEJo9NoBBEEC/CBT6x3q4zuSgITaJzpH2XEKfH6bM/DLBtaTEyMD4700ZIf41GjvNTA424duI8jmdfkzVb8h7WRoaP1vehd+fhPLNVJQAXQAvTMkEGFrW1tfX0j//40/T2O++kr33ta+mLX/xi2traRH/TNDv0Hq3kTbTmkXa6Ttp7mRp3MSFrNDbHFnlDoeMo2Nbo2U3DXJRECpBxfNRsaT5Wc7heDxWkGKRqJYPTKasFDdqAvkj7gXVyOGBxjqccbAGe21m9v3fvvgHur3/9a5Ps0Fz5zMKCUQgLdDAYpsFw2PjSEGiwsbbe/N2YeUMxf0ppBJxGOvIE1xJcMD2TVpaX0/Xr1w1sL164kD567QWrygJtuQHGbOownRsatNRG5iIfp+3WAK0L/KJUXhiwV59iX0pujgjo+J4AGFMjkFLA0m5d2pNuOmW+qsHqBlCw1c2r4+bnpkVhqC1cEzqUEUbzbQTplvQr1W90nPvRbMczW/+V16nRncKJar1tnzvNig64MD2CIXN9TNIcdY3F+agBVU2YGfeMNeapa/ekfbY6RxRyCR6gqSk0ufYuvp8Ethx7XOtxXXQJMm1aTQZb1WwZFAXTa9kXCCB1M6kB7lZJcdnecY0XfA/86Pvf/x/p4qVL6Vv/4Vvp+StX0twQjeZxvmu+eCZNFdT1EBWRIqy0zchxv8YKVG0Bxk3ANIvHtUKeOxZsc23kCOgKtnwmXk/XMBQdpl5Cs4VLyktU7lhQKzJJzp8/l5vF+Ei8DfGTWK5xArdCJC/MK/A9GqvZ20vrG5vp1q3b6a0330r/+vvfeRTfDAprz6bT8/O5A4+XJBsOZs2fSqbESVONTqUiBQJbOLk5M843IJ6asqIWiAZE4Y3Fs2dtwqDxYn5oUjTNLufYIiKuxvTimKqMK5ca8/TiUX+dgo5+bjaSfdnueaTrKDLrCPIsXs7G12RWKrSo8KD+E6NFTiNSQSGCIhmOan0Nw9Qm1gJcvAbvF5dRvNZ+AGMcIB8EVHks1wM1iTYjql+xBohqclZQ1mdUQUrXVQS7uMZ47a7nm6SJdP3OdfQogK222aMwrdYinfcItjW6KN3Hr4vJYOv7osNnmwNHfW7dPwlAtnf2VeJctNZ74zdvph/84H9aUYz/+J//k6UGbW5spJncv55WkSiQKM/gs6sA6EG8EO6KdtsCsxwIWtt/Ho3dNuXX+MAksJVqko2QGTXb6A7kNYEfCrYg9vb2pvFyxP+88MLVtLAw73Ow61rtUwu23ptxJ21sbpqEisL+NL0AeuCneO/GTev7+O5771mEsJmPrbPFXJqbnUuzQzi/vSYog5hGQLWSmuNgmwtTNM0PpqxMGoAWPmRojihqcfHCRfORYGHSRzwcDAzlNra3m0WiEjElzRozbiT2jmheLqaoVY5Ij5AMZbVGZh7BNQoF2GRWXzX7fJVZcVPy/wjAtrG2nUnUXsrYakBr3+WofYJ2NEEXCbxoe/pMHJvevwsgDgu2er1I38hcFIh1Drs0xBpA6zgZJT5JmFBa11wVOha91iQBXxl0jcb0Qe9HWDnMMaqRxXH72EsvZvwdNdu4/iP41J7/OMGW814qtUkd8twIwIoN7npDeHsjMChXnAJIQNt981/eSm+88Zu0dO9e+sY3vpFeeeUV80sOwL/MGlLiRnT8qpmWsbDxh3cci7WRJ63bQjM+S0wpKjM1fn2dsufWClLkdwRbruUuM3IEW0Yio3kDXJGoHIXPuQZQbnv4lGq26OUKsEV1KYCrS8p7Zi4GCIDYMzODpk/u6tp6unXrVvrDH/6Y3n33erq3dD9tb22jJISBLfyqNPla/0dLIC8pHJz8hqnnohQNSOZcYITco8UegqWuXLmSzi+et2YEGvVsQAGQgu8la6aqpWDJ7Ufy16IQkzSJGvNAyLsyWz1GmaUyLoJqU9ZMcgJrY8DxTINpgrCmUAQENUlz6UqpYMP7RlN6DYyYZ0vaKQ2jD6nGcBvBRXKN43OPA7VJ2t04kFCwj1oTr4v/FaT1MwOiqF147mWJblctpK31egRqFO4U/HUOIsjw70lgq5pSpENNmDwMoB7+HNY09yt0gW1NSKjtI12bStfu8U3WbDn3pdEK65C7kIz0IAPbbA4Hz1OgxfcXLl5IH66spP/63/57Wlg4a2CLIClYpWBC3rWuWG2rGMFXszHUyuHPRxdIWXP7e+6GUllrb0dC71+YKz5b3Ts0qbMoBwE4rkV8D7CF98XSDy3l1rV0lNcF3z53bsH3SZjEpzZACj0ZrbSW5XoOzYRCXwX8iTAte2Mhr2NMwsFVs7qynm7fupNuvPdeevfddw2I0XoKL9jsQXT87yXO3PRcgGNg/lZcGd17bMPmXDW0xEIVKeTb3ltaaqL/ULcUTvePPPecBWZZTdJcsIOMMS5YZebKgG2B5YVStkp7VZDBRjBtjjLzSNfZDsJcpJE5+uYrFb5qTIXn6P0bADjlAg6S7WFS181cM6vXhYCcF1vpWhSZn4IN7wWLhpoM+bxKczVjjzIC7eg6SoGuudR5pGuBDL+m/UYQLH97+oOeGwFU5y/SUJmmrj/Sh3nTXcIYNYguQOG9Ob42cOVa07m12aFAM0Rf1wC9fu+Sn6nrJGq2XWs6CkZxXewXdBhd7EA/ZR1/SupPW8hiEYxmDhshrO2jJ9i60jEw6x6axs/OIdf/VJodzqbVtdUERcW41p4Lu1znmDPmf+Ne+B77lEKy7hHu/2imra3hUaGUmq1TL/5eBI2uldHuOMYxuCndC31wHNtZc+daKIIkrGqFfl53IJkJ+dq157M10s3HucJvbgzxFPpsD9AZb3yD+DyfmKh79z404EXXHpiCYRImQwToWoPm+XkLtDqFYhozQwN6LewA8Ee5xn956y0L2EJrQFwHZmykBCFFCN0kXnn5E+kTn3gpvXDtqnXswCTT3EpNEH+rk79l4kbKkTQJ6JK4VduhsOD3mUp7OwiMaGtDZBbRzMfrlOvlSldR9Mv0jD7fkW2TNTGezrGxQAb/J03og+XGhGbtEiwryZT6rnHDl82bW4qBweXuSdH8zHFy/BHAeC1kwmvd7eb74D/uYhfjNCQFUB43Og6CbccEjEUwClndwhbvp/8rraKgEkGIYKzCRTMkROLDz5jXXhQY8HdN6GrmlQKWxCrw2hyHCnCR1lY8yARGjzTlM6pQNgoQxQrk5xSgiHO0X8CN9LTyidMe34GXBkNFc6+NjyVtM2DlndACMBWkXAB2s7GPP5uec14qadG2hJQ2fKOCRhEKlP74TPpHIdZpA9pPp71dRABvW4ENgjv66kL4oMsNn92k7TURnCdmq+UehDaPmcH/yDPetPRKn9ff/vZtyw55/urV9PzzV8yHbR19cMzedjo966UrkTaF9XjhwgVL+Tl7dsG+r71OTTLpjN134388zE7e9+3G9rPd91UOf6AthNzA2hZHDoPnFdGfFsCJLj4IfAJgItJ4dW0t7U3NpPmFc2mYi1ZY7tr8vJ2KY9Aw4Y033rBzqTnje6v0srmZ0u6WMfyXXvqT9J3vfCd9+9vfNhMP8nRhisZ4WKOTGjbzf7H40B5qKkc5c2FzQ6q0qQ0FsKAsPQAtuKzxxbSZ0SOTUYBW6ur3HkUtXKdjGmpMyzYj2vRlYYF+FR5bY35kGkUQkfaGoXNSDcgieECy92IwhWGoGZpjaQk4Tc9h1LUGoypgH5mNagzxN33OrtXL8daexRktG28fdou6baTrFTUWBSV81mdQrVAtKq31kjUMW6OIX7AC8SUaluMgL9Pr8H4K3FZQgU09KnEVKuwpf/TPFMyKOb2xukiN30gbnQsNEIrr9vBgO2jAtoynWJnUHEpAgRarAjnHTDOwaqaquWLtxuAm3SN6r5qVLM5X1xrXdVPm4VTa2ca42XDBg6xg6fN7ubaPMYLXAYDxPVJzvIDQjJer3EDE9bRZHzc2NvO62knvvXcjvfaD19Lr/+/nFsvz5S//+/S5z38+Xbp02d2DiDxeW06nYErPPBG829J9Ll9qdWmLa+DU01hB6vAQG84Uv6VuEm5Wm/ws5QCYAZboOnTrzgfpD+/eSB8sLTUmaEw6pCNowDBJo04y3gi/h4Z74/r1dO/u3YSiG1evXU1//Y2/TH/7t/8lffaznzHGA+369OlZk9I2N72BMQD+1vu30r3792yhMZgL2jXAVjeIMiVuVmqoYAhYmA5W6BbkzakZ8YhzqT0S/Ki96EZS6dYKhnRYVTpBIl/MGihU0qwUnCNQ45mK/5dBGq6ZKFAqTXgN1QxMC81vmpLIUGIesIIeGUejNWXttqb92j0kiV4BivSM9I0ghvOrmm0ODjmakD0ebHWXxHnoApfaHFT3KebdBCR3VXCN6hzVNFu9FpgxivnU1lkE51FgKICrIMv5IN3HgS3XDf+Pwtx++FPUbG3tzXiRHB+XC4O659pr2zU7FbJ1Leqz4RrgH24m9sbqzCSgywDj0f3CNVxb33FtRxqrsDYK1ug3u5ujfL1qlt0jPy+uhXxXarvmn87mdvzm2ux0On3aC3dAiUFf8+XlFStX+b3vf98AF3z2ueefT3/1V3+dvvCFL1hcDq6D4hXTaSftbm1YUCuUGVSMQi3pudNzufJgtiuHiezBdj8rO2KsNDdQk7RF9+XAHWvtJ6YaLmorCYlqU8Oh6QaQsNB9A1owNGC88Rl+YHwG2LL1HqSnb37zm+lbf/PN9Oqrr1iOpC82hvrzs0t+XlLNcwJXV9fNJL20tJTu3b9vPhlrgixACvMrq2DRDKVM0DZBBtnd3dKrFuSJmh2lW2Ve1EwceBBW0P2KjLAFpMGXws0bASSCJAHPx5TTrqZheipvPIcWhVDAbMYEhpZDDdsaS9F2ImAq8/HruxSuJksFzBqYKpPqAgoVbhSY20zEaFqmAAAgAElEQVSv5Il2zcB4MB4PtmoGrAkKtefQ56kBbxFSQDNv3IpzokXGma1rMXpvXT9sio5goUjHmrDVFuJoOm5bdZReOvc6H7yO/18aeeg9FbTGsaYI9AZ62YxMDY+pORH4VFCOwhD3CL6nINMOuHS+EvkD6Uiw53WiwDlOEOvax+15BnhOp6mmiYwHvfj9Sx18+kvLWsuNZUzoHqTl5dWmJvtPf/q/03e/9z1z3aHmAtI9zy4upitXr6a//PrX02c/+7mm3gFSfE7tbKedzXUrboSAqOevPG+KzM42y/22u5o1wkSv2R4GbX1ybSLHWOIcmHJZMjUzhwpScQQAwj/+8T0zJwNosYBRGPyTn3w1PfPMpZZCCFB1ac3NJ/txwXtd1B0rUo4cOgAwzM+rq6tmJsZmxeJR4CEAASRnUORjMGxFsCqoxg3MzWL/79OEXNPs2kzP6Rql6RoI1UC4xmQUnPi8WorSmFj22U43G7wwfDXJRQaHv4uUznKXJcBLx4h7s+hH1HrwNzW6uG4iw+czKtDiHM0xPAmwVdrWQLuLwTdMSeaV89kAlRvv7VA+F+mq2p4yf84LgRnayc62lz+NoDBeyLCjW5W0tFiIAmu8jq7Lo4KtriWCrhW/yWBbAK5dPIJjKgU52v1gqVHGFBic1zb3S/ctKazDZ+Q8qHBbW2dxHXB8GmvBtV6sFV5oaOqUV8KyTgBBbIdZF35a+FOdJ55K6+trdjyyO7zt4G5688230muvvZb+zz/9k8XEuIJwyszKCA77+J98PH39699In/70p70Dm3WO20jb62tpbjCTnrl8yfy05gLM/MACDzswoddsD4G1rVMsfL7dHDwyAe/ZJ8flwhaq1USmgmsgwtBBzO/oZYndhMaXAiyAVyVLZV4EJgNmuTaOgbLNaDwwJphWoF1bgfK1NdMUMD4L5gIIW31nBwqCEZ9FTUA1KVYBV2tPx2Mb5iqbmYCumzmCvAJ7DfCocdfMXnpPXFeZuILeAJaJ7AtSLYxjiXQf1bAphBXAiMw5gmy8TwSKGmhwLqJAgmSFmuasczAedMZrtl1MNApQXcJCTWBqjoUpL+eDxvEqs2befO054M/bFc1Xgbm2DxU0fB856BLoIrhw3XWt6aOakWtgG83IvhZd0yrgq7XK20AbzfE8r7bXnKZtE3Vt/XWtAxUCazyCa1P3jY5HK0iRL+pceAN3X+MbG+vGE+GegwIBnnb//ofpxz/+Sfrhj35kVkWCO4SM27fvGKO9ePFS+tSnPpW++tWvmj8WPHxldS1trq+nxXNn0ovXrqZnLl82odismdlKFdd0a432mu048tR/g8aKCYQ/tsqUPEPAXgbE2bzAOsv7uqOUEkTFKYvAzIU1YEZD8gj9wfS9uJTN/LNyl6jtYg8aQ7CcyY7R5Bw8+DUAuABgSH/QgLHo1jc3DHCphWEhM6CCwkdNKzMmwAo3HSKgMrw66LZzPVVzK9J78UfxCQnEBNJJ8xCBm2NBgJSnHbUlfi3AoVoW1wHBj+bjwnTbmgKZTGTykQGqUKe05jhqoFXTamp0OArY1gSHCIwOBqMMW8esz6RmZMsSDSZkZczxvBiEZRV9ZEC4VjSZ1tadf9fWbOO9KMRFGrSfq232rAHVuLVJMFdhUM3IBQzbFZo4BhV61AzPe9KiFfcNLQQEtjink9wHfE4VeFUQiMIhrx/3t4NtKVnK8fA4ACp40fz8aYtdwbgxtjt3bqdf//qN9Hd/95p1fEMAFI4DXcDbwONwHPbIwsJC+tKXvpS+/OUv22ccg2jlhTPz6aMvXE3PXLqUUHYWzAwgbXNhOcheWq+2f3rNdhLHHbvqS76oErcTjLN2ixnyHNvcfabkApgaa1s699VtqbXNWEpCN+7loJm/g+ka12/OzycRVKXXb2N9UUWFx9VAOB+HjkOr6xvm+0UQFkzRWODcLAxEIjOI/p28GotEEmismzky5EZLy6Qj09ZLcNOzko1uxgh8er5K4qr58nuakU2uR2J7Lm9XTFw+CtzPq425AEI/eGEa2fScmwAok1GtRZmdPh+BJmpWvD7pHZmyrZGc8qA+9bjElbnVl/94zVaZee0ZdK/wc2v/VAqFNODX7I2yB+IYa0JGGxiSBUhRUIzCiQI5QbiYVrG33CenY1fgUyDQ5y8ana26zuCl8YJOcWFxneN/NSOXe3qaDsemQhyOUW0W9+S6oVVAze8qVHDt6HcReFVYib9xvasJngIPx8hrK4C39mEzByUwi/OOPUeLHLI08P3rr//f9KMf/Sj97Gc/S1PTM9bj14F1t0nfwXEAXNASXXu+8pWvWHAUwRpBrB/72Ivp2csXc2Ed7xYH/osAWCpgXVajHmyPArZHPndciNC4ix82ZSNc8yi3z35nVqGBBgyfL97MDWaSOBYhFmXRfuFfQivCwnAUmLHRVKsk8+L3ro5PmTkxSuvK3CIIqilW0ywVZFXL0fvqZwRHwUQXtZ8I3Pq7MmNsWrwjExr3twodk5ZdFC44dowBQR1GB0R051SVCK5tt0ixfnBOWEWqK/2ngEpZpwog0dUQwUWZ1Qhwms+avv/RBYxrqeYUmbUxc/hNQl1eHQMDBdWEqgCMoEbmcirg1sAnPncRcjyghy89t4tZK13VcmKa6IwLAN760i1u7Bur65trIa4nFdwiKNeEmXFrtUt44zMqLXUtcAwR7BV4cW0IsuQdCHbC88J0jDeOxf8wG+M6v/zlL9MPf/hDA1mYlM+dW0zD2bmmFarlzuYUHljt8Pfc3Gz64l/8hXU5gj8W90NPX9Q8hqBlhUSozEzajPJ7D7YHINYTd+gRwNbiKb15kSTpe2g9mDDy2+AHZhAWzDTQgPE3a1IDcJgHTE2SOX66+VXz8Ovn2tJZaidDI0hgs1EaVaZk82caccmzVYBUjSwyeQXO0njeCajHRoleGaQyG3yvAoaaOukHJ2PUdafCQGSiUWiI2mJzPzCMALQKuNQ4/L4AZfxf6tmWKFeX5hUwdMwKRPsRJCZpTPZ84rNVukfAjgxa5ynm2eoaUOFNg+QIYO6rZSyFC4tRqNPvdD1wfTqN2gVVVBiruRGUrrimaqJ1zbZtfYhrw5+zHRHNZ4zP0+Z7JSgxzvs4/qjrS4E+ziGFJXyv61CFEYKqVf6zPrLw0U6btuqtAdfSL37xi/STn/wkvf7666a5whQMIcqP37LUHgYhUruFyRnfffxjL6aXX345vfjRFyylBxHH165dM7N043Y7BO/swfaJQ9AH80CeNlRMWur7dfOUa7O+gf1Yfm8gvLZmGjBSnADEzAMG+Gokrknt+Tp4skaryXm6/F0B16AhS57cvI1vysC6BAjVNrtrBQVII6Aq2HYdF4FQGVOb6baLIyhI8NkUiCmEcIwcvzLIeIyaqe36Lq60Fooys8jkonZY5nQ0fQW/MdeaN4jCSNQAld4+x35d1bwbQLQKUl48PwpEBKQCjB2+MwiIHaZqAhmvNSowuIsAEbE6p/pMOjeRBng25Kp6YYhi2dHJ4Hx37WTSV82+gyF6b0834K+pL3E9K9DWBJwaXSPg7ofLxD0QBaKuPcI54B5WAYhCCXgErgdNFN/Banb37pLVJvj7v/9x+vnPf27CPebqzBlUdfLSuABjS7vMucM0lbvZeTPNnz5tgVGvvvrn6RMvvZQ+/vGPpWeeQUGLgZuJrXTv4SyLPdjuZ9U8ssccQryyZzncYmlzZwl0qhRhYKCWnkNwtoAui272gC78jaArgC81YJh0VILXAKzBEM0ehhaw4H0kPWeWGqEztMLMlAn7Bmbnj3ZpP2WwyghGGC7bg4VC7HzWLjNcuaabcBUoFRCpGanmq8wcjAb0iOCimjOupwJIC4wbsAVglRlS7aMwRi+QoADiPnk3VSog8pzIrGuazCiIlXGMpX1Fs+XxvKaaYbmG9NkQFGoCk1SzIs3xXUw9ac8nSwbWK0hF4U9pxPtFYYX35nNojeEoqOAaXOukPTVbFLXgtWpgq78p4Eb6jWd3o0EdNVDld7W5VCGlzR9c+FBLlgoDFC64lr2hCcox7qbbt26n//UP/5C++93vWW0C0B0mYPheodWi6hRe+Dw9mDFhh3Qmvzi7sJBefPGj6VOffDV95jOfSa/82Z+lc+fO+jrJuf1G80OYkG2v9tHIDwlJj4J3DYM8Atge4f6MJnZmX6efVpcqICYMdQLZUfxjZWXNwJeRgpA+PboQTSKnLJoQlV2gDVOj8mYSMCl5NRdlqBwHNFtjt6FzUdz4+rdK5d4xpZjpIrOpaQZtpsno4xJkE8mhANVo5VmbI8Ml09V62JTgeUzUuOw5zG8JJkVTYgHdCA5ljosfnWUqmV5BwYFaAgOPeK0a+PF5a0CsmjSfnc8BX7+5MMTf38XsI6Mvz1Y0WxUQ4lrROWvun5vH69qJc6dCj55HgQX0obASfyfY6zzG69NNouBtzUkQqNOkIXpwlApJpGURhOuaddRA2/efDLY6tzXa1AQgXQdcLxQYnV7eSY1gDBM4awPAjwpgxe/gGahPgGYuv/nNm/Z5ZXnF9jqFVJiQKZioGRrBT//u334hff5zn7NAKDQ7sbQeWsr2U8RgDF/rwfZhYG1er0eAyhybcoQrTCisMY4sxXxcN9NxM0XwckbAcnLONJ3ZuJm5mA+9QIczE2esWPSURNHy8G72AQOI4ZPBBgXAssY0jucmjVGPDrau4dYYg45ftY42eDOhvk4pZVgR9NGwhhJ7EQD8OpH510BJK/pEDRF/63PTJNn4HxE9iYuiATYLjFg1o/IccQylQlkp4OFRrkVDt9Q06Zqi/k4t6ce7qBBADV6flaDBNaHHw4kcBaUIuAQi1doItjjZWixKRHFcqzUApxAAN3UUqPRaBIU49gIoXmyi9UwygCggkT5dVgScqqk/vrbawqCuY8eMUd6xPw231IaO6zqeX6Mh56X27KQPn1cFPzwT9j9MvYgYxgtF/2EiZtwHARnlar3KFWoi76W7HyxZa1Q0Frh58/30zr++kz64e8d8vbAQQftFg5eX//RP05//m1fS5csXrP66Z5XkgDOkVOaYgcNaBnuw7cH2WCigZlBK0OprjDdp1m3l7gRl33Rt7c/AN2vUYBc7u3tpbW3DtF8U4kAqEsCXgEntr5SihK8NZmRvpqAbWxmBmnmVUZVjcJm6sKOazShTnsoFTkYb05M5RZ9llw9SNd5YvQrXUubM50Q08iyCQ0xTqBfVaGs2HiAVNTnWnOXz6Vhowo/CDmlHoYImV/0f91aTt56TpZFsThmNWK8tZBWcmucSsK0JOCpsxPljyzo9j6CgZl2TZ7LpMQpevj7awXVKP147CiQ6Ll1jZkYWn63TwcE2AiK+c/qW8oVR0Jik2frv9bgGjr1mVdDfVLuN86brAccBZKnN49YAV7doeZ4sA9ZwHRT2oSDYkCHcAPEmq6uoHX/XrouqUjAXDwczttbRq3waRXtM4Pd5QtUxRLFPI/o5+38Pyjh7sD0oxY7j+COYcJvbH1ap5QWOYwwHpAUZV02joGblm9C2ZSuthxow2YjJ7pKmrJUzAcDr65sWIAEAhi8YzR0IAoMBoqBPW5DLaA5saU4QmVD5u1TiGUcCFUBwnJpHrT3hGN+5MquiERXmqQyx9jmCIK9nJjpEoSKALfcDpo+M16F/nM9GoPZreqlJy+bWwiuiJVJrV0GGAgvyEU37zn4vfTbSiw0zyHSpKeJYBEYxBF6FoHHMXefIr2Wq6UjhgSjsREAl83ZLSQlG6tLgVLNVgYlrPIKwanYKrBy/js9y9XNEOcYznEU+twdtcZ78+NjfFqUKtxIaxndp9mO3tQWEe+pduVdZl/FcPocKDqxJrb81bCm3ULQ1Mo2MBm+qAlqyVenCwhnbtzjG85/RNg9Ba16QgkKkgq13CUJ3IM+iYE35Qlu3oLHpO9kjANbGfkg/bWvt9T7bAyLGcR1+FLA7KtA6lj01L2+ptWkaL9KOAMA3brzfmD2xkbUIhUUsDjz6UAUEAw/4DLPJOzIrZZY4VmvMEmwB8BAGbGNnCVm1L0aa0m9FhlTTfLomMIKgMjKbeqSrOKf05PycvkLmSU0tmoJpjjdGlS8agYYA1SUgWCRnvq8y2wiWUTBraXUAmexmUCYeAYrPoaBAPyC/09/0+QnwSmMVWKIgEYWjTtCxm+xv66mQQbo2woIgSQFbAFADHw3otud/L22bv94DCPWZ9R78noIT6ewWHw8wVL85aU2QxPkUbkkrugYw/1F75b35PTRO5OzjHGix6NmN/xFUue9XF50n8b59zs++x5EP7DXbg1KsP/6Rp4AxEUrgYWMZf8ltt7a2SxAWmjFYv+HVVcvTA+gVc5UnweOFzQ/AnLbE+gLGNFfjOJq9tJIWfc7I8TONejhnPJeAbHWnc49hVvZRMG80QwmS6poIHjtuoiIwKViQ4UXANKEgJTNBo1k5GasyTjJWZda8tj2PRXbuWXRnPEbdDzTjtzQipsqYFdMnVkGADF/vF8dj2vFOKUiiIEGaqE+c91DAipq7CgbxeJ2DZlz7TB7pAlu/RwFKmpFVs1WfbQTb3b0ds06omVnHrfeNwqbRaC8DrghpOk9Ro6fgmCfcNWMIrHkeosAETRb3xf5DcQq0ruP+G1cO8VFnTD3YPuoz1I/v8BRQCVVAF5qc+XYswKcEaHkHpR3z48DsbP2AJQ8YYAgG4MEoM2bWwht/gzl4AIdHQ8MUSkkev9F/6fl6e2krF+fQY8B0qHmRuRAACPQKgPsB2y6NS6+rn+M1RzRUAJ4BZfH5qYaK8+kfJ5CNgDH8YXKjGqhHq4IesxsEKAVcgjSOj77gNuh0L6voM67RRJ8tauU1gG0dc0SwLb72kufORgTlPiVAqj0/HtjnPttu829cZy1ATLDuFDePCWEi/JB+XMMUbnAMYgbsewB1Nv8yrx6CLgReAOzi4qJpstaqlC8TlA/PDh72mT3YPuwZ6O9/shSQ9B5XhSzfzdMIWgzf/wDP8MYOyLf0fsCIbvzww2UDX0tDWl5O6+te4JxMnUAM8CVo0gxLRsTAL9euce1SY5f+N56rzBnjoraqWts4wpFZ8tz4t30fAE+vp1o1NRMfo/foY5ANr0utVDUhAhIFDWqZiPRkBatimi7tBvmsCnp6H/iLvVVjGyw4ZjV9qrmXz0eLw6SFFwEnasyc1/2AbYu2xwy2tKqwxZ6DX0nL07l0k48lT1WLgnC96LrxfVGikC0gybTbUb99+9h2RzRLCcuC6cz0TBoOBibYYk9BSAXAXrp0yfzPCrC09JjwlMtSTpq7R/H3HmwfxVnpx3SiFGAUMyNsPYVlTAekMBqct7m1k5aXVyz4Cm9I5PAJwyxMzZZ+4BIJ7YE1bqbztoZq0iTTxO0IGGTk0WTdMs11UKt2ruk7udmFR6ba3Zq2jdTCY54ng9ZyHOpIcBGZLP4nc+T9a6ClQNyAcA74YdAaNSYeGzVg9WNHYFZNq6a56/01ap6asQJ2JK8KFDomApJqekqXZkz79An6OmkHxfk1/ALMlzUzcs4dJU1iUQs+g83JKY9GZrnGKNjxvrVlZfffg12i3QBAj1XBsQ30HieAfbG+tp7uLS3ZOrp48WK6cPGCPYONpcMFdKJM4QFcvAfbB0Dk/hYPgQLjTE4VUxTzeWNAiDJqY2SulnokKAKF8rW2tlAHet0AFxowgrDge8KbResJut6KEAXUPVkfbwIswS6CadSeagDS0p7ywCJANRpL/n0X5mD8y3VyI+P1Xti5RF3+DIRWLa9tpmz3T+X9CIY0kysTjqCs2iiOU81YwUufTYGXzH7kWTKBaj5FzcXW5+G1dExcI3w20p0ATp9vnKPjAlt/Lo+cddBl6g/Wkaf2MApZK7k19DKtdjzYdu/Y3M831xfvAmSlG+6LMUGLhTC6vraWZofDdPnS5bRw1kspslOaClbNXD/GpuPWnuyjkR8CEPS3fLAUyJoEmY0BizSHP0xhGNcQzaKac3pd0+C18D3M0WAwqHQDUxmCsPB5fQONEjwCGj5gvJl+Q5CNDRnIhAoDH8+BVDuJmqWBBMHYk3i8D2d+MWiLgAizL5ys8LTaOHKgUwPcEtWq3+mYFVARha3CRDMvOWiKmjGZrQKhgYuNYcr/r6QQkUZdYOtP7C89hp8j2CtwENxiuhSFAnyvfvgoSNgzHdGMXBwA1HBRTQ0CnIMtwVhTYNprAOlTo64JFRri54ZOTWvLdrnKKOhxDkALrifOHfJaUYN4Oue5673svCbUvYyRa6n32dZZ54nKI3uuYvSvngKjFMh+WjLTRouqrcjo0235p8Kl8/kE2twLoTmIeb/OkMu5+j2+RRrS3aV7pgHjDQBmJxN2QmI1HDJ+mjrdvMuCApO3mDL7BggJNB2nRwBqmTJJW9l+NQ0uaq4KqHa8WQacYRMwo4as923GDuvCNkpwlaAzgnGXFh+vC2GL7KOmlVNLVjBWmjBynGNnIBatFAr2qtHzswsrk+eOAlO0ItBEzOfFcZpn69YDpiP7fdr0p6BR/LbRcmJCQZBC/Rhfez6/LnzpXOuOoTbLoEGA7OK5c03TdevFreBqA3U3hO2hab9+Mw+PuXm5NyP3YNVT4KAUENA96Km146HQIeAKmq9qwKppkZHD/EytiioAmT0BWZlrBCwwL4vGzqZId9kW8MGfBC81zRrztbiuKSuI0TDKwJSjFq3MmJ/NrJhpqAxdP0ettAEcFCQQqKKfW1Oz1L9d0+rxDAD62m8EGfymUbSF5gSqtqyvoE2ztz57lx+zpn0TzCLg2fes07uH0qdecMEbx3vwWtHKM3JJcF0JYsuFRTKYqXCB62kFMNXyCba+voq7gNorzmWLO7hPQAfmyKLaE65lggDcMIcxJx3HZnuI1+jB9iESv7/1Y0yByYrJ2IeD1daVQ2oJ/jeCpsj8wLCQggTNFwFY+Ow5iMh1HVp6EVOPcCWmHgGYGRVNhs9ronKQmVGz6hOjdXE8a1BrpHADJmZ/dA0kmkirwFZhqq7NlDKcUYOqEa4BW1bJzNqVgm3UbFXQIIAZyS0SvV0uU+9pAkkTce3zQzopEMZzCI4qVKjgw+MpHPG6MSJbfco8huf6tVPa2/F10gC7+W99rH5+8ds2mqFUl+J1qT1rrAIFF9a6xm8q0HkDda+ghWPwG9YirDN37tyx+uTQYjVQsDG7M0X6KbRL9mD7GPP7fugPmQJHAFwAJnuysqB/19MgLxdMjSBo3ZCW7ls5SrypRSA/0VqITU+b1qPalDL9qcF0mh4MvLCAlV90v5oW2GALP57XRBjv7qXBDGor58jRYKIcp5Wp2VM1wfjcapasabiWuSJgqxp9V/CSaolMHdL0oWhGNe07B4JFU2kEUwVZ/azXUPDmdbvmG5oq3Qg1E62lpGXfeZPTLGBbwNVzoRWoFXgZPKVCCcGXz6HBZv48e011NTwH7o+1AWEQvyOyGOuwlEEtdbVxTZZD3G8VrYe8w4/19j3YHis5+4s9XhQ4rHh9BJQ1LuZUany/mWhkzvRZOYgUvxVp60FZCBTy/1EHGulHKMCB/wG+fFluY+5/i0AsgOhO2k1b29um4VFjUw2XHXwaAIJ50vKC/b27jRZ9pV9unHMCrmplZOhq4u1aKzWAUTOy/Z5TRFTjwvUIthGkG4BsFPN2rq4eryCpID1JQIigGzV/fV6lBwUZAjL7MhMYo8UAhSFQthA5qzDTworhxR9cs6UWuWeVokrkOO+v86PgWxs/j6UGjbGhwhrHyr7Tzz77bDp/fjHfL3chytHSTLEzMzctHYfdeo8Xg2mNtgfbx3jy+qEflQKH3fHHB7ajQOUwrKbV2LsVgSkWVJSHrwUMcDaKcKATEiryQPOF1mFR0DkP+PTCfFo4exYJIM01FLS6NEsL64GZUny2Y4FRmsu3gAMAINHPCgI14I7fNdHQVlAerdSKWVP9jzxPNVN0fDHtDW19pSiDgq0CVA2043gjCMdz4vhpRo9m7q7zonkcGIaiIEifsXKGc3OND5p+W6f3KNhSc1UrgwoUKrCohs1gJ5qN2YUHmiyKUfA8r11cSmnqs7dioQ679Y665R/i+T3YPkTi97d+2BQ47I4/ObA9LEWg7TINCTg8PQ3fnXcygR8YzJFm6Fu3b6dbd+6Y35LaJyNs6a/DOEyTtWTikoIBpjszNWNpG9HXSrBQ86uaslvaaXjQGtjVTMjNuISh18A2mkZVszXAkQCpSHMNjKKQ4BG+xc/cpTlH4IpAaaBkjSC6154KB1GYcRP6bprOwUjwj8Jagfvs7G43j0KfLccTx64CRfTf8hwNlMP6gbCG/7FWLl++nBYXz9kawfqiK4Rdd7QFn9+7mJMhLOwnGvuwe+FRPa8H20d1ZvpxPQAKPHywVWbc0sAqWhfBjQB2UAIxLxjl+uDNQ74vgq6g/SIKmtovA1sQtQsNiqZoRkTvoV2ZpW2U1A8di4JtBB+Lps2pL2pm1fOjxhd/gwBAcYeaLf43wMmBQ50aadZqodnqMW1LQrvXK83KClwEYY5NwYypTArULfCHNBSiofV3DVZSU7ybz71rE8BtbnbWzMjsUKVg69YRLbPYXi36TDHiGJoyXlgPsI6ApjBVIx4Ab0QWA1QBvO4zZlEW308Krhof11Rs68H2oFt34vFHFP/HX7/Ps51I//6AR5QCjISdZILdz/CpzbaZvv/FVNjio/PcS/YCbjFC83d6UBDAF/m/jISGRgPTMfyCSD2aHc6m4cBTORTsaprfiGk0RzJzvDXAbbTQSio9n6Wd9uTjINhav9SKmTqaj5W+OnaCHUFzBGxNNSvN0yMI18zQUXOHdhstA2qO1vHQ9NtMKhpbwIw8O5vm5xVskQqkNZGzybwR3OC/zX2Vs38b49LoaPyNeQeQMufbG7XD34+qZ946EoIW4gmc5q71u5DjPckAAA2TSURBVBBIIWa0/Cmn09bdYeXc/WyKR/SYXrN9RCemH9YTToETFUWPRrvG3JvRGOZnNGJgBayVlVVjxgQZar6MjFXgJwhSc/NOL2DaM00NZRyvgVrqdyUTL9fxiiHIODXgbQosZCbPtm/QALOWZccx1ccHnYPTCsdXq4KOX4WBJtJZpJToryVNXNgp6UV8JqbRqO80mo2V/grIqv2C5tAwvfTndDb1e2R56WTV1MkqGmceF9o80g9LUEVgHYKfMI8wT7uJemDnQhDjPB05RfYpBFpbFyeYXHyi7KTXbI/GUPuzewp0UcCYPav1VIoiME2IfjxoQuwDDGBmH2BqeABK+oQHg2Ha2NyytzZqwD2Z3sTAHPqYqc3SfL6bplBAKoNpMVt6/UxJ2ZEAMlfzcwWkbIQe0bpDgQ4CnYJmE2CViVcDW6WrgjWvU7NoKEhr+lLUfnltN/UP7G1+9kajpG+ZGmYBXLsvhRTmS2dBB7/BXMxCFGwl2RT/yNWebDwnytmf3H3Zg+2TO7f9k/UUOBIFIujWmKyZWHd2LfiKheahASMFiSlE1Ihc8x2mudPzaWbgRRDYpIGmTAAwv9d0E2qKyE3GezcXwvf6yLllYm5Kb2CVbZZWrYhVOFy/s5+icqVaowKfmnDtGEYzjwFbBfEaWEbLgYK6asQ6eRGgQS/6Sy09LOfZZsXdTvX7MNc2F0/JYLuzvWNBbtCMIeTQbIxiFGjWHv3OT2onniNtkAOe3IPtAQnWH95T4KmjgNSPVi1zkoazvbVt/j+kHrECFspSwqg7Ne3djpgDzIpEuL6bRmea6GmaXmlqRqnJHWhaWRM1jdeCdEWrJRiyShcnrfG1ttUz+mW7gLABwX2CLelUA9sYAMWhqeYbAbv4RH3cEDA8YC03dQi1kLUhAUUL12wdhHe2d62RO+gP8zHGdO7cOav8hNKPrBDWPEfOmX3q1v4xPnAPtsdIzP5SPQWeBAq0NNpoMnRLrL8CCEdfo2lHciwYOrRSq4B1735azqUooVXhWIAs3mqapXbbBCsxdSZ3CDIQyik5BNus1mXLcVFjowZZMxMrEKqGe1Cwra0DNSnz2jWfbNRi1W/N4wG2lvJkYOt3a59Xuv9wstSMjCAyNHDHmEB/mI3PXzjfpBGBlgcRrJ6EdX/Sz9CD7UlTuL9+T4HHlQLR1loDXuPy3Q9o2lpm3PY5F8ZANKunInkbQmjATD/C3zhWU46Y/wuwdoBx4zDB1vKBKQPIPd1vnMEo+6G1xV7rHGkVqIBfA0mSpuazrfmC1Uwdz4lCAMekgVMxPcdyqWe8mIf2rC3gHcE2g3HWbC1Wx2pxI7L4VDp//rwVyED5TvPsdmiyBsDe5Lh/HZACPdgekGD94T0FnhoKVNoPRm01ml8jbQgYrfPkoFY6SP5+Z2fPuiABfPEGENOUDNMp+uEyIAjXR2StlTjM/VEJbPAlMwq43GfUfKzgRg2WmiL/bvl0J0QjUyOMtFAzcW0N1TRvjdJ2WpqB2LTZpglBJQ2pPIdGXJcIbYAtzPwAW0QdL55fNJOypUxlU/nIGBsJ46nZAcf6oD3YHis5+4v1FHj8KdBpRpZOPweOSs3nEjQZqNTkhebcS2q7+H1qulQe2ljfbBovrKyupM2tzazZMtJ52BS/h5ZrfsmdHcsB9YCpMi8ENW2JrVpkzXdKoUJBWD9Hc7CadPFZtd2agBLvj2sr0JZCJtZGwcDWayjPePnJnGbEMcV7Nt2lDKjdx725sWm0uXDhghWrcIWVvQ8zvY4y54//VjjWJ+jB9ljJ2V+sp0BPgQdBge2dHSsfuLa2nlZW1yw/FFqal24ECE1bqUmArTd2cBhh2UWoiKw2pUCpYKVarpqS9fh47n6evVZhK5qW6TumKR2/+3loqzeVpme8qIT7sou2TpDl/9TsG614D12bptP21pZptjAdw4TMKlQG8pXmF/t5rv6Y8RTowbZfIT0Fego8dhQw7XDPO9oAUGF2vn//w3T/ww/T5uaWtQBkT9+trZ1WsE/samR+X6t+5KBV87kqgWoAGzXbcQSt5dFGsOUYCLZlXHum8aP2NTVf/ubXICiXylD4HYII7ovKU/Dxbm1umMkYQHv23NksmOwY0Graz2O3MB7hAfdg+whPTj+0ngI9BUYpgEhaaz4vQTyocIQI53evX08bG1tpbnYuR+t6etGpKe/xizQXAJmWYowBUGODmQzZxs/KJLCumXx5xQj40S9rgsG010bW9ottn3QxWzOwbCObjIeDQdrd3UnbVo5xmC5eumj1lRnJDZr2YHsyu64H25Oha3/VngI9BU6IAjCl5mDaBOC1hghTU2l1dS3duPm+pRYB0FAwA1ovAqqGw1krqOFAUgrmN8FU0ve1FQyVn6FlOj5iucEIxjWztJqR2Z/WNXCArVWsbDrtsMA//nfzcZvw/rsb0qHZrq+vWPlKaLXIrZ1BI4E++OmEVmu5bA+2J07i/gY9BXoKHC8FSjcDaGkeTAXNFUX0V9Pv//CHdPfukoHrzAC1fd2vaWUjLeIWQVNemlA1XAYp1cCW4zetOJc9jCZngqgGRx32ubUZAsfYVNka0IycK2dZPWgmQJ9q0nnwfOyFDLM6aIC0qo311XTmzOn0zOXLll/bRE8j0nlcNPJhH6Y/zyjQg22/EHoK9BR4zCigZQjZ5sb9rdBkb77/fnr33evpg7tLaW1tw0D39On5NLCCGVO5chLMyx5IhZcGLakvtOafZVehmvnZmKr0vT0sYTUimsFOXqJxJg2G6L7kWi77xvr4i8/Zg8RmrJQm/bXwZa+trqW5uWF69plL6dziWXt+b5foZnkcj3ir3pR82JnrPq8H2+OnaX/FngI9BU6SAns7aOqao3DbYOum1JRu3/kg/fM//ya9/c47aXV1Pc3OzqUzZxbSbG4VNzscms8S/lwCC0ES37VNt6Vvr0UF76CFnwdnUbud5KdVckQA7zIrM3KawOtVtgZpOIu8Ygd1BVtqt0gJwvcQPMycvrllGj9AFxW6nnv2crpwfjHNDKb9GqEqWF+w4mQWbw+2J0PX/qo9BXoKnBgFsmbrJaS8ZV42oxp4ZPyAWXl5eSX98Y/X09tvv51u3LxpkcoWlTs9ZWkveHuvVgde/E/zMqOU+Tc1XiuekXN5I9iOM0GTHFVtWRytatrm9X3M02lgnX4UbD16mr2IaS5HdDbebkreTSvLK/Zs165dS5cuLpopXM3HzEWGdnuYdKYTm+on6MI92D5Bk9k/Sk+BngJuEgYAaxlDgNH29k7a2tpOS/fupZvv30o3b9609/LyspENoEvg9cbs85Y+BE0RAFTqNGeNUBshSPoQArMwBp6nRSxKvmwpWqGAzUhpzZPF7/TXDmZm0vy8jwmBYjR/8x6IuPb7e81jPBs02sXFxXT16tV04fw5C5LqXw+eAj3YPnia93fsKdBT4CQpoGZR3ifXYbbav9aSzmszb+/sWkEMlIW8detW+uCDD+yNEpEAKYAYNF5UWEJHHADw1CkHW63drD5OALaVPsxVrDwqGoFcAE102vFmC7h++b6YqqNZmRoozdzQbGeHgwbMcR2kNHG8eB6OH8LCc889lz7ykWfNbI5KXMjR9YCp/vUgKdCD7YOkdn+vngI9BR4sBSLwZhNziWf24XiZSC/xiBcA686dOw0As04zWgUunDlrJQ6Rnwrwxf/0/RJgCdJeUtGjngmWMG+zbKVXvPIgLYAl+/uqz1i1alxvOICmjWAwL1TB/OHV1dWEN76DJnvlyhX7v0QzI/Unk/+I6UsPdhKfjLv1YPtkzGP/FD0FegrUKNABtnDxem1ktOhz12/XC0fBBI0go+UPl9Pvfvf7dP36ddMe8QbYQZtlP1howNAoVSO1tCPrP+tRwh7AhNrNpbpV+d3Bl5WuCMzuUx6YvxXaKYWCpaUlA1ncE+B68eJFGws0WVqMGTjmTeAnF+boF9PxU6AH2+OnaX/FngI9BR5VCohmG4cIAEYEL18ESyskMeXFIhiI5WDoJmiAHUzQ77//frp7967VbIY2CgCm5lt8v26+hubKYCzWL6Zflv5a3IPaMICYYAtf7fraWlpdXTHzMb4vIHs2DQbUlJH2s2MN5mdmXKVFJLUFfo2TLh7VuXvMx9WD7WM+gf3wewr0FAgU6PDZWqSw9czxSFxotgRUL+p/sCatiMOiSViBEVomQJcADDBGsJKDKUFztgnGosnY82gHjbZbArI09QiAidZ4W6ahQoOFT/bcOeTMTuXAqC27F3JycQyDw6yBAfzVGGxvRn7g26YH2wdO8v6GPQV6CjwUCkAzNfAZjVY2/MkpNCyLqGOkP9dNutAUESTVfgqWRYTG635WbxGIc+/fX043btxIt27dTh8uL3u3ohX3scJcDJCF7xdvmKHxP1NwGGnsWq6Xabx4YTG98MK1dPbsgmnKjIAGwAJocU9qxRwn2xdCpkDqUv96sBTowfbB0ru/W0+BngIPkgIVny0VOw9m8vQZBiHFdCH+5gFOZeAEVs+rpbm3Sft1kzNrEhtAlr/xPazVuDeCopiic/v2bYuEhlYM8CQAIxIadYzhiwUQn11AtLPnzwJUPf+X1aN8DHw2jJgNC8xFvZdB+EHOQX8vo8BJgu3/B4ZH4UI82gDB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99" name="AutoShape 31" descr="data:image/png;base64,iVBORw0KGgoAAAANSUhEUgAAAdsAAAG4CAYAAAANGk3AAAAgAElEQVR4Xuy96ZNk53nld+6+5FpbLwCaBMBFBLV71rAnxh8c88l/rL85wjEOa2R5JMszokISRArCRqC70d21V653v47f897sbkAUSUkAUQ1kMZLdqM7KvPe9Wfe853nOc46nr/Cr7/r+K3z5/UvvV+DXWIFf8RH84j/bR9aTeh5S30kKJM8f3spzf/Y8r+f7w/P4Kf5teD378eHj73ker6iu7dS3rXw/kBfsXtC9Xtd16vpOnu/Lnt/38tRJfcsLuSe1neT77sHbl4V920ti1eu1vLpWmGWq61p1W6vxe/lBoCSJ1DY1b6I4Tex7V6enOn/ymRbX11re3GiUZ3rt/n0dHh4ojhKpD+UlmXz+3jTu/ZNECgN7HVufIJR8tzgcYscRe546Dtd368F527JwPn2vgDXjOzyJ1/HsG5LfS36njn+SL1+h/P7za/T8Yu+uwfPl7rX7n62HPPn8P8e4/9qvwD9hBTzffou/kq+v7IXthrQH26/kou1f9CtYgR3oPt8ful8NA1tAw/ChM1AEeP0BFO0f+NkBpNu2t78GoWfPa5vWHkEYKAiC52BsT2pb+1EDXgB09+X16oqt2mKjwPflB76K1UplsbXXqMpS15dXWq9XDsz63gC2bVttt1ttiq2qtlXd94rCUEmSaJRlOj46VJ6lujg712q5UN80urw4N7DNslQnx0caj8YKw0ibstZivVVRVqqqSmEYKssyTSYTHR+faDSZKEozjWYzZdO5vCR1O5Lny9Grbd0GgnOz8xg2HeDrc7B16DiALZDpQNtTIP8XgeVLd6znl2yAWrd8bFKG/+3B9iv4Rflmv+QebL/Z13d/drdpBV5musZOX4DtgKov6KuBcedYG1zKg+U5NACg2GvGcWwgM+CAY3Nt+/x5TVWobho1TaPNdqPFaqlis1YWeeqKtRbXV0rTRAmvM7zI5cWFVsulJuOxgen15aUC39Px0ZGB7ma9NWZYbCpt14VGo1wnR0fK80zbzUZPP/tMZVEoCgPVZaliu7VzSOJIs+lUR3fuKJ5OVfS9luu1Li7OdXV9pc1mLc/zNT840Gg8Ue/5CpNUh3fu6P7rD3RwdKw4z6UwdtQWFB3+gLG2w8rB8ANJoecbsX1OfwegfmnP4f76CyjB5wsSDqRf7GQcu90z29v0i/VqHMsebF+N67Q/ytu8Ar9mDWdHbA0DnoMtYGr0dWBOw997d5On7EtZtadM3HVqu16eHyqMYjV1rWKzVVNV6tvGQG65uNHF+ZkWi4UxZBhjlqfGWilLU/btm0qLy3Njs3meG2BfXp4bOB7M57p7944Cz9PZs1Mtbq6U8xpJotVqqTRJdTI/UVd02q439rNJEtvOgWNZr9cG1nVdDTjnDRuC3hjs7OBAr7/1liYnR7peLPT48SNdX1+p7zs1jWPPbd8rjBNlo7Em87niNFfvB0pg0Md3ND+8o2g0lWDzfq+6b1XCcmH4frDDYFc9BpO/UM63//w1rpmr3L/8ww69rVS9b2Ld5t/IW3lse7C9lZdlf1CvzAr8Smb0+equcSSPcnAv33sBtAAuj55eaterpZcJ6ESRKwNTQm461VWjq+sbLVZrw4u6qlRuNiq3W3tUZWHfT+PYQBDmSqm4bip7zzRLlVLOjWM1bWflYRgxJV96rHfvnuj48FDb9Vrr1dLAGzAfj0eKo0hd3ShoW42SRKHv6+ry0gD24OBAR0fHtHdcuRnQXa3sMo7HlI9DLZdLe/C8+eGB/ezFxYV839NsPrONBZuE65sbNW2r8XSmO/df0+zgUHXd6vL6RqvVWnk00t2T+zp5/XXl9+9Io0ytL9WwfkDXE11ZA11YLr3czwHu0Db/ZZ+xF5f1F6DqvoT8yvx63qYD3YPtbboa+2N59Vbgl5CcL3KiF/+96x6CC06s9DK7BZ6bslC53ljJeL3aaLVcmwiqM2YbKAxjJ4pC+MSjbe1PANC9phRFgf1ZloW2xUZN28gLAmWzQ+XzI2PJsNMoipQmsSp6uXWtJA7tdSgFF9uNMeUw8JXGiW6uLlVuFsrjwJj0+fm5qrrS4eGh9VvzfKQ4TlQ3tc7PLww8wyBUFCVOXFVVastafuuOEeYJ6+66Vk1b27EcHB4a8F5e3ajpeo0mU00mMyVpqjCI9NmnT7S6Wevktdd0+OA1zV6/p/zOkZSkQm7VOwmTvT5gawz3CyX8X0VO/8Eeas9kX73fzVt2xHuwvWUXZH84r8gKvNQq/WVH/EXAdc/dlYwBSkROlZq6Ul0WqovC+p4fffihqqK03mmaporDWLPZXGmaK0lSbbZb/fzjj7VZLjUdjzWbjK232tWVkjBUHAXabFZa3NyoLBE/+YriSK08tVGmfH6i2cGRiYsQNHVNo5xysyetFwudnT5D4qy7J8fK0kTFZmO93/kc4Eu0LRa6vLrQCiGV7w+CpV6z+YEdJ6rosqp1c7OwY+W/syzXfDJTs9yovFwoDkJjvFEUOk7ftYrjSEVR2OsdHh4rSTNti0LXNwuVZW3A3WxrNXUjL45V+r3aJNL0/h3df+stHZzcURAmrq+L4vglAeiuWG/Cry9cv9112oHsc7D9h1XkV+QDuj/M27YCe7C9bVdkfzy3fwV+AdD+o0zoZYXrczUyMuReXVtrs1pocXWp5fWVlXFXN25cZr1capznevPNN3V4cGh9W9heUZT66KOPjFHev3dPD15/TWkUmZBpvVooT2JFgQPQy/NTXV9fmpDqO999oDfeeE1xmqlsPa2K2hhglqa6urqw95yMRmrrSnEU6rV7dxWHgc6ePdPDTz9RXZVO8etLs8OJJgdjY7TrzdpAdVMUdmxZPrJeKyw0zXJj4ui2GAkCcEMvVKZI9WKjTz/+RE+fPdV0OtaDBw8U8n5np3b9Ycjw/iCIlMSZgiB0oHt5ZSNOJ8fHuvPaPXlprMvNSitUzVmm0XSukwdvanp8Fyn2i4cvG/0BO01XtRNPPd/6vPjYfQ5wX8iS/+ETbv8ndX+Et2gF9mB7iy7G/lBekRV4aZTTBDjcvW1udmCsJmpiXnQYprV6qdP7dnWtm6srffLzj/X06WdKokCzUa7I9610fPb0ifVgAb4EkVCaKkszRYzMbLYGRpRbZ7OxqYjpoVI+no5yK/1enJ9aqXc6GWuUJXry5DPd3Fzr4GCm+/fv6d7du1YS5jld0xr7ffb0qfVmYbJHBwcaj3IDJHq1i8W1AfnZKWKpGxvPuffGGxrP52q6zo6prGv1nmeirfFkqjcefFf3X3vdAPjZ6ZniJNF0OtPNYulU1V2gp4+fmZCKEjcjT8fHxzo4OlAUx24EqarUVI0B9Wq1sc3GZDzVdruhyK7j47mms6niPFPT99bHPj0713ZbaTI70Pd/8Fs6+eE78ueHbmaXUjUMnNHbrhcFdhOfGc2lbW3dchORDd9yGqodHX75o/lriKtekU/y/jB/gyuwB9vf4GLv3+obsgLPwRahU/d8zvP5ndlA1vVl7Xuohhc3Vh4G/K6urlRsCwO1N+7fM6C9PHtmrLbcrNXXtfI01Xw20yjPrXy7Xm8NgACnugagKgPNw/lcR/OZjfycn57q9OkTM6ugrMz7b7eM1Hg2msOfXVMp6Bu127WaqrTXQ8zEPC2CrSxJrRwNyrkZ28pmb9frpaqy0mw6U+cF2paNKYY5Q9AKsGL8Johi68+meW7MlucAvCd3TnRxcaWb5VpVKxVVpzTLTLS12qxNyDUaj+0YbaTJD1RXtcqiVtv01qvlexXHXG/kh53CyDfFNZuSwAtUF/SEWwV+qKaTJid39d1//W80/u6baplj9j35aSpfkbyebi77i1YdVhembMZAAzRm2GoQLO/B9hvyS/v1n8YebL/+a7A/gldsBZhx5UG/07Gfl1hsi4qYuinUsFZxc63HH32o9997Txdnp/YzsDdAhTGbeycnaqtCp8ynrpeKfE8RJVdmRemzhqGpe6uqMQXvnTvH6tpK6+WV+q6xf2+rSufPnuny/NyAFqaLq1MYIaTyrRdqIzVtqzxNROe2XN3YuBDjQ4AobNIMpBBW0UcNAhs14t8BXGZoq7rWKMuNYdIPraragAk2m+S5vQfjPLBHytURYMzf48SMKvwgVDaaKJ0eKMwnms7nRhyXq6WtyWgyduC72jgjjaY3sKVfHfiRyqJS2zZaV0vVfWljTKHnKQ0jZVGivmpVbUu1TacoyVT7oYog1Os/fkdv/OEfKjw6MDau2lcQ5PLCyD55bJicWsv/3ESPMdx9GfkV++28vYe7B9vbe232R3ZLVwCWxD3YwJYbNeMz5q9oVMlYYXlzqSd//54+/fgjXZ6dWm82lMzYYTKdmFiJ8RzAgn7tit6q72mcpbp7cqIkinR6+szMHhAMBWGo+6+9prv376mpNlpdX2izXurZ0yd6+vix9XhRD9PnhZFS/sXIAkWyzcHubA2pnHa1AnVKo9gAmNcHkM25SlIMOw1D52g1XAP7d8/XeDRSniRWDme0BwDOR2Ob192UpZWKMatA6ZyNRvKDyOZnYY4GqNOZRvNj+clIEeNDcWj/lo9HyvOxPffps2daLFZKkkx5OlaW5LasgC0H1PqtojzUaJzbcbTbUn3dqC0rtUVtz0frXHKRRmOVcaz0zom+8zu/rdn916VwJPWDOQaMNvBsHZjvdb3lF45bzwH3i2rmW/rZ3B/W7V2BPdje3muzP7LbugI728CucX7EAJgx2UbarHXx8BN99N7f6fTRp1pZb5TSbadxlunO8bEmk7HiNDKV73a1NFZbrJYap7GyOLLXWy1urD+LCMk8iNNUk9nUTCrKzVLrxaU9h1lVzCgmeW52iZReKbU6L0imYRKzc4QR4ibFv7FZMIWzmVE4oOELgRJVVOZpESRRvnYeiQ5pGMsZ5anUlvL62sCdcSIAt6Fui2lGmln/ln6t74e2SYD9MnIEWy0QZvWB6sb1SQFkzivJM1NZ29iOFxgLnoxnOj66Y6XhizNK76XqulEyGevgzpGC0LfydkEZvOvkt4xA9Wrr1l6j8wM1YSR/MtHG89XGsb7327+r+z/8XSmdD7PLjRT68qJIfeBbxeJlBfPz/u3L5eR9z/a2/mbe6uPag+2tvjz7g/vaVuCXzFWaKYWNqjRWdsWUod2sdfnoUz386AM9fP993Zw91SgMlAFgFTOzKwPS11+7p+OTI0VxqLJY6+zJE12dncpj7CXw1BRbUxVTtq3r0sqqMcCYpQZcvFdTbLRZXD1XCNNnTaLQ5m7LwSKRUZ/ZbGqmGIXN2W6NqQKwAWwy9M04AkymR8oIDnaJ9IUBdoAPdbHzRHZKY0rNjBRFQatRhp8xIzZgliurM/+b5plTIfe92q4zgLfX6Xt7P5t/bQOVm0rr9ca8m0NAH9Y8nWl+cKSbm6UuLq91cnxXb373bfWdr9Vio8isGgO1jAzxHh6vyWxuYBsNAJeNR1s12m6wquzU+oG2ba9gNNb05I4qL9T4zgN9950/UH50zA7C2Vz6nvrQVz1sPKyH+7Lb41C4+No+j/s3fuVXYA+2r/wl3J/AV7ICvwRsucmjXcU8AhZaLpd6/OH7+uCn7+r04SdKvV6TKFC73djfR3GoCPbboBxuleSRPL+z0Zzz02dqy1JZFMrrGmO6fVsb66U0vSk21kv0Izf6wnzpJM/sNQEJ2CbFX3OPqkrHSmF0gFxZ2AMAJAwAsKMJmWWh4iSw+VtjsnFiblKwWOZbAXWA1/rSYWSuVYAmoMwmAYFW2xQWBMAywZKTLDVw5XU4Tr4/m80URJHKqjL2CyvF7nGSjKSqMzeoAtVx16psGgPb2fzQ+rpZhpp6qlE+UbGttVqs1FS8vtR4ibw4p7msMAk1mY+Vjnj/ZrCu7AxwMQNBnRxEqXkqt56vbH6oIhwrnJ3orR+9o/n9eyyAldE5X9gtLHz39bIy+Xn/9iv5wO1f9Ju+Anuw/aZf4dt4fp9zDPg1fWY/d6d72YLAvdgv0rG8zEw+96SXf2D3pJf+tNfaRdh98YXtvwEtF+HWbjZ68tGHevcvf6Kzx480S2PNUP5WhTrMJBAxcexNrarYqC63Wq2utVkvTP3LbR01srrGTC0Ab3yIp9OJsdBtWZj4KB2NdHVzoyWex1gvVlv1TW0CHlisdRlNUez+dN7LnYmbYK1d3xq7RZWc57GBPawVhS/l3s1mY3+H0fJ9jCgoP2PvCEi3ba04dQwYYMKxkOdRRjbGjVALRysrXaf2gLUWZWlCKoRSsO4wCDTNxkoC+sVOmER/lbIz7BfjiihOdXx8Vxmg3JHqE8r3QvW4TvmxumisNsjVMdITwowj9wgdwx1nuZY3Cz178tRI62x+pPF0rj4Ita5bXW9bXRWNvCzTWz/6Lb32gx+4+ECeHERus/GP2Cf/QrOL2/g7tj+mW7cCe7C9dZfkW3BAAzN0+Dbc1qwn9guaYS4zbZCFDub8gJ2BIf3A0DgmXcdh0OY5rvIUv6eX1zqfXB/G5snmQiyrDtMD14zD8KDB9tDyU933oiCU13QmvuH78sNBeVxCZ9UvrnX+2Wf65KOPVW+3Vgqmbxt6UoorUldru1mqrgpV5VYHs4lIvFtdXlrEHWyUVBxAC+YJE0RohHCInummrMwDmd7jCXmwRyd6/OhTPfrgZ/K2N2rKrR2PAWyHCrk1QwqAm8QfRniwgkSZjEsV52RRfByEh1I5sZEaty6+E1XvcmD5OTXqPcRNnbzQZcI6T2cH0AAobNaEReTo+o4NU7rOOA8Yc9ca4CKYon88ykdq6tbK1fwMpW0TJ8Go/cBKxTBtnKIA13JbqsI5yg+VZ2w6JlIyl5KZ/DiXH6WWUbveFOa4RWjCfDKx9a/q0jYNPYEMk5miPFdRUV0gOanRk+tr9eORfvCH/0r3fvADdThPebgqB7uPhftQDSbLfPpa1tnjGf9IHu634Nd3f4r/vBXYg+0/b932P/UvWQEPBrSb0NyB7T/iDg+DNKWv+9PB7c7AP1DXY/XnD8HgLwAXvET9G3r8a29GBmbm75Q5buwDRrkLGMen0AIChvdrOzXbQqoagTPFYqXzJ091hUJ4ca6uXMv3Ohub2axWCv3AjCjGeWavzwwrM66r1Y18v7cxHfqtMNug63SQj22WFvAHFCizIhjimLZlZcCejSf2ODg+0enFlZ6cnumH77yjO9NEZ+//ja7Onurs7Jk5TwHoYeBplGF0UaqtSzO1MBFTXaosNi7kne2NBbNTyg4NbCNmWMWoDzmx7jhhy53XSH4jBWx2GrV9bT3SvvMUBszTwpAD58rkBwoipywGjKwUSx8UcRRzq1aadWIsGC8CKCvbWoTgEMrO83rfSs2s6+XFpYUy8N/OMMRTPp5qcvy64vGx+oDxolxJNlHbelovN2pYu45ZWzYA7KvYMkh+HEtxYqBfbzamIE+mM3nTqSpK2/ff0P23f6B0NJfX8bl4yerR2Dfh86wDM7io0PcqqX/JLeDb+LN7sP02XvWv+5x3AOpC5AYf219y8/qFQAs5hUkBpS5YfBdb5/DSXIAdiYNx2lvBTK3O6hgqubAIh9Sp6RqzHgSYSM7BYKJihKUoVBEEcHVlwQAxOav48Tal9UXpmR4dHtpITN+1FkNHTixCHQC3bysz9vcMmOl11jJo6z2XIwsAN6h5a2OJEEsACoCg9Pmdt94W1darxVJ37t7XeJTp+tkj1ctzBX1rnsoEAgCm9ii3dmzE6GGxCMgzr8s6MDNLIIGl4gA+kHsUw6wLHBhB0XBOeBRT47YpmKA3hlsNrwlfTiJShZLBF9mpmWG2PNwPAbQuIpCyLMDMJUBdTc+b5wC2jBPRC+b1jIe3nQE34Grq46o2m0iOkxcgmCBIx5oe3tP08K7GkwPF8cjUzQ5sS3Pi4rw5Bw8hGOIs2GicKs5HNg/MaFFKwMHRibadJ1J673znTd3//m8pns6dzaN9qAarkqGdsDOd2kfsfd03kVfv/fdg++pds1f/iIfS7YCAL2k+f3FM6Iuu7MvzF7AimJJjxICW61c6oHWBa6hMe2NHMNR+U6reFtbPu7w8s+DyokAkhFhnYZaFOT3XSa5Jlup4OiHDzgwjbs7P1VW1mT2Yy1GSWqkUK0LmMomFw0rQ3Ywdm/b71ryKi/VSZ88+MwZMaTeN6Yv2llHLF6BAbzSMGLdx8574C2MOAct9/cF3LXTdovVuFvLqjaKuNPWyxfJ1nZlXUCIGZADb7Waly8sLO6eubayfaUpmysleaw6GbpvjSqYt74v6iIpA6AICAE76tn7IVC7KX4LoayvN02d2o0JOZcyf7urQV+VY3MgPIiq+eD3AOSQMoW9VtVwfMBcgjuxhzBfAh3ViVZnltk5lUTo7RVNGl1YKzkZTHZzc02R6pDSbKvBjE3LBbBm1sn42ZXSOnRI5SunxRLPjO+qDSDerrTbbUmGUajSZa1GUuikb3X/7+3rtnXcUzeb2M1wDriaAz0dpz2df/dvP13UGe7D9ulb+W/++L4ucHOHcQekX/QM+Z51noyaUNHFwCuXzg4MBkHsFHJxqqS2kYq1mvdLi6kZXFxj9k4KztH4hJVdYJkzWUnfIge1qHUzHOhiPjDUWq4XZKBK0DniiAgYE5MXyo0wdJeC2MUYKK4ZFjSdjE+kIJ6m21eFkpItnT/XJB+8b27Rwc1ga5dsotl4tfVoUvWavSMwdmwPUwPI0mc0UZ7n1JG2WlV6yGuUhIEnvc8ewQyWpY8q8DqAPS10uF7q4PNfNYqG+b5WmGFZgvFEa2w2sV9tb9B3gj5mFAeWwZaBM7ICTkr0rM3fM8VJORo1s/VrfknsMlCnRo56GuVo/trHnsJGw2V7YfMRcK6EG5lDsLKQZH+rcBoqDt9fFcSobGRADsuTmWkfBjgNxFoeV6PDono6O79jnodwW6qhYDNUCey1K1n6gOB9rcnCkEDY8plzsaXW9VFuxwfF0U9Yqo0jHb7+tuz/4gZJDRoMya/FTOo7MUWMgvC8Ey9/63+T9Avx6K7AH219vnfbP+rJX4AuIikBpJ3B6GYZtjvULtnkuvYUSpOeELPwg9de2ksqVistnunzyiQEl7PX68loFIyABwiNmOqXJJDf/4HK70frm2kwnmImN4HD0ODcr1cVGSeBrMk6NOZKIA/MMopH6MDOf3w1q4SxTPEoVRIH1CKOQW3On7XKpzPe1vDjX+ZPPlANIsNW6VZDmGk8mNuKzAyaYGwIcgATf4Hw8NtAtG5ijZ37DAGO1XStGhJXs5mMRKrXW9y0RRpFZO8qMTVLqviEBiGSh5VJNXSjwKoW+c5GixAw7puRNaZ3Sdhwl1neFeDuTCXq8CL6cAhmg5QFjBlBhuLhUOfOM1pWSLdiejUBtxwHIuv50ZRXaNE/MRct6t/SKAWnP9XLZjLDhYK0tfzdzsYIAMD7NXGfAFFvHbdkqzaemODYBVZQo8nYbKdejNnMLqiD0pTm3fKpsdqKTwxMFTa/Tx09MMZ3ND7Tse22TWEff+57u/fBHSmbHtr1h1tcfXDhfGCd/2b8U+9f7Jq/AHmy/yVf3tp7by9XgQRf1i8B2B7TPwXb3c0SVQuCo8SGIqQp5zJQuLnR9+liPPn5Pzx59LK9vDJBxIKoxsw8BoERxlujgaGYjNsVqpe1iqdBUy42qzcoETLA+QgFQ80Yx7M4zIwgzz1eito9MrNP7nq5xMWpKtV5vQHJ8dKjD+UyXT5/q2cNPtTg71fb6WhklaJvlDJXPmCcdmYDJ2KIZPji/ZVigM6OoLFEHX2GsC401ogS2Srkr3Zq9oJW23Zr4gW89X8DLNiSUgQPf5mRvbnCcOlNTLhV0BMWX8hg/sh60K79y3gacqIG5KKhzg8j+BPDpqcKokUU5Noo6F8GUK69j9MGXKXeb4bz492FkiOCDtqvM/YnRpjCMjNnC4tkkkBzEBgPxFtIp5nBhwATK456FRWW1xvqys+5A3QKiHBs+0rEFM0yyXMEuDIIKgQfY+qraXkXrqfZTs4s8mM41STJtFmTlVspnM7Vpomt655Opjt78vk7e+oGy6TEDWrYeVkbeC5Fv653lVh/XHmxv9eX5hh7crwG2g2zqOav9XJsXJtbUxkpLjO/XS7WrG10/fajHH/1MfbXS8WyE15AB1Ir+3KZWEGZK8pEZIIRx4MZuykoJJUZ5aob/pgRs4Oc5lyjUs9kE1avrtaIcSpKx9VUR35zfXKrm5u/3xmwPD2Z68Np9XZ89009/8hOtL87lVZVGYaQRdotdb769ADdlXcZ1iMcDdZiLBcSYUwVEAQFmUAE6Kylj7m+U0yXtoAAGpCjx8t5W9sUgYzBnwI84SlAN+475bnGfOtfq6pm264Vl6gK2fVuornCZ4r/d7K5jmsyvJvKC2ECR86f8zvUBYNnMUNqlfE2P1MIL+HdEWLBWNjAVAQLM9A4qZ1M0N24MycrNHLsz1TDVskevdEjfsbI2YO/UwRwrQQqhGjvXMM4UxiNVDYKqQjGqcMryEeEFnIPbMPTM5ypQBTj7qdJ8PpiBrM0IhPnjCk9rGhFxorUXqB9Ndf/7P7ZHPD1Wh0rZjvEb+nu5P62vdAX2YPuVLu/+xX/hCljZlzv0S3miQzvMRkG4QcLyrETcOZ0TsItIpql1fXGmTx99YtaGB3mujvDw0ye6evKJ2s2Vwr5Uvbkx1TAm+9xs83xmYDudHylIQjX0dSHG640pg7MwVrnBKKJTWzcm+oGNYdZQA9pEueUuxJw4t8PpgY7v3lXVt3p6dqqirUz0U1RbpXGk+WSker3S6cNP1ayW6rZbTdNEoedrsdnISxLn/jQIqhBJ0S9FMQzDdclAvs2fAkSUUymxshLOCyKwni8smOW00SFPNtuKCAnnJmOGZWlMF6N/mCHvUW+WKlbXVo4FcK+uyKo9V1OvDcw8j8Zka2Veztd6zIYwzCA7lykzsOBaGSY6VnV1v5EAACAASURBVGrmGmTGNk5Ixb8DsvR23TXlcmJLGVi6ERsLyty2QQidmQTg60rYnTsn82SObfPBcxC/wWzVVRqRIJRPFMSZ2t63oAJ8kumvz8ZjM7eAi9JzDSPi/jJjwnVNa+DAgH21WanzWvWAONckybQuKlXAeZhL+VTf+e0/0J0f/lh9OrZyOhsXnLxMzU3vfNhw7NVT+/vdL1uBPdjuPx9fzwoMYetWlgxhC7t4M9extTQdaxK6+diuabS5urYQ80cPf65iu9S9k2Ml2CVeX2kceorarT59/109e/Shqs1CTb01EwXciEajuTov0mR6gCmRlpuVO2/i2BBadZ42q40JmCjVYjtISTPAmIGyLMwNAOt7pUGg+ZgbfaqKHNmbK20oZVNqDqSD+VSJ7+nTjz7U+upch4TDt60qStYk5aC2HY9cys6w33DjOa5/aspdwHaYYXXztw5sLc2mxnOY50XWC+WGD0gBsPR1Kcma/aLnmVUiYAsrN7UypWdmaZm5RWjWYKyx0GZ1pc36WlW5Uhhi04ib09bGkgAXVNdpmimMsJEMnvdUActdkIHN0zIaZSXozhjtTkS1M6/gHBlpRhoFKzZApmy7Y7IWc8cq7DIQHMM1IwlTSQfKY0rpBNcXVh5OR1Plo4mrYiwWKtYr69ticIHym2OOk7HyyVx5NtNmiRjOV5QmKvvKNlMVjJ4NAxewI6FoZAx43QUKDo5094c/0uytt6VsIs9DOc3Gx325GWAXPL//2q/AP7YCe7Ddfza+vhXYjdm6W5Yb2aHnN1gl2rxmXWtzeamzp6e6ubzSZrVUXa6kplRK3mvfq1hc6/LJI9WrK8UeMWtLlZsbAxNKtOPJTEdH95TlM9VtryXl4q5xYykdHBHjh1bFprDeKHaB6ID8KFGIMIcyLUCIJSGJOWGgETFz+Ol6vQpK2k1tkW/MwaJwXlxd6ursmcKu0QzD/qrU+or528JAEfP9XSaulWBhf0OWrPU+UVtbYPoAPp7bBJi61tgVphCu7AoIARSwYRig25/QP94Jlii3RsZGmf81i0hex8ZvGgUe5fZC2/W1lssLA9+uK+W70oJbK8RUEeM7CMHwIYYhUiKuB/bqVMnMyGJCwRcBBG5D4VmFgflWm5mVZyYg6TA2RRqQA2bXg3afBseGrS88mF8YoCFuw3IyTW3mtmx6Ez+xphaoAOssC6t68Pc8GylNR9ZzbTon9gpaX1mYKhnl8rJIlddYz90Iat0p9mKNs6m8MNPVttZZWWny4Dt6kyD6178j+bnksemg9O+U1G7Oe5DU7zH367un3OJ33oPtLb4435pDYzykpZy4E5/0Vna9fPzYZlyx4TOlbttqeXOlbrvULIXhhLo5O9fl6TNV66VeO5rr5CDX1flnur58Zt7DBohdr9nsSPP5iZbrrVbrjYEdN3lME+hDdsy9Um4ME4uJgw15jOekmYIokQ9Axs7EAQUx4iozwaAn2dRaoxBOALRGV+en5uJEZF7sS9Vq4Qw0KoIEKmOJWEUCImwGKO1y/pbwE8cuRKDAQN8JlcxK0Yw7nM0ifWeOqzaVsgM5668CdjYfCwBjx+hKyda35XVrXrdw1o4WDF+a8UeSkObjq2sKA9qrq2daEU4veq+dGVp0/bA5MVBBHuWO3xFS+rXM1rqys5XHrRcL4XYVC5KDGN1hvRm5cQplVM+erQlgC3LBXGG/MGKXoTu8hvWz6TkX1scnwH4ym1Mf1rpg9raytZuMc3ltbfnB9ONhtlPEaLhM9YGqslXQ+Ur8yMA2neaq1KpsGQcLDGy7ilI3ff1Mm7rXRVnJn8/04Mc/1vE7v6tgdl/yxrYGrif8BYb70ve+Nb/D+xP9lSuwB9tfuUT7J3zZK4BqljInABqZiT4Mk6FJWoWNNhfnOvvk53ry+JGumHGlJDgaaUQwetc696RiqajvzGweAvad1+7rwXcf6Ob6TB+8+xOtl5cGFAhfAJ2u8xSFjI9QYnWWgS6SzjEzSsZhGBso4JtroJGkGo8JendiJXqGlGS3pOCYh7BnRg3Mj0LCGcVZ3Fzp9MljY+h5Esnvam2WNzZWxLjM4ubGXidMElPspmliJWOOhVI5we28dFk3dkw+fUpL4HGSMWwmmbu1NJ7GAbSBrPVEMfdA1OSAdhebB7jT9+Q8mctF9IUQCnEUBdskjpRE8E0cqZxQarm41PnZE603C/khPWSABR9kB/BWMh7MKyyIwELXmccF9HeA60Z4XECBs2qE7dY1a+dsHgFUwHYnusL0A0aK+pvPhgnHcPiyLFxK3mwWXFIR62CVB7PehAV3xtYx+2CsCb/qpqwVx5nm82NNZkeKmI9uetVFZWw/oRLBMQzGH/R4qXCgPPbxSua1k1RbfgnSVK+/83s6+NG/kSavDYIptxngy8aezJpyL1f+su8Z34TX24PtN+EqvmLngJDHsbLOcljNThGxzOJG108Y3flIVxdnxkyN2XDzDCkHT3QwHalfnOvsw5/ZaA25pffv3reRD8Q9T5881MNPP7SY0tlsrMl45AQ35o6EupcEGscgKXmaK6/vG2ACSKenp7q4uDRhDf3e+fzAyp04G9ETrOmFUmqezA0IjQ1h3oBt4najzx49VFWsNR1lSJkUU/ntGgMzxmuwVgREYUWUehmzSWOUvqh8Gf9xloeuRIyqGHY6zLzSD6VUnGHAj9E+fsqM4gxVeFMFMwIzlFSHkizAS5kZxsyj92rzOcazmf4qJV3mf83koypt89P3WDuutN2utNku7O8w3CxD1LXzenbAbnO1FuDAoBQgjHiL+eFQFc5UhBCQuZskdt1LFME94q/W2VTWLigB5TKfBf4EaM1EJCJ0vtJmvVYFKzcvZTYXKIxJ/QnN9ziI6ae3tlFIIl/TPLNYwwrHqS3JRzDcI40nh8b+GakytyzCEFgTU0ODrThcOe8KAgwA82wy0c1qpcurax28/rYe/If/VaM3f0+95zYwu1K5mzF2YrH9134FvrgCe7DdfyZ+4yuAwyLMEC4W+56VWa8ePdT10ye6fPqZ6g0Cl94M9kGSo5NDHd85McBtyo0Wjz7U+tHH1get61Zp4lgvLkZX1+c6PX2s6TTT0dHMgHoHYjCai4srKxdnQwjAbqaVmU/Kuc+ePdV6RdB7ovEo13w6U+yH1uvsAQ76j1GmOhkrTHMlsGbAoqq0WS50c3lhYQOw2CjolaWhYkwuQLMe28TQep51gydy40ZoBkWrs0zsXDnW1MQIn1BOUwlwIilK3KMpbNvlxFJa7Yaf40Jyo2dzQKA872V9TjP4dWVYAKkPajWin+op8CJTV/MmTVWbaQQzvHEcKMeoI+i1WFzo6eljrTY3ShLOBxVy5cRdgCy9VXOCGh7GbiMLPOB7lLUtyQfWjnOmF6q1IARAngoHKUWl9bOZ/WUt+T5AS4ISY0LGfjl+lNCNTeUqTDMTrjGy45TYgQEtKmusMkdJrCSIrGjC2A4iqfHsUEGeq0IbgMislRlbcHnKqjbQDrJEdYAZBqENqKwDFWvMT5ZSOtXs9/5n3ftX/4tGx/dts7Nbd/v7UPb+jf9S7d/w1q/AHmxv/SW6pQe48yHeHZ4JMl8yj31uv+gaWkO2z3Pz495i8lqbbX38/t/pw799V/12o3EcKAMgy0IXp0+t7DmbTXR4fGhl27pYa/3soZrLZ+aiZIpcFLJDNN6azNiu1uxgai1OypJYIsI8cZJaL5eK6ZEyU0m+Kr68NuLiLAevrq6sZElfFsZJkg/OQYAtpVpKy302UZOM5DPjyY14U9gI0Q0/WxW2USD+jht+hFtSFimhpGzexI2VJ7F7ZCzHRl8oEHu+2TECiIi0UNeaL2/vmxAIRo0oCrVxPhlbD5kZXPyAHetGUOX8h5kbpTRMP3in+AWQG/qiGG+EjRoxuzuwxN63Pmpb85zG1oxHL0rZphrSYnmli8tTy+KNgkZpPFx4E2wN4q2B4VrsHtGwdjyZVRFsZKhhjAmwdU5OqJsJaeBzUBdbqwywfojF2MDw3yBlGlNqp7rQaLPeaLshWtC3UR0A0eXQekrSSFnCuQdWTsYHm1Gr0I/teHw/Vj6ZaXJ8rADnLoRVjae4DxT0xPRtFBCukMYqutp8lSmbF5ibNI2p0De1p+38Tb3xb/+T7v/49+WbfWegno2gOW5xKGwFXgpZ3gmmXtZPveygdkt/xfeH9eWuwB5sv9z1/Ha82u6m8dzMeEjRsTQXEmIowwGnbjbTeokwOLAYmlZjHVCq2Cz06Gd/q/f+5q/kVaVeOz6QXxeKUfgur7W4ODdD+VFGiTcwZkPJry6WqlbXypNA4yw1ZsSICkImupBenGt0cKgKswT6sdCWptB2eWUzmh3GEZT/GLcZWCXPA7CsNzuMIcEIbbSGHihq38Esv6gb+fgaj6c2goOvLiKrJ48eGUhkcWhOVHHoWf8QsB+NRtZn3aIGZhQlHWmz2ZpgiZ4mvT5egzIr/02peDSaWonSQBiQZuYV1kufeDSxv5dVp6IAwEE/F2eHXSTMNE0jK8+yUaA/7uLrYvlerbrZOMcq1LmUq3FxoreK8xSqcNTRxNQBzh7l3lKL5bUuL05VVwTfV9Z37y1ODxYbKYhDJZnrRRM2b8KpIR3RXrLFiMOTh6I5Q4RGn5iZXedexQy1WWKysRk2IFQuUIpTkqZ0bIpqyxd2Jhqsi1lk8t6Yd3C8ll3sovAs05hycMC/AYidbVhO7t5Xlo1tc0F7AXgsy8ZEaZSZnVd3Z2XpqtzYxglLz6qVqnCmo7d+V/f/3X9Qcv8NKUzVhKk2g+wAULbP+s5/9KUUSTPl4tz2YPvtuFe+dJZ7sP3WXfIv4YRfBlu7oQwGxdxdBrCtTcvKjWUI426wQ3QjJ1Kl9bOf66Of/H968vATs96LEd9sVhpFvkZxoOXlmQGWh7cuP0Op0GZDO0UY2atVS38ulPV9cU2i43m+2Gjb+Roz6jOdazQeK0sCdeVKN+dPtF1cKoIFxZQXndjHDPaNjVEGdKpeWDSslxszYGRzojY7SlZsrTiMTRHMvbrhth5EWi6WLhHH61VulkqYuzUnJXrCTuFMOZh+IKDO28FkAVysGQES3p9+Zz4am2DLhFOWdc/sqxNLsV+J0pEl3zDSQvsxCAlqxwgCD2gpyx3L6zq3sbBScdsba4ep+p6zh2QlredowEQvlu+7lDxA14RUsDxUyQiJmkJnZw91dfnMntRjlchrI5Ci7Bs5humukSvPWvYrvYMWhbKPukl+iqMTZXOiCCkfO8DFTxkaSkmfqgUjWAC0laUBS2P/jWpLIELotTPNYH0oV7v+tEsSoqfamdkFG6ndXDJAPZnONZ8fudhFIgYCRrlYXqf+dtaZbEAQb8G2awuv4LNQ1pH69FAnv/s/aPLbvyfNjlV6sUqPqAL8taUYkLfG74uyDqe+A1ubqtp/fatWYA+236rL/SWd7D9gtgPgDsyW2VPAtlVnEW4Gt9x0ueE2rerLz/TZu3+un7//UzP7Z0SGAICLp58ppewaSPVmrZAbPEwWc4WiMFZrUXoBrkLY8iX2oKdXcpMOY7VBojV4Emc6RDiFp24Sqlrf6OLZY22XlwYaFg3XMNKyG53Zja+4WVIESAZw9B2tJ+meZ8b7eBtnuUHVqqi02lSq21abNerXQlkUKI08RaY6QvXbupB2So6Y4r/kqmRs1uZMnak/+xbi+9I0t/9mjtX3XPIO4OHSAhtFSa58NFPXA0BotkYGxIAt4iZMKehf1rVbN46ZeWKL9cMP2Xww3Bwrpgz8O6Vs5/jEyA3nDKukL05/V1byhTFfXj0zpTLVhKpmIDlQTPXBwJ1c3lJ9P/SjEUuxMQliBb2zTGwos/vMEiOGcqEGqLeNhWNN2QG2LnbPMov53FCq7ZntdcwfRmvX3MUAOVtNjyoCLl+uz0pJnS8rtbfuWu5U2Vzjo6M7yvKJfD+x0r6HpeMQgADywpLZSnUNlYFKceQpz0eq21jXW0/JvQe69+/+J6UP3lTlJ2p8fLNDE2bFLPPLzBag5TFg7x5sv6R70Sv0MnuwfYUu1q051F0P6ouZeFYuA2hb8ww2NyZRvuwUmAS5U3H2TB/95E/16L2/0CRxtn2IntRUWl9fyEOJ6vXKIl8Z7JMZ1tVCxXZjoAUaOROB3vqhlGwpl1pQOMIjgCkda3J0R/l0rpixHHUqVzdaXJ1az5dC465ca2VXzBBCl0BjSlLSaVDmDkHmFhkXuJDzHeDaIfgoVz0VzGYO5gYVmbZdbRsGxn6Yt8X+kdc0dbGNiVjN1mLtXAnZjYoArETJIQTjpg7wAS4G1MbUKNHK2J25W/mMKjHn22s8mSvLM+tTozRm3dM0tDIt4EUwPLPEMHKoawNbNWtF5x/N9xFU8Z70Rp34iXEWRFguEYjyugltPYIdCi0WC8vYZcMymU6U56iNCy2Wl+bw5UIOcMNCVZwr8BzYrstCW0RMIf1URnx4UGZuTHFcFvRkPQNGUx1b8pCrBFQ1mxI3TsS4jvti/Rm7YRMGA3Yf0N3ML68D4FtervlKu3YBZXrmr5N0bNcSoASUXdODKgBiMTZLlY1E+T6jZLQDRrra9NrEud74H/+j7vzOH6qNczWeA1uWKPwlYGsl8j2zvTW3s9/UgezB9je10t+k97F72XC32AXR8i2qvUO/lslKbjrMO2IygKnD9vxcn/71X+nTn/6F6quHCvvKrPsAJ8ZjiI6jpDzOYqXkn8KU2kbb9drETAYEww3WEmMo69n4ihu3oG/pY2JwfFfzO/etZ8wNGdbTlhsr7cKgYDFYNzKSYr6+Q1C65akOPsOIl7ghE+rubuDDSA7jP/SOTRwcy2MW06wUI+uHWil0S/m7kmqCDgq3SbAIwZ0y2m1AUNjCrmGW3OR3LksAP/O9HIsxMhMguZGaHft0Pky+ii09S5lLlpllAK7mCFW6cnKWKEsz602uV1t7DRs9skq58162vFnYpwnH3GZmNztK1cCSfYa0Ydyk/BCVLq5QW11eEN23sOsQJ5SiUTwDzqwRAIgNZaTA59hiM5bYMibVlrZhoidsPWYU21Qb6krbjdtYmfdzwAbHOWY5X+beVMPOYYvjdz7MzsHJze26OWDnXMW1Q6SFwGrnyIVpBhsbYJX529n0ELswNY1TUxugBqzt2o6n72rrWfMnn5UknqhsI53Vve79zh/owb//D/IO7qrxEjKinldynmdGDj3bHbPdg+036Wb465/LHmx//bXaP3O3As8jeIZctwF6Xw6AxwoRUQmlYCLwqrNTPfvgfX36d+/q5vEHCosLBZQbu8ZC1W3WliQYr9eYVB7fc6phRCmVM6znYeMr6jUa5ZpOuCk6pTBjMBg+zA6PNTk8lhfGquiJUnpmHIMO4WDJR3+u7iObZTWQZlYWYBs8erkJmzsSPGVwQ+Lmzd9tT2GRcZFqbv6glnkYey5f1uvVFhsGPNVVG7UVYIv7kgNUSq+IvixLdjBDAHANwK2M7DyDKevyZUwMJg47HsZ4UBZzCUJAzFybcIhKbQ2KcqskY5tDcPyNiXwmGHMEkSqEVOaKldoMqZsIYsPiytS2FsYiHdO248HFycLhMa1g3rfVpthatCCzyVQczp490dXFM9XVWr7fKs8YUeL1d6AHWCbyvUS9H7kSfdCrqktVxdYlD+GXbP4VGJzsrBqdwAmDCa6VRfGhr2s4JvqyoZrWWT1aqJ99VigtO4Zr7lVDOhLnROl/yigXSm7Uz1Wj0QgrzxNFUW5h9PSG6a9zjXlO0wC2XD/MT9zoEaNmQTzWedUruvdAD/79f9T4O9+38ALiF1lrY65uKui5FN/lMO8FUt/WG+kebL+tV/5fct7PE9udq9HLoe/P9SCwobaW31Uqz0919sHP9OzjD7W5eKry4pG87aUmKUyqMeN42CdAC9OhLLzzCd7d4A1sjdk6lSwOQ5Ys0zYaj0cmKGJEpvN8xSnOQpn9HRBkBIbnm2kCJeFopDZInR2jWSI6sISNm1jIJ/8Vt6XK/JO5wXOzxneYmzjAaGM5NmMamrKYAzYhVByqLdZqNgv1CH+qrZUjzbCf4zNUx7yBPqrzEt55AKN+ttxXRmRqZ/DPz/HFf8M6rUKKeULjyp0RJdokcwk2q6WKcqPpbKQ0j7XZYEqBHzF2jKmVZK0U7QcqYNWWbMSIEEpdZ8Rgc8AWFE8fFKWw698CbKwTRhzYIwLWk/HYEnYW1xc6e/pIN1cA7lJBUJtQKowoO2N6wUxtYqlLWCCSJ4yYyoCy3NqMLeM+BvE9PXG3Js57mQ0W64A7s7n9u0xfc6zimJ2tIw82Avz5/MsAmt68Y+9xnGo2nVqGsBWKTakcaTo91Gg8k3qSh1zakvWyLa/XuW3Rg+bvzCJnCQlCI628SNV4rru/86919KPfV5dMJA8mTjrRbgf6AmzZjHIOz/OZ/yW/g/uffeVWYA+2r9wluw0HvJtrcHrWl8HW0THHagMUxjfnOv3ZX+uTv/0rrc6fyC9WSrqNgmqpartw/TOb2W3N1ADThHyUGUuxGz/GDDgBGbN17+ScjxhxcSk2lJQtCq9uzQyC8Q2A1/VIKZs6lmPAARPMplKUu3EVerXm2OQCz3k/KyVTZvycQOrzHr07dydyXpN8bI5EHD+jPpHXKiTCr3ZgWxYbVSXAjUNRbDdbM3EYsms5T0q4gK1zM3KMEIMJ1MN2fIPjlpWTYeAlc6iY54dmdAGobYuNiZrC2FeWxZrOptbfpA9sgNMCPoEZNTAuA8t2dpO5Y7Jt70q3IZsd9z/WzJk1OFoG+29gvqwrJVWarW2t1c2FLk4f6frqiZoawO3sOCy5yGrWKMYzE3ZBYylFm50kq25ezW7ciPLxDuTxUQZsqQggUnNjWcTwoQ53bQw2AfTTYZ0ArWX7dq21Hfg8WEViiCbcWUx6fa9xzvxvoqpsTCQ1mx1bD5zPh/OZdsEOfA5ht+YNPfTZMTlhk1VHuTbpRLO339H93/+3ig7ummCNc2WDs+u07NjtrvIzSBtuwy/y/hh+gyuwB9vf4GJ/Y94KCyYLmcWQ0AEV3zEjAxOH1CZ4CtpCn/7Vf9dHf/nniqqVmtWV/Hojv1or9QgfcBZ9gO3OszfAMkgOQBH8ADQALbZ/jtlQPu0VMwOKuIZkHryFzWWJ6V7nogRrMe/gQZiEtSJq4Gw8UZBMLD6NHq+VGw2UXRg7zM3FxnUO5CjEcqrmN/wiVs3GXrihYlCBS5HZHVYGPLB5n55ph9jLRQWiEubmDx8F/DlLKx0zljNEuwG02DmaQGlnwQiwmoWheyB2SmDEgOiKsHdpNBobaAK2l9fnatrKjEDyEek0btwGgrzdomwOhwxcN+KD6MsFArgeJyVlV8l1fVxAxxiejSA50MNEgqqB5eMGvinK7TzbrT7+6Gd6+uRjjUb0SmG1jAJlNgvMTDB5sVzJlvB3i+RDLORC9eyB9/Rma2tA7zTFmjIITO3NBgjRGv3bPJ/YXK3r17qaLT3knaOT638XdsxZyszyZMjhbVyLglGxptV6XWiUT/X669/ReDy30SzbwCQwcdTQKJ+pAtAndtfCY84a4dZoqmZ8pP7gno7e+UPNHnxP8hGgudzhz4Etn+pBWPiy5OEbc0/Yn8ivXIE92P7KJdo/4R+ugDOx4MaL6MeNxriyHCMNAZOk1VbXn7yvT37y/+rm8Ufyy4WirlC7XSkNegUodbmJNQDAYCUIK6PEFwBI+AI71ky/k3g7C0Zn/tLr0I26Op3F0FHedD1GECQwZuJ6n5bzSupNmlu5l9i8ug/tAUhaQDzgzLkYsLm5W2co78qmTkTk8t12XriwJZTIPUxoSNexjQNjM1gZ1oV6FKy920w87wkPAexODe3EPJRN8ei1kigbC8RgMFrERRyHmVVYjdXOqd5uVBFAb6DoepkIejCJiBJex5VUXZ6tA7mm5tgZw0kUxwTCuyrByyk9Zv7ALK+btLVysql+YdX2neF6AMyhG62JgkDlZu3GY5qtnjz+SOdnjxTHCJ/YEMmet5uTNWVx5FtYO6ydB3PAgBpiJ5Tbuw0I4zkm+mLdh4QhIJlxIwCRzwrVAWeR6MRRThTlxrZ2BhiweutJ+yiQx26G2IRVnVbLjR3byfE9HcyPLfWJzRcbDWPJrCYWl7v/sfEpCqdYzqeqsrmaybFO3vkDzd/8oRRlNqbkisU7HeHLKDv8Nu3VyN+6G+sebL91l/xLOuGdGcTg5MOrWhCcCZ1qFadP9MGf/hc9fu9vlHUbRe1GiYc4aKtRmljEW1WRMIOgBYUvxgMoUBm9cUHcO0EJhhU4KiW4DnHT9AA0NwLCKIkzV3AB4/RBAT36otx07d9IoUlHCtMR6a3q7EbtVMSUOa1nakpW19szu1tYHiVKY7eu98eBOdGQex5MvjMP4MgJjhiPseGPRn29VVOsh96sA25jmRbs7rn+8tAXNHs/NgiGqL3zWkZEZcyP3FlKwA6QEBG1GGtUlUXRkaBDEg5rR8LR7GBi4z+bzVoFpeYaVs05xYqjkZ23qbdRLBPrZwYW9FadAMzGbSyyj3XxzRISww2A19KTOG8giMSjwUaRawir99RYCP3ps0+1WJwp8FxWLsI3+sLYapogC+vKmGAEc6xw54zKuyQ0YGvry7HAuinlUvZ219ehKjp3FMpUMojtQynsqtxsHvg3twGhDE7fnbhCe98g0HQ6NV9s976+zeBWVavJaKbj43vK8/FgIoINpYsHtHABUptwFkPtXJEJ7KtPxiqSicpsrpMf/p4O3/6RlI4HwRxbpJe/XvqvPdB+STehV+tl9mD7al2v23O0AA1gAW0bcmPhARSWtbzWZ3/1E737Z3+s+uqpjnJfqV+rr1cKYVQ29oJhwgAqeCEDkIyBYMtIyRQYJeuVMmeaKjazAtx9eBpJNy62DSClRGy9WLNV9BQwcmLA5FTF5mBxeQAAIABJREFUFaphxepDp4bFIN8ls7h5EVO5csN/HlLuZmKt1wu6WZi7c3GyB0ItzBWsZs34D6M0lFs7BfSgKZG2jtkC+uCw6zUCtsOjHwz8AW5Ar3MCIWczOGxc3KCrzePia2ziH5gwJXTmQFExW0+zc05V5uAE2EhFhUK7VRCm8nwCBUbKsrk8L7LZUU+wSqfyBuioJuARDQvdjTkBuIAt7Jg5VcrN1rdsKguUx3gCcZa5YhFeELHZ6XR5+Zk+/fnfqyoWClSrWC9sEwZ7Zx3CLDHABdhd4DuJSI22m7WBJ6V0viwa8DnYOjDlmiNmos/KBm29Xln52JmOMB7lNkYcj9scuU0SPVQEV1x33hPgZgPAaFFDYHyU6vjwroEtmyjbSPHzljqF8nmwcUSL0DaK0QvEI639TOtwrOPv/7aOvv+OsV0+k8408iVPcGO5n4ff2/PLvD+S38QK7MH2N7HK38D3wOvWbibmAgjrap6P+Vx+9J5++sf/l64+eV+zoNHBCBepUuX2xswLlquVRePRB6QQzSyomd8HeBGHNp+5G7uJ08TM/10o+q40Z8hnPVeMLCgNoyKFnRmUAbYNbIsxIanqfK3r3uYg88ncQgGM1QHYA0N/DrRm0zgwqsG20ZlLoCZ2SUVmbmiCqqFnGzG3i9qZjUQrMUPaMkMMA3eMFGZlYQlmt+hAwFSvFuLugA9KhTUlc6cwdGdm/4LpWgwcJW6fkmttIiCSjEyolLjzN4vFvrM83KqmRzpSHE8UJ3Nl2YHUhzZqg10jjJReOf1I2JtjksN4kxl54E5FuRshEv1tB7a9jWyxtgigYvOHprRL6k4+IjBgrU8++plOn/xcfb2xR2jXBB9imVUjjzRz86+sJWIoEzUxwrWbfR4qDnaNrC/r1MhYU5qhiJW43UiObRZoPdj+xKm4rcdMiZ0NmR9aDxc2TIaw80t2mwUuWRgkOpifaDye2igVVQ/GjQyyEYPhkU15GhEWTJ0Sc5RrpVgrP9fR2+/o+Ps/lkYz9dh72ifFQe7nBVF7wP0G3g5/rVPag+2vtUz7J31uBQCaHdgS2mKAUhuja28u9PGf/z/62z/9v5WUK90ZRRpH3NgXahsiuFvLYaVf5sZZiMjDDQn2B9t4UUamSGyuTjBMerkwIxMpOeAKklwePTJAl2xTk8vW6hgnKVYuQYYSZJBo2/pqg0zTgxON89T6i7g4GYseZmrNVN9KqvSNHbhbQACpO7BwbrRYE3Iczj3XCaTwPKaIakriVp0x2lKkvVFaBRSMYA2pOPXzlB6nWKU/C/C5ni8uT4zqBFZq5xitdGkCKTf3yuiTF5B/63rMfFnfN4Q5OjZP6beoKBPDDqdK0gPF8dTUsrBgQhIAKcqsNXOuA1jh6uTO+0VGrVt3cmwd2PQts7GFsb8eowqFwrWRHvtonCqNez357CN99N5fq1xeKAt787z2EImhwoZ9RlQOYLVsOKgWOEGa2zgAppTIsYPk+IZyN5spNgBIAmrnvOXOF5GZA1sqJDuRlK0+aUe167mjbObaTmZTKwuj8yOIAZV2ECSazw51eHBiM8uuAkGv2I148bnjM8jGKepbmwFvw0yrPtbKy3T0FmD7IwPbjnL78AvjhF9DB9eEDUMSwf6W8q1bgT3Yfusu+Zdwwi6a1WGeYRxgW8mrVrr44O8MaK8/fl9T1ZrHvcKe8Zcb+QFlTcccsTBCMVqVhSlafURPA7N1s65yzG0wKIiMuSGaohzL+EqsIB1Zwk8fxHZDtNEResD11pKF6CNykwySkfowVxeNFOcYPDA6szKG54DQARYlY27yO8GXha6bsYZTDjMuA6jFWEJaGd1TBwuiFGm92MbAkRlaD2EU3U2MEGDEeA8zQ8t3B9tJxn3oySIKon/NOBBe0Aa2PNfSiWCDzuiBUiulU6oJCKGM6Q8s2crQiMOGsjeK4apCSYtoam5gK2VqWxe0EIbmIOFESZiPwKYBeN8FqJsC+HmY/bDBsXIspH2pplrbCI4fZPLjsfXBYfdUJuIIpfSFHn/yd7r47GOFXaHc7wyWAeuS0r4BGSpn56BFz9r6ujZu05tdptsI0VCAzTvvapuz9ekd786DMSDA2NlJso6cHyVvvoyZk9wwrLsx9NSJrvgMEi3o3LgCSwG6e+e+knRkGwnEd6YyHxRYrIlZQnqdMVtmtdd9ojXM9ns/1uHbvyXR80U89zyDwJX83WztYAKzJ7dfwk3o1XuJPdi+etfs6z/iYfLHqpwBbGvoAS5gtX+iD/77nykplsr6QlGPk9Jabb0xdSqB7IAY4h1s+fDCpU8bhp7N2FLi48bPTXaDWEaeshxxVOr8cc2JgBnI1ARPijN1PmALxSYHtVBnXsuFAZ/ZE5I9m8M48K+F0dTy2q05Oe2Sf/DxtTlOi9xzoMtYEIwOgrklmadizMRTQsnaw5TBCbTo0QG2zru5VUIIQUD5lzlZ52hEuACpPxw+AA+4oOQ1sG2Ymd2amxKAizDKhF5mFTgEFcIGrZxdqWoKtX1jx2obgkHkBaNjQ2DQQmJQH6jtQmX5kdLsUGWFIGjoYQL7llkLmCFIgmm6qgIWlWxstgXHToQefXRETM4isavX6tqtsz9kA5NOpSBxoQQeZe1OWSytb57p4Yd/q9XlZ+rKpfLQU57FaukFd72N8pg7mFU4nGuUSQCG6oKJpOjbMipl/XfOj5J1p6J0BiWMiDkzC8A2MActSsXOB9kBOcriNEmfG4S4aEE2BpSTAwVYdxIiH8S6c+d1TWdHZsVpa0jZ37w5XZC8bWg89ACuUrLpE23DkQ7f/rEO3vqBlOTqrDe/c4t6AbauZ7tH2q//Bvb1HMEebL+edX+135XsPEqIIaaAjFvUCvtST3/6V3r/j/+zks2VKZC3yzMV5Y3UV0oDX5l8zbOxMZcNClYrD3KTRO3pxC2tja005r1r5WN8cSmR4vRECZn7no3AWK6BvGSkMBsbCzF2hxNRW6naLFQVG7uhErXX+Km2XUg2nd24oeYYMgBgJR641daM82GuOQHtOUYPjuXSY7W+JGkzRLa1CJBgXcyajpSkuZXGq4oNhWc5u31TqNw6L2YEQEmYupB7KxtTGgBsMbMIrHzsmG1lgen8d0pUHADTvCgxu4i72sRfbE7oU7I2gBTsj4g9HjX9YD9WlIwVRSMF0Uien1kJua5a9Q2Rhm68CjbP9WCO1ZyhfeeUxdrDbC0APs2MhdLzdIJgxGHE7lFuZgPhfIXZDKWE1xPe3hFLt9Xi6ok+e/iemupGAWr01imDwzC1OVrKxmVJqMG1VsuFVTMoI7PB4vV3CvFdYg8bopj2AZsBeryUny3CKLSQgvXWge2u9wyYA4xUClj8LIk1orc7ZOda5cLsKamWpDo+fk3Hd94YvLNxG0sMIxucpCylmQoM2b2J+mikOhpro1Tz7/5Qh9/5nn2++HC+EBzvpFLWcH7xe79XJL/a98B/xtHvwfafsWjf+h/ZgW3E6Avly1rN4lwP/9uf6sM//S/Ki2sdpJReb7RtlpaY4tW1oloKKwDNlx9zk3PlQWz9wpggAefXW5E0g7oVr2HYxxCabvOWNUIsemYAjK8uSNSHeP06hTEOTgQblOuF9WxhfhEK0yBVgz8vvrYIfRAS0Ycl2QUzCpgiYAuDsQvsybdeMY5CkVpjOBg69Kp7XxVqYpFTm1v503ybq0KB3yqJqbWS07qxvq2loza9AkqfMGEbUzaFlYEtjNzEXNYPdX1fNh4omW08inK6jVTRo2UW1Xn0Wuk3juxBidpGU4bjbHC9xzowRFyGOUhKZ9fcnDzCDQYjf7PbHHrWpsBGJMVcrPVG2VCQlevKqZTSTZ0dAOo4bAFSlHEDdQ0qapcjy2WkrUDA/PLmmR49ek+b9ZmkUuoq83ROY9TRuYnV2FwVxUbb7cYEUiQ48TomIhtGunZzq/YdZpI9NwMN2LqHK/fCRHdtARNasXnKUosHpCpQF1t5OH2RioRxysiBul3b1lc+OtTJnQdK85l63zmRNajfyWn2mS13to8Ac+2nqsJcFcz2zR/p4PU3namF0fMdtu5Q9QUA700tvp130D3Yfjuv+7/srIeGFMYEJMz4qnT18EN98Cd/pLO//UtlxY2OR76adqWyWcG5LDR+GqUGuMZgzRQDLsWNm76he1AqDKLAxn1gXk4c5VyerO+GCKlhzrG1+dbGoz8WWtoPxvikBcGeSN6hZ2vtWOLVolx9nMuPc3VeoKJAHb01lpjayAqDtvRanY7UIvGGkSKcoozdEr7O6E2UKsas3kwxXCnS2RrCOildApBr69vmzJQiztnQfx1yYwPWpjAjfhAX8KR37creiJcwn4B1N6ZSNgtH+rY9/UeMLxAUDRsCNi70pa3f6lvflPEmm/bt6MNiSzgyBkpZmUqBzfTu5obNTMIJiKgeWCThMKYEmCEqcrOmblQKxughruJYbBIJ9gkDt+2JG6lCeaxacdhpu77Qw4d/bzaOXcd680OeAS4MGrA1kZOJ1RCTuWuwy/aF0RL/51KInNzIfJHZBGHbSOUBQORl6fXTL+1IBiK+0IUomLKbfrxd4tpMKWKPvF/aBFhXIjjDqjHRaHyg6eyORpMjW7s1VpdD0lFP+Tj0leYja10UfaiSDNt0rsO3fqTpvTesnWHzwPawRsvwu7YH23/ZTefV/+k92L761/A3fwY7k3XC3bFdLFd6/O5P9P5//WO1Tz5VuLpU5lEmXqvzSoJdHahROkUBakYTvY1ScPOyvqFJQxnnASAADxyaXOQdYELfzTJnAeqSPjBK41CWn+NHirOxhRHY/CPOVOXG+Q8zAkJfLhmbmApwLqpeW4wOus6VFbPEQICQ+p0RvhNjDQwK8ROzl5Y6Q285MVYGyFJKNn8Eh8/yvNYYbYHvc9coTwlNl4pNqa7GVSlUmPiq+62FBlDGxjGKGVPEVABDArMz32C4uyuZ09t1rBYKh1J5xzy5BiySc/Iy9yuM8AHcPlCaT5RlUwe+DbOobBBQFjulNSuMMtzZU7pyPeyWioI5UJVDnJ2FubtZW5heUcO2OabnQT32egZoluLTKU8D1eVCjx99qLPTh7Yu5m41gDvXEgU1KmLr2wOI6o3dcq6U9PlYWECDzUY732rrhyIMG6w4zW+a2EBMKiw1wrfPzu6LtWWNqZSwrlyPmGoJIfZUJEjyyceKk5GyfKrJ5FjjyaFtqjZFZRtDyuZVXSjNEo2nM7VerFKRCi+VPzrSwXd/qNHJPcmLXgJaU0XtwfY3f4e6le+4B9tbeVlegYOyewi3vUrF5VN98Od/op//tz9VfHWucHOtqNsqijuNZ5mbvSSX9mYhv3UlU8qQViZGlGM2sgiU6NO6oHa6Y+Z1bL1FF5xuymLu5mSLcrOHP1EWDVNl45n56NrojTlIMbcJeySkPDYwhv2WjWeP3mNuFKBNLby8KtYmUGIUBdDgJgzIw/JgwjAWyqlmI8kt39JlnIMTbNMFHgQuJk6Ufzeqy429NhBSF7hKuVQhP8bMn3CAym0eEEiZBSBg7IaKYLN2HsP3bETGys2onQN5/TADa6NAg5nDALaWRjQwTpS1hKObiWbjUm7oN7pzGUIYbLTJjUBRnoX9AmCck40zodXl+Wb0QQHWldN57vM55WEEyY69q00gliW851bPnj7UZ49/ri1JSIONpPWZLe8WIxOXXUxZlz461QvzvQ4DbdcbrVZr2xwQjYcZillwhpHbjJmDmTM24Xs760znoexGiUg+Igpw5yzVd6iVYfzoAKjz+/bZYfOAWvvo+L6Oju6bJSQ9cD6fq/VSy9W1ZvOp5ocnav1EtZ+o9FOF0xPN3/ie0vmxaQc+/2VWVgMrHzZlLxPeV+BXfX+IX84K7MH2y1nHb9WrmOMSNzNKyF2hq0/e07t//H/q6d/8paLrc3mrKxsDSlNf04OR0lFq5VE8dCPADJhkRNV8kOFuuDdxE6U/iFCFZzhXJ26WKFJhY/Y81LnMozIjioMSfdA4MwYHuwEcuLdRFWa0iHEcQDXJB1/kDladmIKW14Q90bfdrhfWG6VfaCEBDWpfNwJj802UX00dG1tCDf1gGpltyw0aMuPA1pTUXaXtdqmq2pp9o+XF0s+kVEmaT1eo6ko3ZkMCj4UUlMZeKamSSgPYAhJm28gmhHUDXGzEh00HpWtXbrUQHnNOonfpFNgcj6mDxSaBLFnKm4BlYoAkyrNDZCALb+zWDQM79a2c6YPziOZnOS9YM71hXLNcAASLRbnWvJid55LFJoYBGwcU1LWur071+NEnWi9unC0ndBXbSWrPNAGIJkxiqwLQW+WcTbIUeFqvVlotV26+mQzhujbB1ng6fT6etNk6oRSWnpPZ3I4XoRRqdlsfm8d1myiLTqzZoOVinIxRJT6HGGzA/ClH37//HR3M77jrapaNna5vLrVc3ejgcK758R31QaYmSFX5mdKDe5q9/pbC0dQ+J4OR9XBP2IPtt+rm+EtOdg+2+0/CP3kFKFuavSLpPtsbffIXf6Z3//g/a/vwY4WLS+FAfDDC25ZSnyvBITAhGg/mwziMsR8YKwKfKHTzmZT5cHeSsxvEsQnwNXUsoMRNnRsxvdWmcvFr9AmTTEFMdBs3OsZBEisXwmwNfAczDFymYLl+jEjKJeJQB+V4iMdzlogujcY5JtHHs+6wm7u0/h+wSSnXgTpgZhaIwMMAlnVTaLNZmGmEhRD2UhIlytOx3fi3nFv/QjGLHzCAC+g4/2Nn2choFOzWNiWor03xXNq/0WPeMV9TJUP4CTFgDpc5YHqXBsbWaTWHLUIIYKaU1RvOBWbHmuGURI18YLXOmpLRmHRIzBnbudHnpmze9IS/J0pzSumeqoY4u9J68zuwheGbhaTfm9r72dPPtFoszNRiU2xUE0QB2Bq77UyYhnMWDwDaetWIxRiTMjWxK32biYeN7cT2ueATBbBu8W+mUjGeKEozUyYvVlg5FjZ2hbrcaQV8tf5ICkc2QmabG8ISbOQsUp5NdPfOa0poOaAat1zdUovltXkwTw9mGk0PTWzHA7Cd3Xug2WtvSXwGzQzk5V+pPdj+k28w39Af2IPtN/TCfpWn5cC2dorbq6f66R/9H/rZf/0jxYtLxfQqN0vLcz3AFB/f475WlIYajVJTndLTYzzEvGzNOJ6yoD/0cN2sK9yqxOQBYEHIMjBgwMjHJaiiRExdlB5oZkzLI24vSTUaT623yJyoMSkTL7koO9TD9G4RVTlTCJdgxE0fkdJquTT2mI9GInUGNgvwUJY0nwN+BpcqFNamvs1MJNVSgjShDSvfqmmxNCRZprbAcZgooeOUd3ktgI7eL187UKVMaopks4WktIvlI8Diot5geevVoO72YIVuVnYX7M45mv2iCaoAO0AaQImUxJmV4tkwVMQIIngyD1+upQtfCKyfG1ufljlo1mo+P9TBwZFdo/WasRqsE1NF6USjqQs9KMnsrTaW+crwFsdBP5QHIiTW9ur8XFt8j8tSS6oILf7HzhHLsmhtY8LPOeBtLJRgY4x3NpmYD7M5aPVEBW7tHLOcEnni2gnMIA8xjFQ8bLp1EE9ZZSSK3ExvHyjITxRmR1YJicjc9TpbQz4zuEidHN2F11uLAGa83a614TMd+RpPxoryiYmjKsVqwkwHb7yt+f3v2qzxP2C1roK8LyN/lTekV+S192D7ilyoW3GYg9bD+anTOyx1+vfv6q//9/9NVx+8q2hzraTaqmO+tKmsHxonhAmEphupu8rYD/05EyUx5mNszcWk4YMMY3FsorZwc27msN+dew8/Yxkwg4E+Iz+WusPsY5Irm8wtTs8FA8h6oWW5tbEexFOgS4HPsQKXIgSTGlQ+LnTH+SXzcGHliI0cQJphP0peBF0AvoEUZe9EaYYHMWAGK0do1ShNHXiuV/SDK3kIxEIYWe6AzxKGeE1XAgbsORZL8xl8i12J1YEyDJhzoSfs+7x/ba9hebhQScvideuJYQRiKuc/7Qw6XN87UkVPN4qUj8cW4MBmAhbP5mG7rQZzCjYjCJcotaZ23M5U5P9n781+JTnPNL8nM/bI7Sy1cJFa091jA2PPDOwBfGHAN76yb3zlZWDAsA14ABu+8B/lAQZjYDy2exbMtKRWS6IWNimKIilxEcVNIiWSVayz5RYRGWn8njeyWKTU092UKJGqc4gDVp3KJTIizvd87/s+y1hpEZnAAFiJe8UYwtmV1pulATTB0MP64tC30hKn5c5mIfyqO52d39VydWm5VITGY+GJ13PruS1ADVscAhmbkLpkswBwR2uXzwnj2GEVGf7MO21bU93DrQtClUle5CHT5mZUIV2uW+2yY01Pv6jZ0bFmMyreSJ2azxc6WhwrZ+O2J7hgF6MIug4ZMq/MnZeWgMe01nafKp0c6fiLf6ysPvLmhSjID0W2A5PQN9Y1G/kzsYb9Dg/iGmx/hyf/c/fW98GWFa/XaH2hd559Us//6b/Q+mevary6p9H2SjSCcypR2/3tVU8L1dNSnTptMKVPR5q6NRyGCq7EBpMFZ4iin8QekdnskEZjK0WDYWhhMa+w8T9t0AQdLEPgUsV04cqDueK2abUigq3ZqEhGKpkhYk5Ae5PWM85EJBa58oUxHYujZ5A72psRO+e5LQ1SABim6w6jicYVLZVtltc2WqCNyfPX6yszVzNyW3doSKOdncGaRjY05PLSIrU8ZYj3o+1t72NaxnZWat0Op7oz2Hrh3zr0ATA32Yi59v1ge2REWDoCXJ3JVHwjOWLmaQ0sbOJxogbm9JCUBOACxLSZIVAhcWrdQqXLEAEEBltvYOI8e+aZF6qZx6ewloNd7ZBd20A+YCZhT+de9+7e1dXVpTscabrXZrP032kzW8u0x7QDLS5/jjQky56GTQ6fgfNf1nHvbCG/DYk8jBxIKGrYhJk0ldiQgvk081zLe+xclajLTpTObnuDVNeQpMK2+vTkRMdHx6GFZrbf46ccLW1GIDicJXQZsiqYyPtUs5NHdPT431JSzswd54UclejflWuw/dytcZ/iAV+D7ad4cn/vXvoBsMVgv7nzjn7yja/olSe+otH5zzVen6vbXljrSiXS0+bd9arrA9g2WrdLz+WmROaZiUtVEfpaVyWWj1DphS8u5vZUxoBwSBdDCnPIQKX6IuJuhzdvUiit5iqmR65yWWQdwba81Gi3VTGiebzTiNlgGezmeK9YFGnJHpjIABvzQQhah4zXQ8UbyXwAMeAE+YtZcOhtI4IuZtKWATHP3CIzwsACsEUzeqigo1qOonRvecohRs+h6vtg6rq97FjC8AumRPMGgQ3B0Nq2DpWNC9aHyH/sC4zRRqse3ZLnvGFaIebZPJZ5KMeUlwGqaJXt8JVoa+vFIFVFJGG4eZmBPCZjtnQaUwXwpWPH7tHCRurCtTNA0a0gU9jAudPP33lHv3jnbW8U6irTfDYZZs8xv92sl7p3747bx1hZIoGije784J7DZuNRCr1r0wXRyj+D6JVj29h7dkskIODKfD7BphGLR1r3nPt8piY50i4/8cihqmgfw3hPdHpyrPlsLnZjVPmQyg7JQhwzXZAReuas1mU7Up9VuvH4H2py41GHxkOuivNsev012P7eLYC/3ge6Bttf7/w9XM++v4BEpN7lmz/RC//6n+unzzyhqjnTuL3UbrcOdmdRaVLUKpDEQA0e7bTdrdWNmnDuIcoNNq81nlSWoY804A12dyzaFAu8XiTa4Fl80IZGhBoEHyoYtLYsfmm10LiizTkxUabvdlpd3FO7PLOlZJnAqGXuGIt3BKV/yGgJ8I0NgMlVJktFVi7A6OQftKEF3sOYbFCdIz0ZwNZs4L2SlIqdyLhoQ4bZfnwGKmMqv8PbAkgmGjWYcOwtzaRNytdhHhtWjRFRR/FIVR961UOMW3gz22ELlnWaGrybbcys2abQnmZDsGcm7g4C5wD5FY5RYR5C/q2jC9Hq4g7l3F2eF21lLsg4K5XklYEakKPrQBcCBnfwg+gOxEyZLgQ5x6DlW2+9qdde/bH1tnWealIHS/1g5kFl6xm7pUMkH9GG33sUADmLq8S1AGz5th57yKfF3pHN06FlzP7C+uoMuddOl6u1K8+sWqjLT7Uvb2gym2s6pcpmn9drNpsauO2ENdhrsg8zWcvEudgQOu2nHas+uqkbf/BHbiWja2aebZLcwYVs2MTFhb5uIz9ci+Uvf9prsH3Y74C/yec/gK2tAxu998rzevaf/xPdffF7qrpzaXelcdYrRS+ZV5rXc5VjHJRo+W612a2kbB8pP1R0XsTD+J+54YeV42CQ7/kpJCDmtlSY4fhDyxlCzMEhyP61Se5FcFwd2SmqTyvVEKVoFbcb7TcX0vZSI3v2ot+NlJ8IkR+qQLdfScBBDhL2fgF4D4AtrU0H1+9jDtiz4DObpkrDI5hFGTIWgA2RZztYMA6gCPO3R2cMMGG8H8xawJb2r2fFDj0P96P4HoDUxvq0u5HURFXsODkTXqMC5JyQEUsVvVqRtrTxa94PK2BjAyDYmSvY20zBAVyAiWCFNC+dfIO/sjcUcbIMtp7vOlShjAQexxEGcFswNBwvsh7awA6qGzGX7vXWm2/o5Rd/qL5ZqyL9CSAeJEsArOe9bsMefCEiI5jqnIo9cm4JlkhVVFTiWEXGhsPXDIvH/UgJEX3YTe7xjs51td7qztmZZ9FJMddo8qjKoy9ofnys2RzAp/LfaTabqCorV7S01Pm2l7WveTCt2bY0ytSltU4e/0Mtbj9ush2kBOa1EfPwobmkiQPXYPs3WWV+bx97Dba/t5f2U/hgB7Cl4uy2+un3vqPv/bN/rNVbLypvPpD2S2WTTPV8at1r0idK272rW7qXu1Gjzmb0nfpt53kk80AAF5Bar7fabrauWKq6inmqgS18gHOs/ahwD/IVFnMAmzbyOLXJwL6YG3DHOujjAAAgAElEQVTH5czt5QLDhGSvtFupubyj5b33DLaRbEPFHNUR78/M7wC2B/DjLMIG5jE2cDDjd6Ntt/UMcDSiMsQfOTx2mbUGgYl4O3JfIUZ5mmcQBfSwFWR5NxvaetIAfCpbwNLSn6Gdfmiru6oeWNUR4xesX7fA9zx+mBUObkuAL8EBbBgM4MN7YRjB7NmSH44XBi8yn6Ky8YejC7NSRTXxLBozD44+LBxJEYI4hnaXpKUIH7CpxFD5RhYuiirmrsxbIXG1Ph8/fesNvfyjF9ReXSizvjZaxRwa8poIjo/2azCyeX0+V2yKHAKPSUjGGCCId5yX2BTFBsLGFgZaW49ZFrZud7pYrrxpgNil8rby+WOq53O3kUdjugHS6emJ28j7QxsZO0hrqaNKd8UO6U6ZsvkNHX/hb6mYHavbsTv4EGzjWg9t5Guw/RQWos/nS16D7efzuv1ujvpBsF1d6tVvfEVP/T//RKN7P1W2vSuN1yqPShWzmQqSeLZS0vSaZJkmNT7GjZqeGLlWfYNxQUTEAQTNto1KzKkvpWbzWZjeu5YIT9rw/2WxZfZWDDPVREleema72Wdq00rZ7Iay6bF2+yT0m2o12lxoe/6uVmfvmc08qfELxkkIsGQmGtVtmCBQWfb3I9ncwgYgXUXRSkYnSxA5rVZancwlD8YPkLqYK9MSxY6Rz0kLmZkt80FSYQrteN6QanNoUR8kLTgnmV08fB3a3AZcZpVU5320NqOyHQ0tap7HpoBZeFT+h+9D1yCq3AhbgG2LQxJzWdrgkMYyE70q5WWtcjIPkhGgRWsZIprzf2mnmmEVM126F9hD2lGKQg6QhJAUHQ1cpDgfgO0rLz6vfr1UzgzarGnm1KElxgoR5rUj9TBOceUe0X4wv3lvKuYkHyuvIW6FfIwvm2/YI5pgA8Is9j72rJpYJ90w84VVXc7VJMfaFyfKKxjOPI9QglQ3b97QbDof3o+qOt4zuiuhxwVsVUw1u/1FVSe3Pavdj6AEsnkZqvtrsP3drE+f8Xe9BtvP+AX6TB3eAWzRRZ7d0Y++/K/09L/8vzTZ3FXW3NM4bVWfTDUugzCUjRLl+7Hnc0WeqOkbbXZhrL9bY8zPIhatZL48t0WoYpu9MON3JjxghSzUWltWzUwjmL+0YDGzL2vtRplWu7HaUakR7lD1wpZ82CX2zZWay/e0W93VqFsrg6lKWtBAuqHKo9pj7sgCT7V7MInwQutSLapaBwKMOiWey+bqd2Ntt5CVkNegncXDOVykmu3Ks1neCLAtslwV4eKYIfRAfsiOohLsrbdlVsu80oQwPrm9jqkWD8xtQBb5T8hkzDam2kQZer9KD80p5/E+s9vz3mgnWwJFuPwWNm+4SnnGqbHyaqIUK8NqoukcGdUkgDgnoKAwqQpJlkliQ/oO2xlIVQARpDQuWrhp0dpuHMpAdfuzt97Qj198XpvzMxXaq0ixnIR13g7HHnNrNkB1RWfjQJYLiRSf1XNhm1iFrae9jp1BzJ4j2t3WRjNzxsAkK+0y1rGxKmuzhpvxQvv82OlGVLTO361y3Tw9UVUUg6QrgudhI/PleyIJj+waBvIf/G2/llN+Us6LId/H9GFq7Yf+zGHn8ivCgD5Tv+DXB/NpnoFrsP00z+7v22vfn9l2Wr3zpn74r/9v/fhbf6r88l2V7aXqKlGKtnZK6w79ZKeqCCIMLE5avaOsVLfZarda2Qz+8vJSq9VKE5tIoL0NghS+wZCD6rry3BVnJNqFBmKbTeRKiIMrMbPIHXnX7mnlTZWX+CTP4nmbK60u3lXffKBEV+q7tQPVu760EcV0OtV0MnEL8/Lq0mAaUppYwKk20bxWZbgQQTZyZKAN9amZwmcXqchmE+Hy4SscozrAgDZpMInxW2ajULgSZ+m1jMlpNJHwY+mPCUUBtMGUjoWa92ND0JEJSxuW5/Z77WEOWx5D5xR/qwhwoF292R5a00kAsnc1nYPtTVAjYAF8HGHfWKmoya6F75Mr9d9njuhbb/eq6oWOb9x2WhNyHdrPMWsfAhnQ4TLHHean6G/Rz457lKl7/fS1n+iVF1/Q9uKekh1Re0OzdficEeQQJh1VhayoCokP7l4twRY7LVfLyNzFNpPN1rC54bzglQzbuprNVU7nGuWlGgIYhmQoE6ZKDCkmUnGkyWymPeYau0azutTJ0UyLycQMajTB9+7dM1GOijkY2anjGo8e+2NNbn9JKiau7qP6BueDZHaocB/89f8wjuBjYUC/b2vE9ef5S8/ANdhe3xx//TPgFZzVudHZ66/o+3/yT/X6k19Vvb6rk3yv4/kU3QMefeqEeQFew1SfmfokUTvKLZvYE9u2XmtW46i0t0aThZPFlIWVlh2LLP8vANQMq0bi13ahq8RIH0IPdoNFbutBAt33o0J5Mdd0dqpJvTDLdb28p+XFu9o195QlK+fNtj0TQ1JepgZRameHFqCdHd7XTGhHzKFr7f04NgMAPqH0zp3dR5txmMbaHQr5DO1lO18NlSYgixuW4wNZuKmI0QUDDvY9DrDFo5lqFWgN4hBgG61Jin6kLW6tAsYk5tA6ZZVH7uP5NbLjVC3xd1TEaRLsXCQ+7oG6fSC1G+3wbTY5jRY4jGM0tZG2BFPbgFlWOr7xiPJqrnffv9BmKx0d3dTRycLaWpjkeCpT1fU98X4kMCGNyTS2EQmV7U6jXUvtq5+9/rpeeu5ZNVdnKhIFUc5yqahcadVzre1hzByW5KC6tF6Z9rlrb9t2oqnluuxVloWKEi1t5/OTVZWq6VxpVWuX5GqRZeUTZx5vul6bnu7HRKNyYRkWOQSLSakbR1PHISZmom+crWuzFVer4Y0NkGbVTPtioWRyQ/OTm6rnC425hyyLCqKfGe1OVPrlr1+Kuf3r//ZdP/JzfgauwfZzfgF/q4fv1aM3Oeq9l5/TM//fP9W7z39X1eaubhQjnR4tHLjekks7Jo0GUwZawKhypYYw83yqnFkfZBiDSWhhnbID63aPdV7ErrFQ05KlTXjQ1bI4Z5B5YI2i4UzCfnBrXWWlcnKsuj6ydAMAazdX2q7uadeeKR2txVN2e8C2VlXPDIiAoWU11vDaOcPtzYPVY1j5UUkNjlQbgIq2bbCPARzPNcdIYcr7zGrLSHCDGlqlwaYNohGAQQsZsLUuE30uMiHAnSp10Px6lmzJkSlVrvpjMce4iX/caQ+L2SxosnYzgyXfnB+qVNrMMJg74vL4nN3GdpP3wTaC/CLlCLY3rXtn46aq58dKsonOLtgs5Do6vqn5AsP9SDvadQAlkiy6FtFloDfbs2Hi2nG8BlvpnTff0PPPfE/t8lKzMnVlDsjicQ0T2+1az6p7bTYwuRsDKZm3zvklGagsfG3ohvBcfmbLRmbpJCSVlfZcF+bHaamknqte3DDgXqy2+uByrWrxiBY3HjVwA7Ani5mmZe4NSPNAzCKbK7oUTlHC+pLzk9Va7lKPK4p6amY2+bblbO5UKfaikQxxDba/1bXpc/Bm12D7ObhIn5lDPIBtv3V+7Q/+xT/V+o0fqlje0URbV7bVdKYtbco9RCHyWQGivTAkIpYsyWeqi0r9eq3L8zNXKMtl2PzRMrZuEotHKixCuwEjjPiHSg+wdYoNlnrMRmnR0lSlyrNkBWJV6ai0McQh/Hb3VHKX2u+uLMnZ42nbh5bULNfh9SkfWchDeyutyJjd90GiApTNWA7NJ9WO28oDecchB5bGhFMR8hvbN+JxzGzVUp4ASl6TUAVa0mHAz2aidxgC3/zcvtHOywVPsRuMyLjQtfI+vR26ANkeFjNVGC1w9MuYLyDJ4RyGt6b3SFhG9i1tXeRIzTCH5mmAA/KfTGmROa82Qugj4Wc/hjg112x+U3U9dxW5Wl+5SL7P3IXFnBca8c3MNCHoAE/m1NIvwPbt11/XD773lNbn91SSzuDgeohktObDEcutd6cr0baluqejwRw302SCtSIdDM5xZMVGKhEkpwRat206G9rjGJzUM+WTI5XzUymtdLbc6N7lRtnkWLOjm6qqSrNJpWlVuquwujz3PcdYYTGfa4KdJV0IziGACxsbel1aaZ/VZjfTOaCqnS6O/A1Zz48dfmk/Xt1eV7afmdXst34g12D7Wz/ln+M3PIDtbq2fPP1NPfXP/7FG77+pRXdlsK3LwvOylpBz2Lrj1m1bm0hQPaWV0nKuPMm0vbg02HoO2bWW+1C1eK5JCkvB7AuyUlS5lq4MQdy9Z4QsrCP14732ZODStrQZQ2hDAZB0nJoMlI6w/UOGg2cxCzqAQvsyFna+LSFx6k9vYwPa2FTcHN+HOtsg6GxgU4tQg2qYqTJDhNATrGrAmRn0gdVsYDwAi9vSYbPokPXxyP7B1HPhhxyWjSaOAR4E1w/evoAhhDAqaohPBlp8nrdbG/fj0pTiQ031DFEntZ2E2cr8AScrpxXBZEZ77LZ0gK39hGFBD21o22eWdBCmyqq5pvObyvK5tk2v9QZrRmbyZiXR9HY7es8mwHKbQuMiEp0q8oLB8l2vN199Vc8/84zO3/+F9s16IIdR/UYYRdgchpMXKVBUtehzOSdcftjKTkVKR5rMKt8zzPJxk3JiVBkGFlh35tMjk+T2biFXapVrg6HZiBb3xKxrwPZ4MddsUqvvGjtYsfHh5+TbEuVn323kR8P/t12vZjcy9wCZkYlPY3S/E+u6s6r2uXwQZB+c13I5BnXT53ghuD70T3IGrsH2k5y1h/U5XjV20uZcLz7xp3rin/2fys7e1s2s02nBfDXCu03QoY05apUI55+9PYxH2URJMTVRZ3N5pdXV1WDkEFUti2noQpHVRBuSlnI4PVFdDMuWI+0wXsQlqNeYx5RkrNqMMcADOQtkHQhEGEhQJfOvroYsxnEiDoBANQoR6sCEJboN0KWKtT3iIC2xBIfEI147CwelA0kKxyy3jLGoHB7vOaSdkDgWslQbA6p1staghlk/s0uznyFRtVgXBsXJXsQ23IgZrEMBaJ+79d27SnUbuWmHirhzdQoZzcxc2NuDFtZV+7aNrNx25fZ6OEqFJSNtZAB8h4ilgMXLuRyrmi5UT09V1kdqu0TrbciFDjmxkSwU8h9AZ0f7mbmt9dCpiUxlnmm32eiHP/iBXn7+eW0uztQzm+cQmcHb8QpgBWtpTdOax3t6rNm0dggABCn7QHOt87G9tsu60LbZGPhx9OK6bWBLj8a27MRNrBtXakeFdgkbvanj8WBb4//MKZrPprp984ZdzTj/zhR2jjHza6p6tL3ZEGpARnCnlaMGuaWRQzHjZrOSqaynnuHiP/2gY9SDy8V9r7JfNdB9WNeVh+RzX4PtQ3KhfyMfcwDb/fKuXnvyq/r+l/9fje/+VJPmXIusN5mJBdpM1pzqcivt1jZ1YDGGHKW0tjH+brO13vbqinlto/liZgZqeCKz5FNRRhh7zCnDLN7ZtAlVRRmzSaA92SuhXWlyT2SzhrctwewQj3ZKR8hEkNMMhgsHOQcxbF7cqcBJdkHigv0ggBdGEwezCbeXAZIcli6LKuQqNhUQuoLoY10rubKbgVhVlZaxACIm9Rj4W+0JFGAm7QD5mFPSPj64QPl4+CxDG5nFHZCljUzbMgIGdmYjj7qdK1sSdWjdMnOlte7QdzOrw/aw3TSezvbt2ixtjvtDG8YIWuj6nRnJWZmr2aGeISt4atLZKKnVdcyLybRlroyOmVZ85OVG+lKqLcb/bIwGCVeV51pdXOjJb31br770orIelXFviZPtIwctre+TAYDZcLAxmk9re2sHu4vXRMi7U1YQSMA8FckW6VB0N3LPaznuEVah01PLwITRST51RVtNj+yffH5+7vPNKOCRR27paLEYpEbIluKz2DUrYQOZe7PIBo12/qEC5x6xfSPz8H7k8PrF6Q0V9eRBpe1HfvWuwfY3shJ9Ll/kGmw/l5ftd3TQBttOWt7Rey98R28+83X1772hzc9fV9Isg9lLdmqNVpNotbWrKFqXZnQmlfpxqa4JUg+yGOaiMH6dE4o8aNfa9xbwyYbMW2trDR44CaELBWyriL6z9WGrUTpyIgvBBcwULatJC/UdSTh7W+8R4G6zCqpL7PeGQHY+VlXVqifTQZsaBv20VYlxY0NgoHTJCuMWs4S5vXVpMbP4snBjjUgb3MYSNs/fGWgxaoDwQ8INc8rxHlOPtV2gXMF7EBka3sgoCNA+MJAd7+eAWtq8mQHfc0QIQrBl+UyEGNDyLnK38Qmoh6yG5jTHzhIzfsDWcYK0q5dDdm7MI5kzH3wSD0ENEIDCsCHTya0vaDo91WbTm+zmZB0zb2NTQ3V7aCPDQ7f/8hDyUOa5zu9+oD//6lf1+iuvqKZNPJJqt+sT2zGi+eXzsyGKGXZsriCQ5Vli+RhzW2bFS2w3k15FGbaN8JG45nQ28npin2zlE3sXF/Mbyqen6pNaaxoB/Uhrxy5ufa2Zz96+fUvHxyc2U3GbPi/CoMPxjQG0OFIhFWO3Rr+hb5tgPxdszjJtkF8lqRbHJ6om6G8jKerBAvbjmfK/o9/i67f9HZ2Ba7D9HZ34z/LbsjDz38HiLyqPMKCAV7y9+6buvfyUPnjle7p680dKLu8oty3hSD2gass8wKCxiQS6Tsot6pkdjOR9omwgIUEeohXohRbWb8FzOTtUw55s3g8hsJ8wEWtoaLESxNqh3dpnOM0h+KRqsVO0TASwDdLSeJQrg9RCms06yEF5SnuWhJjGAA7QeqEFnGAeJ4k2BJhbYhIyHLJ3DYcEHhQz1VNCzVMvqWwYAFTPTdOxq1USa2IMSeACOlrYwI2Bdt9twjPaulpaxJhNDO3mZuvZsJ212k5rZrJdyIaouljI+x6FbwAt81BeC3C3BIZWMacf6VQJ2JeerdJJ4Pi26wsHRkDiAnthFXNeAVveI8hG0aGAiJZktYpqocn0VNVkIWWF27C0sh1OP3gm09Wgrbrz3Jf2fjhOcY4gcX3ty1/Vqy+9ZEOL/Wal1JF5I4MtAQq2zxzTEWGOH+BL7vHR0dwSIMhLRBcq2eH7700W89v5Yqp+ROLPVkc3bmpc1Nruxp7Z0kbuSGbCEzmv1XRsrCr7IG/WG52fX7gqXhwd6eT0hk5v3nI7mHHIwSsacp85B1S6zJQh/0GVYmyw26vp+vi3JHdG7mS2+CWwPXhYx+/Q9dfDeAauwfZhvOp/xWf+ONiCamGugBHQWhc/e0l3X35Syzef1/YXrypd3lPGTI3HwRKGkYpzU7fRbnvlhZY57X5cqNtTCYaLEWHpK/SMbeP5LH7FEF0sGXHCD5BPuktoL2kXgl6Y5AO2VHhu2+4jPADPXIAWTW6AJmk2OE3lBtyuHWl5tdauXStPP3RuwkkIQgyLrmP1bJiBkUbnfFRanSYrOeIVWUuh/Zg4utoLrkGuxdd55T/z2ahYrQNxik9UqtgT2rii20gABfNjn1Qv5eEYNRDGAJpgLlNRRUA8hg20a9uud1av2chtqxF+ynYS5rHkuaKx5XxEfi0EJNKPaKnb/EKtyGEncq/ZdpbehGEG7fu9rx0dAjZN4R41UQWDd35Tk9mxkmqC+7OdliLJCJlWuCvtqJKLXGtkV8ys0wh+p43/vaee0ne+8U1tz+6pIqeY2TltcFr6VIJIuJiHWjMckjEnRFWFK1yn7ox6tX2joorgegw+JtNSx6dHYZzCeeD+K2rts4mafa5VO9ZmB2egVl5ONJvP3aKmYwETmuOvYCAfn2hxfKq8qm1dyWMd3xhxCkG8g6ClNgDX12fkqte66XGm2dGJwZYZOPfqwWrzoJm2acv1mvNQnoFrsH0oL/u/+0OHuT3dxcHs1bgRbkabqzPdfe1Znf34SXU/f1n9nbeUrs+UNpuwas8Ky0WorDC/6DaX2reNioz23NQ2hVSdhMtvNiszW4FUtJIOBxgsGu2LTBABvF/PNENCEw5N2Ozl9830nVpjP0e5SjZ4Z4kKvG/zylIgcmeRA62WGzXbpbJxhBvw3oAYbGI+NlIOz/+wEoRURA4qxhrW2eLPzOcr1BNAgBk/4EY12RFnF1W8Z8MOpY9K0qH0Q1SbM18NyJg6MLOMiDlMKXYwa81GRn8b7koALV+OEuQzjpCbALawkBt/U9lCQqKCZONBdQ/w0OL05gBPYc94Qy6E/Kksef2R2i3HbzqWW+DArcF2IDqhteX82SxkeqJ6dqJxPbUbmBOAGBsMebgGHg42y7Sk0u86V9ZU0GVe6t13fq5vfe3P9coPnlXSNqqLaG+zYcHty9KqVbCUOYe0jzNsGS19hqHNS0O8GmtxjDSn0nJ9qXHS6+TGkfIy1xaZFXPgpFBLCzyptBvX2ie14/Wm82PfJ2fnZ1qt19GWp2U8GquezbU4uaHJ/MjM4nIy8/3TMyOna2O/Zub/nV2xPFUgrGCEVSWeYhzXqSazo7DiHMIm7kc42hTmQEe+XngetjNwDbYP2xX/635e48MDoGtM6LU8v6N7r31fy9eeUvP2S9oBtptzpV3jqoIAd0gqrJDs/nf44nadF1vAFkdDmL/Oc3UdFU5LgC3VaFSpiZmlnTWWuEZFLUDl5SCCAXSYwyYJlVsAL/pV3KialnllotwB8WhyaQ+TylOoaXpXtuk4klxI+rHHcgWbOHUmqfNm7BoUDF0qXQDXIOxUHAAca8lgyXrO3NMKhXkddRB/hrDE4sz2AgcnE6cGRyqkLbCUkf6IipKKHOmPTRV2Bk6D7RAmEJufqH89D0RmRKrPauPKFhISbXiq+i0dAEfR5cEy3kWCDrrjsISkkxDXFlMK2sAhJyInFnOQYDFba+vweGQ2E1XVQtX0WKqmaodWdpakvrZYVjpth7OaJNoipcKLGeIU7GBIR7301quv6ol/+2/1zms/8THTVuXcALBU/naRYhPivGFIbdhZcqyhwYWVPplN7GKFs9Rmc6V2t7GBU1awwSptqrHZ7bXdoYmFKHWienFTOVKgca6t563ELBJ3CCksPJ1pG5/euq3F8Q3PXQFfJEJ2xiI0YnBQY6PGRpJ7g3ktPAVeo+n2mi3Q8J6GFnowuPCm9fB1DbZ/3RXo9+5x12D7e3dJf3Mf6FDNhsY1Wsmrs7s6f/0ZrV97Sqs3n1Pz3pvKm0sVAOcoVZcWrm6Z+2Ha2G+XJpOkVBmjXKvNzmBLCkxRkrgTGlrHzJnZGaHggC9zSxZG4wtAM9gdUv3CWMYlKstqZUllwLVcp9m4IsYikrkj1anTf/KJARdLRYAtEQtup+VyZSkLlW1UszBzEms2raM0o3ZIBgr3fQO8U272e7s+mWHMZ+1ol9M67tRu1/47bWWCDw6pQTCbyeJlAbaJvlvH2C0C2PEaVLjAKuDpTcaQRsQ5YqPhUIBxqu16o+1y6TZ9bq3qyDKYjiqQzcFAUqJtD9jR8m02G3XdRqNxsJ+7DvJYRNPdlxwlsKDRtvBedAcgvE1VlHODbTo70i4vXfWPYCwbrGOWDMBSWY6L0vxhzj+AlKeZj2G33ujpb3xdz37rCV2dnXkTAIGMeTYEM8hUVOm01PnG9CPPIU1Fu56uRV4UQwQjbWWYyBDweocT1LPaOl9a4Gz87JfNRmF2KiWlzpfEI/aa4XaWJDo7h2yVuQuw7faW7tx65HEtTk41nS0cXgCSU/maSGaXK+RkaLJNEXd1y32zaWByz3R0essSLWuQhxSk697xb25d+ry+0jXYfl6v3G/huD9CjBo0puvzu7r36lNa/vg7Wr/5vLo7P1W5W6ty+ZapGedqaatRmYx3Npy3FhSXx12iTUs7eqc8R2YDEWls2Y0JJC5dCCfPvaAabEldGeQgrkDNOMYOeKtkXChPMY6fKmWOapvgViPyawsWyL0aAKWnpTpRWS1caXUNQLj2cVwtlyYfsTgyA+bxLKBY8KUEIwAcAxh5+YeBCxTuIlScti/gSgoQ1Q76WVrJhBXQHjZoQjYaqrfYQDBnHnJsYSF3jZnJADUmDmxOkMFQ+bLBQJvrCt+bEkwrMPxItGtabbEtbBqV1qqiA926jQxQht6ZFi0AVvoYqB4JtcfhK2RKod91ZWuXqnBogmgF6cexdMVUCW3YfGJHpur0lgHXYEKUHWGJEcskth0t15HzTAqQLRUrM8GprMddpztvvqHvP/FNvfCDZ9VuW81ns/ChxnyZzYmza2E745ccBicF13PXabNhM0W2MZshgI/XH6meZMoraEv8F6A5WdywiQUVLqHx47zWctNoue1U1LWv9Qf3zk10my6OtVw3avcj3X70cd165DHNj46DLIX8ZzAZ8TWAS+B4QzZyIYXa7ccGW1KGTm7c8mtyjTxBYC49BGz8Fn5tr9/iM3oGrsH2M3phfqeHNbSQgZUDMeowd1qdv6/3fvRtXb78Te1+/orG579Qvd8qHyEJSbQdZWoIJad9SvU6hlAyUt+ygNOeRK8I+afz/C20rMSshZEDrlBVXWs6nUVVCgg5cSVIUjahGPXaNCv4xsqSiYoEsK1MvApjhtbevciBOv+dSnVqsE3TUrtuoz2ypH6ny+XScXTE9CGToZ2I7IN5L0AT6k78mXnfAFoG0sw/aRPT9qV1nLhSBCwwjohgAAhQ8Q1wRIyeI+roQjpwHdBGBoQeuVU63itlv2GLyUjxoe273awH8w+XSZFAw+x416tZrw22tGQhEyFHYW7ZAPjWN4evM2SokY8b68chCxdJkV20hvm3TSNon9MSbQyWMGzxnJYgm1UqJgtVNx9RcXwas3OfD/ZIYflogIVhzDZjsE9kw8JcN+X6bLZKVku99PRT+saffVWXF5eaTqaurpkir9dLG3sUOHsxO7aeN8hSVLpU4+yHGDmgvyXoQmNcu6RqwvgCh6dOaVmqYkOAHntcKqsX1kb33J/YLA5xgGygIEJxPtkE8Y107ejkho5v3jIIZ2wU3FWI8Ho2aWEtGWxkZ1Eg/2FEobHmi6E53wwAACAASURBVGNN5wv7ZDMP9kbSUqboEF1/PZxn4BpsH87r/pd/ass3g8lxkP7E9hy02Gn9wc/13vPf0MVL39D43ltKNhcqemwAW7fnNjgqIBnJyEztlI16y1PQUWJ4FFISmMZhLE/FQJvUVRZg5DxZmKa1gYVlir8jSXFnE5Zt0ruCgx2ajGvl6VRpgm9uEJN2+0Z7MmdJi6HBu4fwxII6s1Ujs+Q8xXpxq/PzS7OOy8nUAGtfW9jS6CcxSPCxhS8xi6t1pfzZ88/WlW2ALXretbTbBlOV2TNSGge1Y7gfUpnDTNiGE9hN4iq1XWnfBTv58E2FCzAy46UadXC9Nx9oOwtN6on/fXl5qe16rTxJnErERoY2dYN8hjmkk4cyAyKzW4DfRiEQuPpIBIo8YY4x7B5p01PZtm4BRybsCG1xVqucHas4uqlsDmt34qqW6jiC3feuZCOIgGxcWL2llquN28zTydzWksl2o1ef/b6++dWv6PzePbfZaTFPqtK66/Vq6b+zeaBdEeEMUfGia3bs4a6z5Gdal2ralTbbK01nlW7ePrEsaEWog1vaqVvg5eRIeTVTT/5sXmuN8UWa6fj0plOLLq5WBkxms2wa5kcnunn7EYMuGzFHIx7m+M41jt8P7h2zxYl5bDn3e9+7gC0EKzopXDe+LK/yH64XnYfxDFyD7cN41Q+sSP/iU7488AO7FoWbkB2GHKkXBhAYWlz87FX94jv/UrufPa1kffd+y9PzP2z8eC5QbdkLFQCWhCPrar1AoX21pePIbkdUq7QGMRmISDpAiLYk1vVxHCxytJVzm7zz2ixwfFPlVU6lwRM5yFPBtKVyPr88U9Ni9LBQUd3QKJk5uSYbU4OvgtxEJdhSVaMrxXJvorqe2IXKVow2vsDkfz8EJaSW3iCgCc/iMKagQt0sz9U3K2Ujaumd4CB5zso8c5Ra47nZRgVbJGhv0c+2wVqm/exYvzC3gBPmzY7nwoB6Y7B0ADxuWOh4Hc4QvsuWSsFUbhut1htPPNkwAPLrNWQtGL4wh3P7Do8TQhdik2MucoTJDsYdcd6hVYV1YSTfICOqp8eanj4ulUhtCCgIAhEVNJpkgN6VNGYfQ2uZ+2lMFVzUZkWPNxt98PbbevIbX9fP3nhDBeMB3yMjV/FsYLgXwO3D597T6oeBPpKa3Vptj18yphQzf0ckY6+ypitBKMXeoIsMqtlBguL4a8+c+3yme6udtv1IR6c3PWelhUwnhYxbKn02XTXZtac37QqV1zOHxHt++wBaes5N+91+F3GP06WBYDU7OY0OBDW7NzTD17VV48O46rI+fWrbrE/thblSe1vqXH99ojNwH1sfAFoDbhCALOEZNuAj3JiYKUIl7Tb64NXn9PZ3/kTjd59X2l7G45hNOXM1zDDCcxcWLNrObWhIMXAAtG0LlLnNSLVzAAhashlEpIGFaxs/ANCpPJF0E2kqfie3C/cjmMETx57tISw57xSbR6pAMkmXBuQkmyvNTzQeYzZQKBvR5r3wXJWqBCnNwZ2J+WLtEIEgZHETw3CGtIT3M8dgsB2FNSSLKzIdh8k3K6V74uTIcI05bI9xfceCP1JL5ut+pCqVygQpDsHureentql0xRQ5urF4R54tIGt5Dj/nfDMDpL1uaVTEFMYmhHzZbjDEoArE/pLjB9CRExG6gBcyGwlmjuH7jMwKBrLZzjZwCMmRwwiY5xKdB8nLmxGSdG5ql87tNZxPZtonzN7R/2ISKeuM6YxYJ0zAAgYczH7rKc0RZxkv77yv737963rhmWc0bltN8lzzCaSinZ22aO078aijnT5WQvAD8jFm/PuVRikmGGTxJuoa2uGQ4lLNZoXKeqRiMjLwwmhnE0gsY1FM1O1zbUaVNmOi+Mi+XbjdzGwWkhTHj/6WZCc2XSc3bur41qOqFyf+vGwaPKcdrgUVdxDk2LOG+YsNYBwagRnIRFkVet0DLcEbm+vV6xMtXZ/nJ12D7ef56v3axx6VUohqWS5CiB/miFHw0g6lRSzmoJtL/eKHT+uN7/yJynsvK+tWUbmx6A1VaGgLQ7jvQHQIS8hJBsMG62czyDNoOTFEiDYyM1CA1lmtPqZo29IypaKFmLTFqJ+FzCZVqZK8VlrCKq2dwhOaXNqiVIEbG//zPP59nM6VZAtLWEb9VtvVXc9DqbABlkObEJYvVVmQcaN6NEGp6yJQgKD6lvk0GwE2AENbdo8/8VJjNia7jQPamb9yJmgv4tfbM+GEyMRkj8fgkdwH0DoCwAt36Emd7ev5JNcoqiaTbPhGngSBaQgs4EJFetIAoDaECE9kSEwOLWA/4WSdYNTyXkh97EVsEw6q09CGAnS0R6lms7wIS0IbXKSuZJPySPt0pqyee4aL7hi2EgzmIHHBHA7g5Wf2Ks4KV4d4Vo+2ayWbtb79ta/piT/7mtrlUpMsd/oO5xtXLzya3Tmg9c0mIckczYj2NsGHu4rg+e2m0/IKRjjt2zyIUmWvrJS/u33rz0Obt64XttlMZjc1nt5wDB8jBouzaCFzrbZsLGXdL50BHKGOT29renSqrJ4ZbBkzmDBl/XlopNlMRpv/MMulpdybKDWHUFbW4dltP2pbo11/PWRn4BpsH7ILfv/jWrv4wLfrqKGqPYyWABwqWgv4G2l9rneee1KvfftPVJ/9ROV+PZgtUFVSDYWH7wEUvKB3EIVQ4QSxBDcjTA8AWwOVF+YwXYhK7jDfCgMHR50VteePa6et9ErIuy0BganSgiDzCs6vH49+dKStunbpqjrUGchX5koLwLa2g9N6+YFbuN4GmHgVOaRun9I59+w4ggtsHTj8HaIRJC/Ytg+CLQvu8uKetldn2jdLJT0kn0i0MXHLm4EIjle3DUkUWk1A8z7Yxp+RBJlZbMep1gszWtiQPwXw2iRjCIynO8Ux4mIVNpsxKw5rwJCfxHf0K7gGdB/sv2wGMhuSDytbABKgoAoHpABb2qFmZdMOLhf+BrgAUOagSH6chEMnYiARgUYGMKpyuhbl1McO0ObtVt/+sz/T17/8Ve03jQrmsWx0EjZYjBpS2y+ig+ZY2TjgROVkqTFt91adc3DZjESXJMu5/sydCaagmpWKCZGLe63WW3tq33z0D3T02B8bcLtRrgbJTtdruaVVH05kADpnjk1INZlaN8t3MV04r5ZzYsKUGebkErfuNFgrPJii0JJeNzhdTXRy+zGV04UtNrlHr8H24Vx0r8H2Ybzu7mKFjjE8Fg+5pMNPhgGAK1vrRlnw1+qvPtCbz35Lr3/nX2m+fEuVmmgz2hABO0XmhxgZEP6eRWVGZes2crQuHZWHd+5AOiosb9k7/DwyX5kPk6IT1TLkFCpbWoEshmhBAFt0pEk+0TiZaD8qtR9hYJHaBGGkxqk2283SFo9pVqmcHCsrZk4fYlbabpdh/D+0p6mgqYLxP3Y9CtmKqraNWDzasBw6i2xRTZVX0zDx2O9dBUGQWl2da31xV2pWBtuIGqfoyzRGB6zEbVEzlndbG18gVcLzNzJuHS7rVi/VYWNP5GhR2kGKzYDJNrRPAyyjXcv8lcdSldHGH1KSfI0jrhxQ9XyWqD6bgaTBAu+woRha/3QdPAKIEHbPWgHYA9gOXsl5OY/UIzY75UQ9TNwhc9eZuMN4knPFvB087KgGKTUB8M1Ku/N7+uafflnPfOdJ5ftECR+r20cW8IzQ9lRX63AYC9vDCC7AupFatGnWWq2QXWF8gR0n94xc8Y4SLCu3ZifjNIX15oagAyWan9zS4tE/Unb0iFBbX21abXdWp/mePHhdswniz9g4zubHWpze0hwrxxqiXWy0eE9nAjNqGboSsYHjRuFz04pPDdTT4xs+j5aOXbeRH8ZV93pm+zBedUzbqRBZLA7/GXCH9nHMXwfuFHrCdqW0X2p78Z5+/P0n9NOnvqwb3Xuqke8UuDNFfidAgAnEgXXJrp/2q6NoYTlbKxpAtjXwjj9knG7xVga+BrKm28ngcvgBo0tlEWMWhjvSzuHoMJYr9fuQpXAcmB8ko05ds9RmfeXqNisr1Xj6kmPahW7VBhS0PHE2sm6zMHBuNuEo5Vay57Wb4bhhIJMxC5Gq8JzS8Xf9PjJbizwAFMesZqX9dql2deVZL5sRZsEYYdBKZFaLJpd/i5ltkKIOYOtzNOTbev43RPh5Dj7olXd9VLkRzddqR8ABwQ/Uz0Mb2pscjweG6D/AeR9pSKT0tLTlB7ClojQ4mo3Nq4zdWiWMgBYwnzmCCXKVJSEMxxoTv1fUjhwk9YaKGN10eBiHPIdrAthuHVJBW1squ0bnP3tL3/ryV/WTH72slFn2ttWu6byxqqeTqGwbDCioYrlfdz7PAG6RIZnqtF5vggk9XFMcpY5PZ8pLiHMRw8fIgVxd2OaTyVRJMdF4dlPF6WPa9Ineu3tm7TcJR1wBjDUg9FUFaUlct8JkJ4B2cXJzcJUKAxQ7bbqyJTbxEI/YBQuc5KBx5pED1f8CuRQpSjFnGTZBD+Pq8/B+5uvK9iG89rtRr52N1G1HEL/4FFy0T/FmGHb69vTdrbVvz5XvV2pXH+i1F76rt5/5mm52d1WP0aeiRw3GJdUtaTmAFgv5Ie2GSovvCFOPRd0VJE5PuBxhDrFZhwEEzlMRlTNEv/FTAICFk7khzkCJOuZeRPaNSvXCqL5WluGsRBIOJv1btc1Kfd+65cxiy1xxuaY1uQ3TCOaRHDtt5CwcqDZoXjV2hcXPD1FsrtSHNjkGBjBwAZ9g7NJ6zMIvt1tr1K6121yqXV5aQ3uY/+GkBDA0VNzbVcz5/DmD9OWW5JDjyik4VKLeFA3nhBEuwXq0zrlugCztY1rSmGvQhUg9sw15j+0g3Qqngo75Z1T3kMwDIJADWcc6bHCQr3heW02UsEmgxQ6j2vKXTGUxUT2Za4RVZlkrraaWfdkPm3GBddRodjO3592qZfSP2xIfd3WlN55/Vs//xVM6f+8DiTCEy41zhz0zx+e5LOzTzGvyeki9OMaqKFQw22cWvG3U0P6lA9DSwRhpOi01P6q1OJ4475b7nPlvWZdmGpMI1GZzZceP0mPW2SXMZmRKk+F+43LgfxwdC8+5XeEG4OJ77AhJNiG2MA33LzMd3JmJ7wPYAuRpNdPx7UdVTObXYPsQrreHj3wNtg/hxTfYRsz7ALQjc6AochrMJ6gUXJHSBt1q3C9VjjcatRd666Vn9LNnvqaT5q5qu/fEDCvANlJx/O2UHmZqkIBiIWLBpzXLXC/moMGobbcbbVdXJhRVuEdltIOZUeJ3TPUIuwfiEmlCqe0Ae1spEggAYYXqeqIUv2K3pLcOSDcAjXbW82YVXst7XS5XatvOs7mS+DkyeK3fDW9gsk6pRKmCwEH+zoIL2AK8bBJglsLKraazMPofDOoBUSrbtN9q3G7Ub/CFbhwbZ+/mfu8Z5GZ1qW67NhEqmNtRfTrQgIV7cMwKWQ9uRcFwpcVO1TTOZiqqI7d7kcls10u7UHG9WPhN+UmYDQbJi9c2CW3YYPR9os0GglW097kG3AkRXA/NbGRCT41dIdmsOczd3Hm1fN40oZLHxjAz2PIYwNZT91EkNfGZOI9sxAJs986Z5b744Gdv6umvfUXv/OR1ZbuR9utW7XLjfHgzr7VXXpUOU6AtzWuuN+TvhqvWpJyozHK1TeNrwi4xxUMZrfOOEIqRTk6P9MhjtzRbTLVtNzq/PI80KJjB81sqT7+gdHpsi8Z1w32x1nq70enxsSY1bld7lTn3cZiaEAyP9hbvY/Sz3mAyp3bYBEYmQTb0KMQ8gVy7UartDmb0Qke3H1MBc9v1cPSTrr8erjNwDbaf1et90N58/PgO7k6fULJlHaA9ltiRY8Swc/JLyCeYU6JvpTplweytSR11V8pHaxXjRm+8+LTeefYbOmo+0LhdeXaF1eFstvACsyJA3UUp4PIhWHiWhQQjw1FnZ09ht5fRzKJj3TXKRvICl9MHddWG8QTtySHphwUOglKS2X+520M6CocjiE8JIQGDQX+zXipPIT5hOYiR/F4bNKgszvbjxVc5pEeuYiWtVnyexEBLq9uh7XwGy5tgLQNG4RnsWTKmDmiG2RAwn0ZKhEHF5krjbmMZUIpP8T5MPWh7mg2877RdX3kDYjAcJCNRvAaoQpDiG0A5zLHtWNUyj6yUlQst5gvnvG5WV3r/F2/r6uJMRTpWXSHV4dwjgwqyFSxZ+ya3O58rfKU5v541EpBgrTPvFYHo1SzITwkxc0XlWD2qQjY9MaPGxapUvYh2Mm3kZrB75Hh5X8Iktl2nNVm8uCllldqm0w+e/Ja+/eV/q/Gm0ZSKedMqBYyxOxy0vhtCCfJU1ay2gcVyeWXgI4oPj+e6qFWVeCo3Wl5d2u8ZwGWTkRe8d66iKpwMRBwfgI1cDNZUMr+l7ORxjYqZXc8uN52uVluHTXCuOu7Nfa9ZXQ6dlrGm8yPNjo6cGjTBHYq2OhsLOhFc47AIC+kVFpYeNRRatr2mxzd1fPsx20W6+zOMbz6rS8/1cX06Z+AabD+d8/rrv+qD0oCPbYKj2vnwAQf2r9/04xvmwSbwoP8DRBvHsAUxBrMAtKD+qzCUGJJiLNTHm7bVqFsqH22Uaqs3X3xG7zz3Ld3Y01qmUsVHOPSE6DAPLjrM/Q6ex9ZbHvSHLFBoSjv0twPT2XKZ1m5TRO+F61I47kAo2gIKNlUovWh7IUthNPMKBA5gaDGYB5hn1Cux/nWQ5ZCtO+ptYYiVH8fF7DIIR7STSczJ7qcK8efDbI2K1Pm2SeJqH6INUiEqesAWdi6uQ4AZLd0dvsubKyXdRtm+8+dKbO4B4EI0i0SgZh3gcQgoYANyYCEHyxhMx+RhE6YaioXcx55gznCixfzIblBX5/d09sEdNZuVMiwfD3NTpD22LIbZHW1pWvxJUtpLmhl6TyQdFSKuTGTkMifPC3+2FKlLNVVSTZVhHEGrNcmG0HcsMCtNj05s9rBuIr8WUCPukOMCuDfMhXHkMnDXBtuXnntWr73wnEpJl+9/oHffeEvFXlrUk6E9vPW8lhYyyU1sZBxeASsZkB+njmws8tSVLKEPsJOtO4ZjwHy3LDSd4QqGFhuiHa1g2t6ldvWJRtNb6tOJq08CC2DH2+N41/ketL/1du1QhJOTUx0dn/g6U9kvjk5V1ZOQaJlnMCjTbcdJ2xoPk8Lao22faHbjEc1OH3Er/j4j+ddfIa5f4XN2Bq7B9vNywQ7Y+ld1nwaJx31wHViohyrT81TAljYyO2ynk4eTAWxN7AzREQKWgOKIRWy/UaaNkn6jn/74eb39gyd0vDvTBJkpkozpzFUtRCYqT1ySeEnAyU5UJk1FmzKcpWBvElDQWsM77htbHFIFZgSfH/SftIx7WrutFzDayE5hYfbJ56QtaWtI2ssAJIk+2ENKOYvy4KrUj3b2Caa6xU2SipXZqSPmBtYpla6JRDaWiDg76zvvO1eN3FLG8IDPhOGBZ3fk4FLFO8oO4FqrXV2aJJWxGWk3Js8wCEfKY0/ldmWw9SybzwhLmLki88iCGMBwlgI0+TOtZdqybLJMQhtB2jnWbDY3WJ7fu6v18mJw+grnrjDGQI4zBMLbSD/cuSBqkZJkn+Smsb/yZokncRf2jlRtbGwwcahnSqcLFYtj5cxpM+wHI9geI4jJ/MRksRXM5iHzmOAAJreXl1fWRtOSnixODLZsnt575x2tzz5QPRrp3Tff1KvPv+BA+QmyHsuRaKd3lv5gHELb38Q1S9Gijc0GyXsIcw9om0fmLeQ3Hl/VlaZTmOq9un2jsibYfWLP5PHslvLjx7Xp8Uke27AiKycOJqADEclLG3MIZtOJjhYLdzrYaNFKJmiAeb/lVQCtK9toI7v7ARkMk5W0tHHG9NZjqo9u4jxtWI6Ozudl4bk+zt/UGbgG29/Umfy0X+fjv5wPRmR6djS0PC2xCYMDV8APfIcln9RDVjKYslD0GgGCdihCyjI2eLC40EAd9TTaqDoBxa3effNlvf38tzRZv6dZEaHbLLpoKQFaWotYJMIaprKx49NA8DnMHwHWEWb47cbMXGQyuC4lLJyU2D2WESF3YV673mByAMaircUUn1Y0I8PMyTxeQLH3Azzt8k+NzqIc/sOEIthKkkoEz2ZTo+HyRGA6i6Tj7Pa9rSMPGbYsqJ5JO6+UuSGuVGuDWFVVBn5aqMxwLZVhoW022m2upAaDi61GZNx2rTarpVbLlRdowsdxm2JeSsUcviKwmgu3aDebtcGWhCNXywPYeq7rnjabgKlnzn3bun3M3DZsNcPDmg/IJofIQs+8k7ErdBN+DLapgwy67Vabqyutr65iJgqIuAWaSRhYTADaE5VHp8pnC8tXHBqx35s0hPsS+mG0qja8ZsuWjA165+fnBtdqOjfYIhNiQ8dnG+PDTPv64lzvvf4T/eSFH+juOz/THjMQIv46Wrur0PtC2Guj+2KdbhKdiIR0p4TRBOOHSArieVT/nheT70vO8L5RXiWazAqlVaF88ajKG1/Spk+1IlZvcWqwpYPC57q6OFe7Xmoxn2oxnzk1iRY7YPyFP/iSTk9v3deIPwi2wU5mTDOKinlcaFRMNb39uKr5DUc9som1hOwabD/tFfMz9/rXYPuZuySRDmNdJxWhZSAfLWdNlhkWhoN+8lDJHsD18JwHU3vcbkY+gjmC54NRcYX7TRhShLdx6Cz9Rb4srUkq4b7R5fs/0y9e/Asl529pko+i4sxLrbAEZCHMS8+saLMB2HakGlrIcSxQRGivbtWTBdttY7bJ9Az9adfcj6bj7VlsIWyhV7T0BKDAicnRd2ONMc4vcACiBYiP8M7pNnnCvI3c2cR6RwAXsEUGYgOHwTyDmR8kLlt6AE4s1rtdMIwdil6aYU21YsBmY8IxAjH8m5m6IfMwpxhjCaoiMmMJqcfKb9fq4t49XZxfqCpzTatUu+2VCVEYTHiOC/t3sKpEbsRGgAoRprHNKjzLJR2J7FbApvRz2Sh53rpaWtOMgYglV5CG8mDTRgh8yKbYlGCvyTniubvtRpurS62vlm6/wy5nDt1h3FFMXNXmi1MVBtsjZVV9fwOFpzB6Y2bnHZaMg8AWuRVhAusVG5PEhCJsEQE0uhAwdb1raDYqkfFcnumlJ5/Q8099R6vzO+52sOHA4znSAkvtd4m6Lfcp7xNhCYBslrJBGKmqCLGPdCPm0raotI6aVnRi60Yi+JIyDzby4jGNywVKcY3LqRnJ623rVCmuC6Q9z7/LwvadWR7+0EdHJ1ocnfjvzHfZksbmMExZTJbzHZ6oHWVSPtX8kT9Qtbjh8wTSOtnpGmw/gyvvp3tI12D76Z7f38yrP9AadmC502ZY8A+uQB/9//0w9uHdPxKTRzVnsk+kvowcCYeWc3AdZtbaxxQq8jj3NohPbI6/U3d1T++9/LSWb/9QVWreqZNdaD2T6MNium07V7mQSADbsN2LqoGlKCpYKtu13ZwAWQB3jJ/wrnHVwzFFSk7EltlIAFDbj0XHLmG3gLskKpg8cZye4/U62tDJALaVg8v5PFSmPQxduzqRSNQbxJzcs90YfMuS1uB4iPvjI2BeEH7I7rQP/h/2imaBpaXKMaUBuCZRuTW+vQ+2CFg4d1fn57q6vHSyTZVJm6sPTO4BZF1tKtKEmKNCiqLSLsvMrG0ztwc9bTg+pa7w2JBZLtS2rlAj1o85NxaFnTWiGVU/rWruFVya8sJM2Kgue+3bRs1yqfXyyi3uoqjckofTPKqmZuxm8xMl0yNls4WKyVTjnKoyjZl1Xtvkn/sAsKUVvVmvfE7hFZhAV1TKeC0qZTOb0TSTjLfVJB8r71Z675UX9IMnv6l33vixZVEANq1jWPLJuFTfjbW+ir/bUCKlUqeq5ZuuQKJJXdllat+PtVk3DmVIs7GqSa68Ivii1yhPtewLjafMUR9TWs21G0Ll2TACohCvaCUDopiu0EGYzecmAjLKqCdTdzbsMz3Ymfr/B/a485wzg22fTbR49Euqj27Z4tPZzHxfg+1vZm38HL3KNdh+hi+W80+J8LJH7hCwPgDsx3NmD5Xsx6vgBz+eq95oMN6fMTI7dX4qg06qUGZkBhUqQLSlNG3RrjJPldJ+o7s/+b7ee+UvlKmz/SBzSwT7kKQi1zMC0qmQzCoegDZ0t4A7bWkqPua2ANPWXsHj3XYAWxpxMZ8kkg4gpxqiojPCtrb7CT/hlAWUzmoEz7vyUaYUR6kxjNHcYI2Iae95ZGI7PhjQVF9hERkLpXWVQyUepvzhBGTtsMZqYEe3jcaQuVg301Q7EnHS0u1kAzNuUF18loTNQ9cEQapt1ZJsRKeiW2l1ccdgG631EIM46Qi2eIsPM5F5kLZoIzfOUbUNI2QvKnW8i/EwJusWS0MCADClwFiTlmfbeoOCvpj/b6jY8Q+uMdeINq83NRB6Nhs1q6XBFjcmCGe7JFNSz5ViBjI70r6aKZ3MVMyoUAluD6N9PjeXw90QpFIrgLJxypMzbgd9NIk7aV6ZNNSNwxubqr8eNSq7pdp7v9CL3/+uXn7+e6762fxs1622GzZ5hXbbsS7P19YHc1/tx3R+CCOA+Yy8a2zZWEluLhugPsh1TllOCSkYKSt77ZOxlrtco8ltzW8+rmpxarA9u9rYfKOsKhuUcF7Z8E0nte8JNi6zxZFZ6FT/ADDMembGvdn0QX5zPgoz/KTQDsZ3Wmtx+4uanNzWzkEa/D5dg+1neNn91A7tGmx/nVP7V5GV/rLX/it2tYATLNRgn2IuH/614TsbC6p/9sDr3+dPARYs2DBa72ewfvhIp5Ug72HGaDkO+athQgBrAwYoDTGqG2ZjXjt4p65TCikmkS7efkXvvPKM9i2WhzuP6tjtM0+lynElyQFRqdmXJ5jFtAQxIIiKQVHJQiDq1hq3ayUALsYQANZAwgnuFuHtuVmybrnSg5oxwQAAIABJREFUAiU2DSZqD4lm58XXGk/a2hBoUkwfaO1iMJ96Dk0l6rxWR7ldab26isi5DJlS6E6pKjm3tHTt9UssnSsamNY7LVcrk6CwYqRNviMfNcNJqQp3KzZDHTImIvZ26mAd7zqV+CxzXZq1uvWFmuWZWcneUACcPXPjSD0KS0U6A4kThyBJWTOb0mqObgMVMOB4eXGu7Wrt8PgJebz73tpTKltauFVda5RlWq437jhgP8h7uLJlJs98H1LRZm3CFG1YRwICWpOF0tmp9vWRdgVkqbnKOYBDEhBs5NpZt1YQ7Udu91+cn5vINJ1M7AkdrG7kV8TxYUKSqk8jAIBrXey3yndLJZtzvfT97+pHzzyp5urCrfcOSdq2V5ZU2neJlpfM08PDud1R7bcaG2wJDsCYJPHxJ+PM9wA3ZoMca984oKCaMlsf6bJL1eXMom8abPus0nLbe9M4mUwMthdn98xyPj0+8uwcPTZgy4YIoOXzcY0IXOA6Mg6hurXbFS34fOIovzadavHIFzU5vjlET0Zle91G/nUW3s/nc6/B9hNdtyHubMgA/chLDNXj/QrzYwSl+PlH2E1e5ABHWsMskvedg2xtOHw/QDIy23QA20gRiRQSS2xM+ong8AhTH5jA1ucecvPCcJ8F9xAmfnhPFuIwvGfBDwnMbjCm8FFjvLC80tm7P9V7P39NbXNP0zqxJhH/34SFcZxrQ0WunTWO0KRayoY+1WbVabla2sOYmW+622i/Prdm1+zdHTPUqPggJ7FQm4GL0YIN+plDQkaCVYxeiaq/dZyec1CTsVuhtLDTlNBzqsNoAwO2LJRImrbbSzUYSzi1B0ZwZwArzDKlDbnyNamr2i1DNjkcB6QfyEiAGzIQWoMtFTCbgQJyEUxcm1e6ojVhqtn4z1SSLeYM2ytX8kh1GAlElZQFW9nZ6wBGXANml8yReQwEKhtbeCMVvs0Qr9jSIHVizhgM53GYiXhmSXuamTN8qGBaO0wAyRL/DXaDtKAjLg4y2d5s5Pr4tsqjR9SVR9qmM43qY5OJygqtK45NuD0RS4dJRuuQeKRftKpLnKXsO809SDIU+bZsYGDqcr8mMleNbka7UqFGd956TU99/Wt6783XlO92iLqUj9C9dlqvyMqNrNhts3VHAtBHR+2hxzhIboDiZDr1r+Tl5YXNMJg7ZEWmelKqnM7U5lPtCFOojzyvHZczdeMs9LHJWJvllWU/s2ml4/nU7Wl+TuucazDlnoA4540RtyCM/RiFmMWVFNoklZbjmdKjx3X82B94bs3vLOOaELYNaR8fbT3F3z6hhv4TLWXXT/qtnYFrsP1Ep/oAtsOTP05gGtq+ET/3QGh0DFnVM8OkYh0YxK5SAOUHYi7vt4nt7/DREhq2JuHhwbyk8o3n2pPYpgBhRmwizPAzHmOi0uCXe/+4DrFonhf2ZttyjOzmXYXuIaEgo0milc08FtLS+kr33n9T6+U7UnepCl/axakuLxr1o2AJ9+Od0iLIWD1evrtUV+db3Tu/MHHlaFqoGrXar86lzYXGu7WZuzYKQFPJTNQh7cGsRr/JghcSo8wkIDYeyF82m6WNMjgvrs7QxzJDhik8YlGkIuLnLPTMgiMIwIStIQHHyT68B3PbFt3mSJO6duV7kC2tlkutIBMZtKiUYJ1GRq99hGEXO1kH1iluVhhdrD3jZdYLy7XfXCrd4ywFP+3gDhVjgoPm14YjQ1eDzwwYs5myn7FD7dkshT6Wc2Du+K5VbpJVr816HfaMg5NTENUiHxcnKNjGDlvwvcUxBAvctpHYN+aV8umxRpMb6vJjtfmxxtObmhzf0GIO+Qxf5ZBkhb2nk4wHCRgtf6ByyMdF0+y2clTlXHznFFPi4ee82yjrW53//Gd6+utf089f/bH6q0td3rmjbDTStMaKE+vFvbb4SVsWxfwZAA8CnhOlIE3lAbj8H9nTDr0sLk9me+eq50cqT2+rLSa6akcG2+rohpOLcMEqitKyn3a70qTMvImk+3HoLLEZmzMbhuQ1RpqGVp3QiVb5vnFbud0nutoX2lQ3NXnkb2vxyBcippA5P+fYxMEI2vibf/1lbbFP8lp/83e/fsYnPwPXYPtJzt39+/qBG39gtwaexs9DajMY/A/uMlQvkEhoAfpxh8dSmQ660PtM4rCd+KUjNCkGO8UhRg1LO1ejQ5xazHjZ7ceidj8Y4FBl38+vjZi2Q4ybKyqqNefQdt7F00J2xc0MEOckWJltp3fefF0fvPe6pjU+smsHyxdppRobwbQcZr9b7UadK6gxZJEu1b27S71/5672471uH8+0KMcaN1far8+0x32pA+BxVoqcXE4PBCu7Tw3VBfIizPFZZG0SAehglcis0I+J9iVVcAJxybaPkMIi29XzPjNUDhZ7w/U6LH/DdWFB5/Pet5oc2veb1cbnn7a2ZT8cJ77BVDpsWpD0GGyxKg7WNWDLRqJdr7TbXpoghi8019o2kE3jTQJzYw6eqpVrQHeB6+BZLPeONx4BtmYow6R2pyOcuA4gf3hsWE0OcYDOl5V9nW1OQRXvzWCcQ3yk7afMhgamdTnXqDrWrjhRVwTY0natJzkTbLe3aa3TZeAcO6C9xDcYYlyEJniDRsU4EMH8+8DmZNCbArYJc9XdVpsP3ndl+9LTT6u7vNBuuVSdZb4G1mtjsVlB+HJwYGT+muhGehFpOzv/W17kqmoSgnjs2JXwZrPy7wjOWOPpQg3t76RUOTvV7Majbm2fXSw9JmCunmdjs5GrnPMful5kUZDo5lWpOg89ujcZgL9alePOJhcwuS/3pXbzR7X44t9RfXwrNhj8HliWxdV8YBP+N65k/x06wE+ynl0/57dyBq7B9pOc5l8FtofXOYAulQTMUi8EH85eXcGy4GNW7pzOMBqw6YOlAx8CdQhlHsx4/RC87ab7sceGDCiAKlyQhkpmOLaDLIjHsRizyPMz2oxD/8rPO4S4U5IyO14ulzo7O9OPf/xjPfXkX+j5Z5/VL95+U4/emui//2//S/2n/8nfU7e50qSYKksnmsyOtWIh7jfadCt/hjwrte9SfXDnSr94/33t9jvdOpnrZJJ5bgfgOi3HpvoIKqmGYn7JeQQEqNrcmhxnMftztmsARbtZucK1Zd9wPgENQMDRefg9k39KGUa1V/BadkIYDPpDgnMIZefPeBpHVmx4Fh9azlSdrhoHE4/7YEublGLNhhJYC0Iso6KlzbjTiPvAbeWY+7oiHapVXs8bGc/rqUrDdCRnw0ALm7CGbYTYO5PH7ch9zP+okNutVldXbo1/xIlqHKEKzBrDqGTkqhYwtYaY2XQPu50EnZA0eaPDJqWcaVyfaF+dqi9PXOVmVLu8X7eJ+5WmqJnotHQHqRQa3iFGLjZEQ6g80X1DchIVoe/4HvHNzjKp/epSz3zzG3rqG3+u0WqlaZZpipYYy0ccpNJEk+lE+eBZbLl0H2YhMMupYuEdUPECtNg1Mufm392xGZHuU1k3nB/d0D6rtaSYL6aaHN206xOzbVr3bF7oPLB547owSiBbuS5KzavMYMu9hSTMj6WyZaiw70yYW5JGtXhcR3/wHyibnYbfNI5sjlKkA/WxjtcnWYeun/O5OgPXYPsJLpcXmUNc3INz28Hj1v6oHwNZwJRFDCADJWglh8HAALReOD7qxfvxqvZAeGK1Y6lCa+vFzAYQUdGZQDXMbW3UTgA5lnwDm/mg0TUJyISemPHy2lVVmyACIxWnpB/+8Ed64okn9K1vfVsvvviS7ty542oGpmk+7vUP/v4f6X/7R/9Q/9Hf/eMgAzWwp2nXQkaZajdq1dAaZtFKC23Xve68f6GzyyuN0rGOZqWOWbjGndLdWiIth0g75DNOIgs7RQAIUIFt69Bz6El79KLU3RExB/GI/4OfgFTE5rLow7wN3aXbzrRO2VCgk7SRRZiARJtzpK4hHWfn1rHb0d7U8B6HRB7sJGMOaXu/IY6OCheCFAQcV2EHsKV6tksWMqvwIcaqkjYlAMp7wgx2ag0VuUF1baBHN3qI2jOZzVVicKtx4fLmwtd9ZEYsLe7l8tJgSyuVjYX1u4fK9jBiyEplRW0rxBgPtCZiGWwhy9mHMDUYjcqF9jUkqRvKZrdULm74HHozMHQffE6phj2XjXSk+50dwHUw2DiYPtgwxe4cSJeQerWRAdxu9cOnn9JTf/5nas7OVaI1dkVIglCwwpeA7qjXpIZ1TEfnwFGIqELuNcDY3Y1ROF2FZ0j8GzP1cVmrxNFqstCyG6lNSlWLm5HKMyLcIeIPY1MTY5QD2BZZpkki1UQ5Yv7BqMZtfBzQkAu1bkkDtuPTL+n0D/++kumJtd75eG+wdQwBG5Jf9WVC2SdYlK6f8pk/A9dg+0ku0QOV7aHyOlSvUQUdNKXx4g+CqglNbqF9aPbA4uwd/4EE5Znrxw5s+DcWT35d3bpDEnMAa6fq0BIOScvFxUWYog9Rd6yfYYDOyjMKd6WBuYz14OnpDS8yL770kr797e/om9/8ln74wx/q3ffej3bsYJ3ILJf2GvKMf/+Pbut/+h/+K/2Dv/fvqUzHmtcLqSdWraas0368U7Mj5o7j2unuexd69917brsuTk9Ul4lm2chgm+zW6tFXUqEaJMLMwwSeDouA0Puy8Pb7VPsR1RpkLjoF7cDs/TDqjIrVOkgBZq2rWlZb7Bep6mxI73ZzhKofKjDAFvDh/AB2AcJDBUVlOWhRIWDBuIZU41rFtpFQrDnCaHEG6zTAlmPkoiEnOeTPAj689pqQdDs47VxJAbgs9AZbLAiHitapMoQU0AbfI4tZD9UtkqcgN9F+5rNE9m3oXGFUG0BBG7oYeEmbJMV15XEQ9Bof1yEDl0qsGxfaZROppIV8S+XxY5qePmrNLMBn0LQJSpD0kOSYdT6w2w8blSDzDZpgOi+WhBHAwKaB89JIOEd1W7318kv6zle/qjtvvaWMLgQWkqOR6gnSoVxnF2fW4E6njCxKt9g534eqls8DUxpwbYZNG/NbmMrejKaJVpD3kiwq3Nmp0umJJTpNH1nFQRCEA884YKwK0tVkYqMWNnzZbqsc0hXdGjYagPK+dSucpCnAtsnnSm/+kY6/9B8qmx37HuEe5jt+uX8ZUR9oin2SVenD51xreH+98/cpPfsabD/JibVLTzA5H6xgDyB7qGIPgHGYwR78id2OdOTahxaLhzbug9aGwXOKnbkxcpjJQsoxOQPThzbcdi4vL3V2dk+XFxd2FLIVoyvexFWOF6YBPHhvkm1YQADl5557Xt/69rf11FNP65VXfqyz84sgWI0jAYdZ1WqFo8/aCxnAmuw3+s//s3+g//Uf/Xf64y/dVkFrsemVp1ONICQhz9hvtdqcW36xvFrpzi/OdHGx8dzs5PZNW+zhrwyxBHvDneeuEdbu9nb0CcOs4RCK7tYjLThAHcAcGcioFtGjhmY2dLPeiDCnNAkprBE9Z0XviRGF/z02OuHaBbAPWtqRzEymmozZOm3oxgBfVlNXcPZ/xnTDhKJgItNVpII24AG6tsOM6DscmwDgsNMMtrDBDdYxRhDrlUocrhw7GPm+dhsCTOhOmBW+c1eBGTmPiSADxhTtEEs4DukPBC/bZ0YL2cQ5Nnq0k7l3qMiGjZorzOG8cSyu5NkSZpX2xUz74kij+kTF4rYmJ496zkloPMYltIMPKU+0pF2KE9l3IF4B4sT/sUUcRgJxPGHtyLU6GJskbaOzn7+jb/ybf6OfvPCC28jpwLLm/scRy0b/7VZFkWo2m3iGe2gl09S2PCrnOIaORULecHSQ+D8VcsK8lQg8IhnLhbL5DZtPEBoQUqa4Ppln9pmmk6kWCxKWJr5+xZ75LDNkpGUxekDGhnc4GxZltbryWPvF46oe/dsqT26FBSpsdzovbqcH2D44rv0bj27/XWvXNeB+kpX9U33ONdh+gtNLK5XIrwNYHqrXB+edVJUGyKFqjV+sYTc7pPYcnJ4MqJZmBCgcZrH3fxs9BwzfVargzbbT2eVSV8uVwRWgxeLPjFIq5EMbM0m8K5/NZk5AQT/ILPLi/FLPfO8ZfeUrX9Fzzz2nCwzjPffqDGCWwvQKU/y2M8iyE4d44hlnu9YXbh/pf/mf/xv9w//6v1C/OZPaxjPb0Z6YPWwFd1q3S10u76ntyFzd6uqc1ylUzubKCPOuck2zkZJ+65kvYAuwAiwcC25IJuwMAQUYSZAz6lOLSxRaUH4IOaijqgDAgkBkDY2BLBjgh2tEi3v/ANhGnmzIbGBjR0ZpkM94f0waaMcfCDmz+UJ5UavpYl4JQzZMN4Y28kj3wc4zVR8DlQ+2D7S2g9XNDBHGMI+ZT6dexFdX5348bHNn3jZbVcTMFcxyO21WVP2tkr7x+QKoaHfThsbTOWa1qf+MqQVEJW9IDAox7+dnmCvgZe2febNBmySq7ghAZ/Y5VjlZKJ+eSJCkcshSR8pnN1TObyqfHBuYPNIY0nBoK4fl56GSPWhQI2uXQPYISAjyVExggrFN4tMYKdO9e/r2V76iF556ymALQYqWLhsImPQc2x59bpFqvpiZsERHZrVeqsVAJBlHfjEuV2wKqdwZcdg3WgNLeU+v2WzrZHKsfH5T+3ymD642evfOPc9mj4+PDbacXzS18/nc8ivOzzyTFhaKB0GK+9VhGq5sW/VpqSZfaJmdmCSVL266YiaGYFYiQZpGt2GQ5YV87zej+PlIvXwNuJ9gdf/0nvL7CbafNPN1sEU8VJRDOenFkUrhUMWyggeL85PdzRgYOFB9AOADa9mAuyMIO4IAICbZ3i3NvDjfvfuBAXa9bXR+uXK1GbFoMIWC3Ry0CzSyiW7euOHEEjYFP3/nbT3zzDP67ne+qxdffFHnZxeWOTjTdfhNB+xtreg2JNFy4fdrGz4Awgt6oiLp9R//3T/W//G//4/6e3/ni+rWZ9ptVqJA3XW0dnOdX12q6VZaN5fWOu6aTtm4VF0fKaVCKAkgzwwcNu63ixTVG3NDjDciy5VqDznFrC40ZYHbtWo3tEyDXBYEp9af35mitF2xYewaV/Ik6fB64WyEhWElkSuaQqCpvQHh/Lvlznz7gbB7SGw8161Jz8MB5tTWjLaOHPSiNu+wzSU+zkGG47iImXM1x2s68ACtcSQOAYZU0m7L0/ak0u3aMNRXr9XVhRnWyWivaVW6fenxwPk9t9uLxDXVfdZy6Gsx+Y/RAdf04OtMq/egt+2cTMNNFYSpmFdzjWnX7EwKYgOAzzT2ivt8YpAdVScawzSv4/8ALiEEkKzso80Me5ixB7BBaAvyENridrt0hU+bnPLfjGda5kTioa2GLUw13jZ67rvf1ZN//nV1y5VyOiwOvc/t7oSMZ72+1GiEJjrMJvg3dLa8L4DL7yfnnpYxkh0qX+uovanATapQUdcSnsjjSuPJiaY3HnMwwd3zS22bIMNVRaH5dKK6qjSbTnVyeqr5pFalThn37W6vxglSYT+KK5oJb+NcZ22m93elfnJ3q/eusPYsdDyf6HhaaT6bq57OPQeu6zqkSgMxMdjjQVIMDsYvt5vNOXPXKsYQg+X4sHn5sEHthgz3sPkPH/NYH5auw/jqVzrk/JKy4n6L7X4j7ldBU3SChoccCoxf5cDjA/v0wO2z9sq/n2D7K++AB374sQv/UanOUI0OutTDPO/w/6gCDlXqXw9sP1Kp+v6Kme2hcj38IhzAlpbrcrV2ZXlxeaH33r/jRZTZKbv4C4AWws9ucAui8hrJnq4TFoOqtP7yRz/8kb73vaf14os/0rvvvms2Ky0sQLbIy/t5s2b+DuSqg1SIY2bRMWNZ+v/Ze9Mmya7jStBj33OrDSgCBEkQDRIEt6YoiWq1WmpZ9wzVrWm1zbex/jBm82l+3nyaMZsxjbV2AtwAYidQAGpfcs+MfRs7x6+/5+/GexFZBVAjFpiwskxkRrx4y71+fDl+XFodNQpI4aHF4cd//iP5X//bX8nV3brMRqcE2+HpSOZTpPAg2Tgh0J4PjmSEcXOVmmx392Rr64pUECFQNlFVhJZg5qJuhxQhCV06dxWRHNm1JZFeGwzQMhm9KJZCJYiD1wP5BZVTCj6AlTuAwMWYUQ+MGVjMMIj4arY6lNIbL7R+i2jQ+mw53IFzaQEAIC+BDKXEKWsTQoahCtZ1q8tUKyM7yESSKKWiCySchf5dggkYxBAJsR5eyCxilBsZ6Wo0ce1gLDdqZehdUfBigkh/AScFmDWlWtTZyREZrxhHByBWRq+mo/HMkP4k2POZotyAqD2Q50AOQq0eRKZqTWcBmPgFZ8GiZgsVKZ1FC9Y3+lCrnT2ZVXsyr7Sl2r0kpTaGElzmeD04LABuJUnpVBt293BWL9LoSKFjtOCIOsxaj9ZeaJwriFnMSMwmgrxJfbGQN3/ymvzjX/+1DI+OKdaBbAaJT40GR+ctFmBlj5klADDBYUEUCyBlvgH3hWUQZfMzAwVREZDJ8DoAM5je3V1p7j4j0tqRea1LPjEYyVj3w36f3IQeotpuR7a3tuTy5cvSQ8/vbEghDgNbzhuGjCd6hhGpV5tyOm/IrUFZ3rp1LLcP+2TPtxtVaVahdFWj6Ar2N/YU/gF4OUkKTkVTa9H4Of7O92LdUgltFWyVX6DCGeywMlANGbMi0M2YzE0AuMns5b0/D9zd7/zna/DxLw0qP/v5fDHAdtPiiO4jjBXTVis1VfMQ7Q2bD2xAGwMu9gFHsoX+W41I9J+llPv9gUyhhSdITU7k7Lwvo9E45N/QDqIuLgzK+fmZfPzxDXnnnXfkvXfeldu3btGYUdYxLFyAisoTog8SNWON0BEBACQA5Hi9Eme0TaPTUzUetP7g/c9/6Vl59aXn5cd//gfyRz94Wc5P7spseEJj0z8ZSUXassAUGMgGzoYynJ4xtQujsdXZk05rV0qohQJoEYnOMCVnzGgOEQyiS8j+YQ7q+ekZp+ggldppVEhKYb8q2MkQY8TUFRB10HcZIhik0wm20wmNVQvqTGhvIQCWmApEa8Y4RFdIFyd9zTTsOuMWgGtASwBm+hJwWpZ6e1tq7S0dOB5Y0+iRJlEHYvSBWAOQVgYxBCOUocyxfhzMoNerxCaA8YJpVgArGK1oEQIAAfwQwULYH609kJhEWr1BQQgdRaiMXE2/c1oUgSakuFkbVGcAIiGIDq0PFlrPIwwMCIQm1L2RRQCxjL3ai5LUWltS6+7JpNSSabkpja0rUupelmrnknS3L3F8HgQ9kEpHDRcZCX4kZyEjUsY1KeiCMY7ZuahRIEWPZzQaawsUo16k2WczefMnr8tr//1vZHIOsRQQ8qp0ngajEZ3JXgeynQrAiPxYiwcBiuuhTLLUAuUEAq0+OxhvABRKIZVGTcZ4Hq2eNLavCvSrRsuGlBuYYoQJPw0qdaBtq1VDKabOVP/OzjaVw+rzEclQ2H5Ix4OUiHWKNDIFQtBSVO7Ix8dL+cXHjwi2mArVhJwkeorDQAgTK1Hw1X/apqXrGtEtfudBmdOGwJSHNjV7fzEBqkr2Op2PapWROEoRuHb0aXOa1OOAVwSCsQ2zaWSF8GNm8XE+87Nj2b/4Izz9YJv34EO62HtQ1MWN2nU0akoBNR15Z7+/GNj6xao/q7dtAAuQ075XtOpoZLIII8sAvoj0NJW7IKEJQ7n753359NNP5f333mP/6+3bt9mug3PEBrRh41Yzxu9NtAI7D4DGthBuVrRraFsJgHZKRSY1bIgarl+/Lj/4wQ/khz/8obz04lekU5lIc3EqW62Z7D/4SKaDEylNZzI8Rz9pSyZTBJ8YUj8mD6nZ0loxJreUpM6hBajZAoQ4Zg/sXxjOwKBFHQyDw0+OT2j0eq06o1qdCqTpZhhntr1UYWjRN4pIbcna9SSk1s1Y4bMBcPBiADho0wFBCK4/gSn8Y8sQuKWsAQMAA5kJAhMAePTnovbW2hKpdchEplIjSE2YJJT0SiupispbCC84LghM4jnT1Ew7Aljg0DCNCp1igC1Spki76tQbBSqta0KKEcQ3tOcwWsQ0IMg7kjWLwFhlLmHfbFSfzp1VYh1qy8hqQCsZzxypSLB1R1AJo3OALDfE9MF2hpOAoetQHuxQ1nBR60m5uSV1zGVt7og0t6W7c1k6vR1KO6IiDaKYppS1XQrPiC1byLyjH3qqAw9mYxCmNIUNCUkAA1XDkFofDuWt138qb/zkNZn2+9KsVDjmDs7v8ckRa7G7qNU2wKZP06M2pAHpcIAt2clkrkMtDPKWiIxr0mg1pdZqygh+Hoa717dkuKxLc+eabF95VgdwoCcWafnFTOoV9McupVmvUskKgNkqzaVOqRadkAX2OhwVrE9cN9LIw+q23DiayU8/fCD3TsZkf3dbdToeIOEhE6Bj+jRdnPA5EN2HPWnr0vrmDVyx3gG2Bs543qgtY6/iOzJcAF+sG5D8KMzCkhX63dEPrYCeTJxiCJx+bYosc9PE9naSR1ftor8+PZl/8dj4uZ/gFwNsix4sSUcGeqn4hC5MlZizBZ/EsqyPaprqIjVbT5BKfw6prZDaUTYsamlKkIIhBCnp5OSUke35eV8+/PBDuXnzFjfL2cmJ/O3f/I18+uknrOsy/dSAQdLmfZwb61ihJgfGqOoKq0gEojNGN4EcxHswmRCgQaS6dGlPvv71r8mrr74qX3/xRfnWt14h4IKINeqfyG5zKZXRIzk//EQmg0cyQw0NLN4R0p9lGQznMppNZTAZSLtXl+3dLgFnOEC02JTezp40O22d1YrIBu0sqIuGWjWEAgbDsZyenpGJ22s1WKNcYuD6dMRpQ1Ql5vAE5Cu17QSggohYa85IAWsEYCCOMBTpS7QeAUj0GWtklDDHOXXHZtwqG1qdnwC2dUz46cq0VA9auhVpoF8VdVcS3ZBK1r5mEpYCoJP3jHopzm8yYW2vCWEE9mwH5SZIME5UKhA6LULZAAAgAElEQVRpY6RhCYJItyKtDBIc081QLUKLmQIjnACAMwAZoKX9rGhnWjK1C8tGMQ8pSSPUB2FoqTOMFKiBLc5jqW1HdA44Kg5I2ZZaZ0+a21dIKBpXOjKvQwjikvQw57bdY+QGFwJ1W6avAYQ8F0SxILlBNW3KVDLGAbKWTZlFcBTgdMxlCafz7Fze/tnP5a3XfyajEwxxR8+xCpWMoTFdrbDWXwMIIpINvbZa3kG0q9EsPh9/Z4eRpaFRH2+3pLO7LZNKVSblOp2I/qLOFiAIW8AJZc+zLNlL265XpCaoNatsZKdZl1Z5EcC2zOwGI+npWErI0qDePi/LoNKT9x6M5J/euyt3T0bUzob8IwZ5YK9y7GCITA1wrUXQnHOzPwa2llLG+7Gu1QQZ+Q8CKEroUkcOffMKtDq2EWl3MLh7srO7x1R1DLb+c73tw8/e/m2MbGOYMi5MCF5im7qCak8pED/dYFuUzgipVxBmAE5sYg+9nVTPCYsrBlsFy8er2RamkRE9cKPoQPdkYAAAY6xsXFiKj27ckNdee03ef/8D1l1v3botd27elOND1HHB8kQ9DkCjgI32BGwqgDVZn8FxMC9YyVBVpvxYG13MCdYvfPk5+f73v8d/X//61+XZZ65xsyL6QpT71lu/kvfee1deefnr8qPvvChnd9+Vg3sfyGSwL5P+idRLkLfryXLRlPFU5LQ/kNPBidRaZdne6VIIAvFND+nH3rZAxBG1LoCL9ncCM5GGREsNBnlPSMhij2WjSoCdD/sUP8CYvwpUpxKwRTuHzp4FiMK5QCgDsFUBCtXoTTxuMoLCbNHgcPBZMyRbsH91PBoHxSq8X1u99NljVF9HZuUm237QjoI6Iow+oigKWqAfmOQfJc/A2CEEJggi2sScVVmSnMW6MwcEIJ2MSTeoe0PZC4QqTcWizgkghfYzQQmtTIy00ZpSZTod4Iw6LxjMcBZwHSpXqRq8iO5wbvhdMmxCJPTlAogXSYsOzkenQFVkuiyzltno7nEm67KxRSF/tAQ1ezuytXdZOtt7Um50ZIn+XbQDBaIf2c1IkYd/qDXjZzgKAFsjHeJ+4XzLSLmPxvLLf/gn+cU//pNMz/sc/4dVDMlE3F84GHjutWqZ0pbUjCYWaFrZygkWySLroH3PoinZVlOqva4MUcuud6W1e01Gpab0J2UOI4AKFpwEUN63mlXpgcSHaL+0YL2222pQ1IKtbph0hC4s1MmnIy2JLBcyXFSkX+nJzz85lH9855Y87M9lXq4yKm4jlQziVogsfco4TQt7gpSmlC3NnAzjCHZK2fSQl6ySDAjmOn5WCU4dVQnA3ep1yajmVKNWm+vAA6gPCpJJYy7g8K/FeZrKnG9vTHvjY/LnBYJEB8ibIusLHO1f5EueerBlg4PpE3Oeqk7YsY1uwu54Op4RqLXO1MXS9hxFb9X2v1hkG6ei06hZj2fEPT1eGCJAswwlItX3xRBx/Hk0mstggFmoJ/Lw7h2mkKHydOPjG3Ln7l25c/eePNrfJyO2XKryO4wt0k7WA9xqdzmpBXNOX3nlW/K9731XvvGNb8hXv/JluXrlMo3aycmx3Lz5sXz6ycfy5htvyJtvviE3P/2UBuvFrzwn//GPvit//sOXpTo7kqODm4xsW7W6dFt7UqtsyWxRkbMB6rVDKdcxQxWePJjBPem191gTmyD1RvKQ9o8iyiLLElN+oDkbdIwRmDUxyxXtLsNzWYC5PD6V0gyTg6AnrVEtx+8FRR92uEJCEEILSBdDeCGwgOlUsd9WBS1w130LFueoonVmjAlCADIoScEZUsCF8D7Adl7FHFdMJlLSDoaZ61qaJbU0DnFP9IwZeJEsxRF8kLBECpwkL5WcBBNbx+6hxov6KyJNJVEpEUpHuHHG8UzT6KwD4zqCRjTmsAJw8TdEL7gHWAcoDVhbGaUkAzEMIKz6xUhvj6UCScGgnET6Vbku83JTSo0tqXV2lJ3c2ZVla0vKzY50tnaltwtm8i57b1GPRxmAqXw4Fg5scU2UrkTquKSa29AtJusAXAFshslUfvYP/yiv/+3fS2k8SdjIjGIr6jTgmCwhJH3CAFqNdFGXJUmKaWM4YEEYBfVj/L3ZFAiInuLZbV/iTFsQpMZLzD2uSa+3zWzKbNiXdlWkjdF9BFtlhXegu1xealocE58Atkh/o949w9i/hYxLNTldtuVv3r4l//DOLTmb18hgx5QjDOwAcU+FPazXNlWXMxCzNWnRrv9/7mnIY7J2i7puVaBs1WwCaGvSwXlCGxpiHO2W7O7ssDOht9XjeoCjxgEKbiJZnIHzIGo2zF6DdW4qYTGq4X1eyc6CF/uO57TSxPGURrIr9yZhxX7+vsBv9BYuY8ZRzvmz1dI1jit7V1Otg/45/2aLWYlCytqMF5cd2ke6n7kBnXUtBVsVlNHICv+P9hJVAMIFaB+optzUSGI+KlKLYB3jzeiRBXEK9dx79x/Ix59+Km+9/ba89dZb8sknn8rR0RHbhLa2t+U73/mu/P4f/ki+/d3vybVnnmFaCeDy8MF9+eCD9+WtX70pN258yHow6sBMyTG1OmVNCPXC73z1ivzv/8t/kJdeuCRHj25LZTmVBtJaiyr1jydTtETMpVovQ6xIajXUkRvSqLWkXGpIud6WSrOjKWAA2FRZzxg6j7Qc2moghce+0HKJPZil2Yigjlmwy7FOCIKR4dg2RCmBZbtg3ycMM0bxaWTLGbi4t6hDcs4rlJWUVAQjz3p2aO1hGxDavCbagqTpaF0X+BtF/GttAhAiW4At1I3wDFEv5nD55PVh/SFqp9KQHhuRrQEOUsCIYAGyGuVrGtfmpOLnBPAD45hCElgP0LgmuGr0h3QtABv/jxYbGFussSEi9ZC9ISsbE3AC0YbROFPlU0o+IvOKGiq+4OyBMITntag0RaotRrC13g4lDhEJ1rs70t27Ju3tKySNlRstsp0xfACELbKsKWih05nQU1uGQ4LJSqFVhypecAyVHs0U8mt/9/cyAyOY9XYoemmJAyl76DhDVYuZAzDQWZNdcoweRC4AuGz9wZziJdqs0EOuZRKIj5Q7PSl3tqXS3eZ1TKQhpUYXPGxmRwBWkFYE/LarS2mUFtIiMxkDCKokAyLyhTAFSz9YR+AT4BrLVekv6/JoXJX/+/X35O9/9YmM0V4EZSr0ReP+BulJBU3d62ZbvD2y0k8CVKaqFjJ2loEjCYzPVfW0e92OvPLNl+VHf/gHLANpKlnnYrMKFvr6Pdj61G4R0BphVNPe2pue2MqAoHkAzjJZAuxhiliYOJXnVDyt9dzf3sh2DdiaB68LQtsbsaFPT/usO7JOFKIVS1nYBB1b2CnBKEzncT2xBormTawU/yNi1UoJg62GWV/EMBdRmC52rRdbTQbHMI+Ri3cGdq37cu+xBYxjAoQBtmATI4KBt4/vt27fIhi/8cab8vHHH8vDhw/l+OiYxCtPMNL5sWFUGtKL87H8/jeekf/tf/538pUv7cjp0T43ea/dkhp6g8/OZXjeJ6kFGrYQH6hDuQeC7hyZV5dZDXq7V2W2BBCiLqnR53g615YmqUi92QoApeo80J2F+MViAoLNuSznqI8tOXsV81Eh5QdWLAYOwHEhSQzfGZlWMAOOETSdB9YkQ1qY37W9xAwegQYShmGoA+bjwjDi/8dIvQNk2j3K91FfmcCkso/WemOENJPl5Eg+i8RATgNrGO+j5jEIYkumL9Hug95iRLeo9+pg+QUVjFCzQ3lgSoUnBXclVyHtOSGQ8XjoNUXLUFjjNrMWEQmiSY4PROqRgw90KAXugc7Q1UEEuF4oYrG1B61TJdSm29JodwQOzWRZlnmlKaXWtjR2npXulec4/7be2SZJinsQIBjIbHAekN5GvRo62nA2yJ4OtVYqhYENP5rIe798Q17/u7+T84MDspFNB1lBVef44l7ja452JRLXytLutqTerLNOC+LVbKGZHdRG4bjh/VgfiNCb21elFljl0oAzAbEPVYTCeWHecg/DKrDmxudSX0xlp9uUve0tztedjidkhFcXuP96PzFacrisydGsIZ8czeT//dn78tN3PpVTcBWQoapVpd2sSblekXlIedu9VlUp43IEzgH4BWHfK+lRsycgQCnQLqXb7dLpxLrb29uTV7/1ivzh7/++PHf9OiN5zZyE6UssD2jroVLG87/yTKv/HWvggVnPte+GpWhw4xj+OR8BR4xaAw6s7WV67DCSMTitZvdgzxkZP8lXSFPb8TM2Oz5kYoyf5IOK3/NbC7aLDZGtenB64bCvw+GYg79haDRK0R5Fu+nwjBMD6dJTMD5J+jhZRGCNZlPMK4DqWMxFYJvHZeZREd06lqxXQDIWobqUlopOj2QL3ZMtTLcZf6MnXRG2xzx69Eju3Lkrt27dkhs3bsivf/2R3L51R27fviv37t0j6EKAATfSap9I5/7eN56R//aXfyhXd5vSP4fwfYU9iUhfjvpnFJ7odVqhpUfHzYHNubOtzfz9ZVtO5i2pNVXVCseG8ALSspAwRn9nHUQenCtSgrOBzEenMjo7lP7JAYEEEQ60oXExiGpVLhEzT3XqDh0OtHsgZYwNygEAKixhBCDUg5UZroCGNK+RP0BMQ/oVlpuqWpB5pHhFWYlAlbo0QEwLc2atrKDa2Dp/N8mEkLASWKcCXERrz4TZCYAj6phUmgotPxzFZmSSYCTQG812rMD4HaNGi+iOqWawk8cEW7RRMUKm3KD2WnINB6IXW9qCkAVCV0YiYc4tjq+tJ1WZItWIa0BvLoAXjNdmk04NHVGoJ5WbsoTc4faz0rr8nLT3npV6Z4dRHJcnWm4Y9ek/cAxIDoNzwYgaDo06QLShuHeDofzyn16TN157jezkJpjmYdgVUs7D8Yj3FVkdDiIgIx2Wf0GgrTaxvrUNi+DMMoNO1uIM50pNBrOKTJYNaXR2pLtzSZq9XZFaU4bThZwPR7zPqM02ylh76KntkxS13anLdqcty0VJljOQpOZSwVSrGdTb5jJclOV0Vpez8rZ8tD+R/+cnb8nbH92TwQTtWGX2iyNCrzZrmKqRCE2wK9YBDHrD8QVHmXY/iK7gulF3RWSP58l0dLkszz33JfnTP/1T+Xd/8m/l+vVnVHYUfIIwslMzAMrP4HOhytwTglaIYA1s2VsRVMM80CaluxXsAfNcbZediwda/Oxtlzkg/rtSLjQYMSD26XY73hPXfn9DrUtPLdgaqxd1nsl4KoeHx6x3Amw4DDzo0voHQ+3UMBs2rdFmwZZ+IVs0sos1jm7X+QLLENmuA1urJfKzwkn6iFej3uyCNaC1dI/fwPY3tiZgJB1mv7KvTwX5QcgaDbVtZjZDFuBMbtz4RN5/73356KOPSMy6e/euHDy8J89dqsmf/fAluboLBaaaXNrbZc0QpK3To0MyWre7bRpJkELwnYDbqLH1BknPSbVJogYHc4e0VrXWlGa7S4LUaIJxeWXWymDwALbjs0MZnB5xxnkd6cw6aqU1RmBIOwNsKawQIgSqP8FYwbCjFzIweRVwdVABAJdTkUhICwxWqAAFJS2QhDBKD8QfklqgiVyuyoy/rzFqtrQa3m/RbVLTCqCLFDxLAKxP6pQikJ4ov8j2HSXlIAJEzdSm/BBky9r2BfBXBmtLxki5oy7KXlu8V3tz0V4DkhVAWGfbqkOBe4xUI8hu5mRaqhx/0zqcSnQimwFWNwAX9f5as0EhBQCtkqwAcHWZIhJsbEuld1Uae9elvfeMNHt7FPxgeh/RZwBc1oTxDEDqY8pY236wFsHmpXMJ9a3+QH7xjz+Rd3/5S/bd4p6AsMZe03aLIApBELwe/AI4XfUGSFkAVvhpGKc4Yb8z/tbqdASkKPT/cs+grtHoUTkKWsgAWaS/q80OyWBDto0tCIwlpIZnQ2p39xol2eZovaoOBZ7PWMstQ6xjBsWymQzmJTldNKRf25U3Pz2S/+OvX5MPbu/rhCo4bSiJwAFCjzlS3W6cpY+4kGnAuXKOcQAU+xndB7BfzzxzTb7//e/Lj3/8P8r3v/dt9pOjjQvWQjXBNfokq5z7wQ1HYbrvycGWtsR1C1nq2MB2JbjI/IJyG/wXg20GJAOI27FTadxwXU7+1kfSHqy9/fNZq7VRrTkjZnX9bfqMIPzUgi3WkyqpiJycnDOKw4OD1wiPz4OtRSE6MQQ1lOwdVuBMo2ACbkj3+nXkH+JnBVsc19KOdja6IXWRmkqMX1zZmnJK6LJNQJIQACe0TahDol4vwBY/c5IOBgkg7RlYkJgRC7t5djqQg/37Mjq+J+XJgQxOD+TRwwc0hlA3Otp/JMP+KZm1AFm0tmx124xqtYVmKgOkSCsiW5d3ZHt7i7qz+DA4REjxkdjE2ahoW0DqDUMPQI46keHpI+kfH8tsghRojxrF1UZTI5cw3YbpT2YuAhmJwwUgB4geVcjp8eYx9c3IOcwdpvBBAEZVXdJBDNSwDUMHqIMMQXlMDarWKdEIs5EQQkL62YhSdCJYJ1NgZ42Zmsu459CL7ut5cJqRso4R4QKUBudnNJjtwBylMR+O+OzbzY6UAckhUsd78H60n6D2CxAHWLOtiHV/XTc4DwAVrhVEMIAdnTrWRYOgCo0NnI2ZwCmEQ4Q2LUS1cGqUDayRxaxUk0Ud9c/LUt+5RrBt7VyRVndHKpCzDOx9RrYhiodTQM4Bast4LuyHVZb2YjKW5Wgib77+U3nn57+QCqQQkS0ZDjnHdndvj2S087NzqovBOUaNtt1pyYL89rksy0vWaEFUAsi2ux22OzErgWsrV2XryvNS3bosZyAcjmcyWVaYRsZwAopghnGIVQh8yFTalbn0mmXpNirSBHkc2QGQ0KAYtRgTbDFCb7isSl9a8mBck7976xP5v/7uF3LnYCBLpNu5TvDUIHwyVxnU0HaWSjNqJwSAFc8DZQJ1fqp0hnZ2duSVV16RP/43fyT/9o//WF5++eskPA2HI2m3GvyHn7GXzcni3g8gwRRyIGKuBJzuFx48VwA0HMxXwez1qUMf6bvngC3Ha6zJ/vnPTbKPieOYas6bY+0FiOIadxw5+7/7ermlqHleobadK2P5hH7KUw22eDbj0UTu33/EmiWAFm0ujGwYMaqXZGCbpJFpkX1qlj5Ymk6miS1OI6dRcf6SvkhkSxDlXFaNpNOFGcgrQZItD2zNY/SLP/EaqZhE85a0HmkAoeIZWGdQnSmXayQtgVBGpSnURRnJISXbl/K8zzojokWNDidydnIsJ8cHcn52ImdnxwRf/G4wOFcxf/KhplKpLaXTrbMups33avCrVe0/RBoZv0TrEYYVwOBN+kdysn9XjvcfSVka0utdk3odYKu1LNbAQXQKzf0GokrKUdIQWk4omYhnCVZyIAfZBCczGnA4kDbGZCWOjcOUHIpdwAOqSqmhYAvwxa1kijhcB47BsYZ0XJTYhlqlAS5nrYbh6+MxdJ9BgELKW2u2nAo0nVItCuxj1WPW6BlGlC1J5YrUcR5MfavyFKJYZBSQyocEIsUzQEAKThQ5AAAcRMgANfYNq8HjNZCoUyHLGaA+mowp1MFUOfSH0RvK3kz0/arSGHpw0T5Tbu9KtXdZWrvPSBeAu3VJyvWWtrSRM4E0t6bMOdsX5zUacloVPgPZJKTERxBlmc/lV6//TN547XWpItLmdKy5qkPRWdG9Z73EIEN1e20pV+EcoYY/lSruca3CayB72Uoy7P9pUHKy2rsipUaH9ffBbMlU7xSa0ZQzbUgHUXGtJM3ygmDbri2lWVlIDc4B1tJ4KEsMvJ+pYwMlqWGpKoNyR6qXviy/fjSU//Nvfy639vsynImcnaEWr9kM1h5DNoGEvTCPWrkRSiwjmYl9yiV5/vnn5M/+7E/lxz/+sXz729+Wa9euJVPDtA2nnLQvoqyBtQf2OQOKABqM8twEsU1g6wOHbCRodtGRo6IRoeuOTV49ouo1kXWe/Uztn40izX5KHOjkBT6xU2CRr/9uNjOJlp8QWPPuwVMJtuYwASROTs7k3l3UHyckmWBxMsLJEKTSonzaZxunKxzYcgHr+LYExB6DnnwRsMWxkwfuJgdp9BrIU+HDbSHa66nMgz5MY9AG2Un8v7YWhDpeqFHimBbdamuUMlQhZA/Dg78DaLTlBMzQpTRrSEuCcIMa4Ix1WxhN1j+XEHJHjIAJNjj2jJHv/qOHcu/+XTk6eiDTyZmMh+cy6vdZv8QXGMTVCtKFOjvUxOzrZcw17ZOJPKe8H6LXNqMnRLJaS0WCUZmeAB6mMFGjgqFnawaILEu2SNRZw9W0pkWhjAADaxJRda3RohwfJtqwyA3gpfpOU0pVFXBASpVtNKHnUTetqiHhWCZ7OB6OgrY1DDmuEZKCSPuO9XVIl4dZvdqbCu3kMduPmOoVYQYAzx3DCBBZQVOao/sARBSlANhCoUpLBCYYQQUykom0ZkkhgzACD8YYnwMARo8mhlLoRKIR08iQoETWAE4MiHWdLsYt1lgbZgo8MLNBkgLgNneuSufSs9LeuSKVho4hJPEHAhsgNYG4hcgW64b97SNGy5BanIzGnOkLcZS3fvZz+cU/vc7Ittdqh/UHwhPEKkokCCFrojKMS2m1UX6oM51MmUboPAtUyIaq/cz/dD8t0IvNaHyPIha1dldG8xLBFs8U6XHYiDYkGjGhpyrSKE2lBoIe1MtmIylDyxupetRqMb8WpZllWcbluoyqXZm0r8gnRxP5+zd+LXcO+zJZ4LzQC4uhEzqVCYMxKNvJHl2w8Uf8PRntkwlHYn7n1Vflv/xPfyn/6S9+LC+++FWWffCFLNBgoGsq6Z+HIEpgmhuY+3KSZpTTdh/4FUVfeSnXFLzMDjqwdUNVLFIsPHjCMykuw8WRdXws9ruHLx/12s8+Yo5TzEXn5d9jDHEPwp8HQ/qpBFu7oSBFPXjwSA4PDgkyTCGHSTEaMaRSfZZi8WkFTb+lo/G8Z5TXMpXxANe4dypXm86p9S/lEgSYu5qE1V1iD8ycijgds/q6dDi9sa4Z27pNohsT+r2aQsXGtVR8Wi+Bd6xiDUgJA2RA0oBnremcGQ0oh2kjykDfIVMyMPZLFYxHtBcYuCTPIH05HsnZ6ZkcHBzI/sGRnJ9rqwoIMWAdgwENkorMhtSrpZwdokvUTdn+AxjVXASGhCNzASDjqEH8lsCLXklMcqlLA8CMubkc5YcatUWioQ6LdCJbU2C0ywRXpJJZo0XrCKItMpAV5IwZypF6AN7AIue1QqWJaV118BAFV3EsME1D+w6wH8xhzq0NM2vx3SJUuHWQzsTXsH9GRjZmp6LdhD2eAXBxnwmeiJZBbEKkutDhCIhf4ZjgdwrMJm05IUGqGmqazHAgpYt7R4UmBVvUittdAF9JFpMh07scGl9rizRU5KLWuyzdS6jdXtM2oBr6fKsqU0mAHhJ0wTpmfdoCHGQ8EHGPxjLpD+RXP/05/5VnC/Zvhy1Bp0oF+DHUQclfGDCAnul2pym9rQ7rthi3h1Qy50SEKBLXQxJupU7HoILotr0lpVpTpsuKjBZw2LQ+z7UKNbVmTTr1kjQx5Wc5FkEkOzqXxeBcSlQ+g/KXsJwAre1RScH2rNyVw1ldbjw4Jdiej2cyHKu4CWvN4EnQCQnjDNF3HDSNO52WvPrKK/KjH/2hfOuVb8reznbIROg0MP3CtevsYM2cIIsx5V84K5sOtf5NS08pt4OtShumlXmAWgWzVbA1O8JMXEIudVYt2DN9jrRsK2DJqwrn6Xt4887FrovHc4FIHsiaLfTH1/2adT78cTwGZNLMSuV+4q+nFmwBHEjd3Ll9N5E0hAFiHRI1xETMwEsyphFumk5IWc0J2IZFHYPr5wq2gRilYKUL3LP0bEHaZvLpDwPHeKH4TRcfz9LIqvRkfb22sXSD2GfUAEZo1QFRhUCrRgNrEWCHyAkAhtowCWrUfR5yobJntQQZwypHzyGKQyoZLTr8bLB9OYggtIpgFu7gVE4P7svhgztydrwvp0hTD85V8D809vPcqBKEzwe+IwUHsGV/jaaQy2VGLDVMGmIKN0wKomOxZBTfbnd5Dvh8G4qOiBbRLRSDYCzgNCCSpy5xqO8DTBHBJXrIhCLwaJDKDRrGjCpxT+pSrzZVL5rqUgumt3HfoH8M4wn5RQAu7g36lBGRI/rrn59IozqXdgPpRqSMQYpSZwG1Ufw/rwUDGAKDGqP/4FdxmDxamFAT7p+xvxr3DRKgsL86iQisVVXC0lF0LVUvAsGrXlcHajqi00MWLWqztaYsOBFoTzqXrjO6hbwjU8mBKIW0MdqaoIU9H42ZHq01IHmp4E7wmc3k/PBEfoYxkL/8ldRLVfZv06EAo5qTjMAunEirgdpmPbT+CMF299IO9/YUzOwlFLN0XCRq03DEOJgC9eTOniwaPQ6kAPhOl1UZoWNhOuf85lqlyjRyp16RTl2kXVlIQzBtaijzwbnMz05lORxoxI4SylKkD1LhrCz9UlOOZ3Wp7V0nQxsSl/XuNsVQQDoEwenoEOWWExkOB3wGYOR/9SsvyO/93g/k+9/7rlyDuAzTw2GQBURqguIcSjvsyYf4SxDeMSKUAYuS9HRN2++SFDWHaaznRxVFhmo/AnjDYTUme3DaDWwzkakDWnMUTDHPA6D/2eyMHcfA1f7fR8/e5nr7lgfShpL++PY7f80mAGSfs1IDfkLAfSrBNuCTHB0dy8cff0JDglqtCu4vSKqwpuyUMm61Ua3nmriFLgLzrV3EGRZyHsD6CNg/4MQlInc9S2BKXhc+ympp6seufvnPtYUSp5NtAfuFF0fB2fMLHjDHrqapGtskyWbBzB3IFlIAVyUs0xYp1Y7WOFM9a03q2c/wHcBArqNbg43+HKHGIes6QZvxaBD1B/GnImDsol0Egw5mMltMZDQdUSv37PxMjk+O2Ut8cmoP3iUAACAASURBVHIk/f4Z653j4UCBCsPE0WsJ9SA4WugvxezRhaolwSghFU5RgBLGnwFYkeaFKlGo2VY0sgVhij28tbJ0mA7W6EFrtNq+QuJRGLHH1osQRZAgBZk+CFvMAJSo0Wo/r6WdqSHMSUGarueM2zAHF7VcHI8R3RLniwlQGFgA1naFn4s0JI4HpwF7ADVlROJIYQL6MfEH673fx/QgfS9S+JQrnWEQfY3pakZQnBKEqFYjeNWgRvQtUi3NWXcFsKM3ulIHo3eb04Ea29dYD0Ufa2fnMtPvbIdCZAsFMGQcQkSPGwaGN3uGQWCbzOTezdvy2t/+gzy8dU9qqOOXcM80c8F+TihclWfSqIOtiwhO9ZAb0B1uNxjZLrBWIIuI9PR0wn+4J9AE7m3vUi1quMBAiS5m8MjB6UCG06VU6hiigfm+JdnpdaTXqHBubX05ZToZzOPB8aFMTk5lPhjrc0fbWqUq57OlnM5KMiy35N7ZhCzk2wdnsmx05eqzz8mlK9ek24NcYld629ty5cpVuX79Wbl29apcf/aaPPfcddne6sh8ivWgGRNkKrg2glRoEtHRIPnhAVkL4SO/1HI5G4I19oSAkaTdktl9ap8S2+NNVQS0+pE6gco77z56tojTf4+tnw8wzMZ5u2Y/Y617oMwDVn9sH1mbcwLnBs8Z2AEMAXfAZF8ft+f3qQRb3MDJZCYPHz6Su3fvqYZsQ+dH4gteuk8bp2CUFt8NbBNQ4/CB8GiiNG8R4OY9yLDekjRyxou0VIqxB8MBnnhfRA3mOZid/Cq9hrAl8mrQYVybqrvDALKRJQXVwNrWQQ26zRmR0Fgb2GICTU3QpQhGN6UB2feHfyr2oclfhSntOZ0RbAG6AOc5dJITjWrFARhdreUsyF7tn2H4+pDAi8EN56ennIo0wYzc80OZD445UYfOFp0rHdoNIhDABa02Vrvl7Fcp0RBj40Erl62Sgc2sjpH+UwUorVUzm0wwRQQc2OUMtFODysgDETqAvgowrVDGEdE4CENgLBtLGZBJEYsSeiihazwmwNITZ51ex7ehLqtSnTVGuNTwRfQYJALJ1oWi0Hwug36fqWekNlG3ZVQbxE/A/EUaFmQbjExUAmGFPbJweugUcCQj+lu7UmltS23rqpS7l6W2dUWavUucoqMtQFDOQkSMZ6hsekS0U7QAgVSGUVELkfu37shP/vs/yINbd6WBGj7Y34iDka5nhF1lvX+5HEmrBREKrKuZ1JtV6W6h1g/m8UKzKlVtaULdFnu+2+tJE3OIqx0ZLWoynpcItqjZjmclqaANqNmUdrPFvnE4dwBaOGaL0ZmcHT6Qk0cP5Hz/VJaTBTkDkKdc1BoyKdXkbCZyNFnIh3cP5KM7j+RkNJdFtUniFbS+wUl49vqX5C/+83+WH/+nv5B//YPvyrWrl2Q6mctwgPKLMMrlXkTphfV77QvPpEsTI5Jx0RNrkUSCbsNnwPUx+CUrNiNwIywhnPzdGLzB5nBPuN5Gi1doL8iDiIbZ5xin3ExhqPnGkWsMtvZ3n9b2QYkHeJ8VxGl4ZrMHfeO8EBu8Uc6ZIpdna59asD0/H7A3FJNzOFaK2qFNpqEsZw/CiD6MdGReEukGyTrznPR7UC/mG9IoN14U5nllnDxHc2etynDb/T4hRVnKthBss9T6dWCf7zXmL/T0tVkC1srCQQQa2p80hk0Bl4sziWztvhrzGeBbklkJ7F5tuyG5h0xca47XOileRxYpwTiNbqkDTDGDevCQTQlKdYN1Nqv29dpou2TEHQ3AQgYnj+Tk4R0ZDc7l9OREjg4P5PjoSE5PTxjxof8R0patTlc63Z7Uak0qVQ1GaEMZcExat1EOEagKZQCE0P9Ihm8AMor5Ux9Y082slfJCNUJHXZsBDMFLAbqOkXINlcXsnx7LCLKirDdTWDkQplD3Q5RaomNBwGXaUGcRY/2BGIXJTnAYcO5Ii3PAe1Ae0rm6syRtDbA3ohz7TEHmgVJRGB3I9G1oZdLzQYQLiUjVFMeYPYwdRFRb274mjZ1npN69ROUpqFRBsGMxHsiSggy6fiF3OWUNUcl3aBe+/fFNef3vfyKH9/elCeYw0qWQ2QToUNMaEoczaTbBVkerDiRYUaKYS6uNunKTwMtovyR0FOBc0FGAAAkG3dc6lNs8H89lOFlIqd6SZmdbmu0taoYj2oc4C2Qat9s1aZfncn74QA7u3pTByYksJ+jfbnLS0WC2kP5MZFSqyulkKY/OhoxqHx6f43JksixJd2tHfu+HfyD/5a/+q/zpn/17ee6FL0u1Wed9oCNibX6o2ZuedHDgrAsiZXikeupJpMYMU7D+iVJSfqrYiGKfKbLlB6sFSzAnAlv+zUAovFyd7mBIo0lCHtTyUsDZTJ6qYHnbFqe+k3vj7a5TrPIAa4Bs3y0Nj2PY9DQbv6oOuXZA2G3wmcx10e5TCba4pxCxgCoS2lmaQX3H0gC2MK2/DTfL1FWYdkiA1iJdH+2pgVTvMy3q59UL8lIbuu40LZeb/lUYC61J+jxXI9uUpBCDabzI8oFYjxr/zf9/rldp4L/MY0Mr5Oo1Gf8z/X8zGpytivonUrQw2IgCyTLROiHkcT3YMroNYEvtJkavVVkgYuJmDgPYGekqqHNcH7zPUFPSNoqgQw2xA7CpKxolJtN8WPNEdDil0tj+wYGc9/tks59SwhJ9nBqdQi5yPuqTEQsHDtEIpRWp6jRihAo2KerR6IVFSpjD3QnCqDeKdFtIjyoQa4sHSD+ozVZYD52hfWc04GxbnZWq7GOtqYId3KEgCeq4lG0MDGisq4QAwnR8mWA7n2PcXlBSCrKMSO+qZORMzs/OmFbWGcZgJSNqDcSdLpyODp8PsgNoHUL03UTrVmlBBwEksmW1JdXuZWlc+pK0Lz8v9d5lttbgvoJUNTw9ktHZsQqIAPgxio/OLoYlQKpyIh+88768+fovZXjSlzqIZHjWSNXj2WD9lZfS6dRkZ6ct3W6LRHGUE6ZTjN9D1goMahweKUTsMQwlUNIQ9jbuNMhQgjGJy7IcnQ2kVGvLpWvXpd3b0ZQ75s3OJ0EbWaQ06cvZ/j3pHz5ia9J0DAW2pQymCzkdz6Q/VbBln+1sIbfuP5LD03N55kvPy5//h/9B/vKv/qt893vfl15vi8+jUkc+B1yGlJiH/UadZ3Ad4CyGvmiqnaWbOmlBVIc2jS+VeGRfmqbNE815cpBNoT1BGbMHJgThAxCy0fSsLMolKCVgm55vXNrywcoq8KrdVBupgIfX5IGtgaAvr+WBugdb/F3VtvS+c6pUUPAi2xvZhzCmMrnlX+TIFinA+/cfEmzRG0r2H5mzKnnHlFSi/KOKQ6a1avqbGiGlhADvCVl/rvXa5oFWvAAywBvAeh3YepBdB7a22Px3t+sygJp+3iqErwNXfzx7p+8z9psv3jhqEKyGq/4whoxjeACCJUa2rNcqGKLdhnNnQk0YmxOgxNotVIII5mADq44tjqgiCzr5BY9MjRY2hrKnMflHN5TWTNHru4DyD1N1YOJq6w2n71hUGrxapP6giXx2fi4HrAsfy2RwJqPzMzk82JfDgwMOtQAI6tg3DO+uc/QdokVVcVLClhIvMPVmIJUl0oaq6oPInuBVByGoQhIRgBa1UVj26fBMpkgngwHO0YCoH2P8YZW90DaL2MhaCbCE+4lCJiJaCh+BcR4UhhhNhmlC4+GQDkmHjH0oiqF9aM7IFgPnW502DRAcENxbpNDrJUy/AfEM4AaF/Rb7bRuXnuO/WvcS9YIZ6Y+HVAAbnZ3o+EgMiEBaO9TBAbaD86G8+fM35d033pb5ELrKiI6Q4gexS2UjEUqXynOp1bUPG+DKKT8lOAYYPgCiMxSkENmr/GS73eI/akGXKzIAltZaMi/V5Ww0kUq9Q9nGJbSNRxOSkzp4fnOoXY1EJmAgn8gcNWeocI3LcngykQdHZ3JwOpTTyUJG0Cqrt6Ta7slzL3xV/s2f/In82b//c3n+hRdUJ5ocgEpg2YMpXUrm2WKP4DlSMIT7Aus0Zctm08jqyOKazQ1X7oSynixyVe5D4GBkQLgIhuNdXvT/ATC5Z91rXGRLolQAW5fCS16sLHQ95zhYUKcjVbt6ErBN3AKfNQyRfxEwe/uHz7cMZ8zoZhkpEftRBy5OKRcxlp/KyBYs2Zs3b3NqTQsKPJVqMvaMkSt7Qk1pKKsvTIPl0sr6sNOeV/t/a+/wi6EI5Lw3pa5YwrrKemQXrtlm6fd5QJkX8aZ1H/V8153v+q2XbWzPHCf8z8o5uY1JsGX6OIAt0siBcQ2pxhRsg1hFAFuNbJFtAIlJSUBwisA6VTk6TSWbxi+cUxg6TslBGw/SdmB1o5RQgx6zgi0VmEhuQuQYdJITlr+KQcBQKuEC9WrtG8VrEQ0ilXsKktbBvpyBKX16TADGuRrYgjFMAJtjvN5YqqK6xtjMnM8a+mzJ8p2OpbKYSqtaYq16NtJIGhrKdQAUIkEABoYIjEbKZkZEHGab6r1XhxKKXHWobFUq7M2EYAVTxGACT6dMmyPN2+12pNVoME2Nf7jOegNgGCbbhGyMrncFBNbR56MgqgGwbbKlprGnYIte1umiTCcBwyTK04HIDJKgILkJ/43QtoKf5wsZ9kfyxs9+KR++86GUpkuZjtALjXaqKuUi0e4F9jl6lEGCYukPqfgKiG1gN2PuK54V1siCTHkwx6GjjKwWfiahqdGSCVjIUpFGe0va25eYEu4PcVwIcSylVlpKpw75lBn1j+eDUzk/fCj7Dx/JcFqRs0lVDk5HMi1VpXvlWXn+xZflle//QL71ne/L3pUrQYGtlLQboi4+m2IQSFNZ2BAuGQz4HffUJvygNcvsRSYyC72lmhUDM9tJLjLJZvtZATfz/wnXxFzkbBx8UZg1p1qj45BGDvtao01NHZvoiP2/HV9DF01vo883E8A4MPSR5aod2xzZxpFsbIvyAgJvo+kAB40CkuDYM68RLrXFF6HMwt50OL7OltLbyb+jTyXYnp/3Kap/cHDIqRh4+Oixtfw7yBL0xHMJRKEfL2Eb26Lwi0PTiUyTuAkX/oGtS9ESzMPzyKQ/Lgy2tthTBIsXULxIU6BVtLcUjN2DeHmk57+ajKJnHUmtJZ+Xs854j9L9qSQoCGpgUVPlxghGAGGk2Cqs9XFcnrrs4PDqqDaSRTDrl2NTdAZ8cIiMBc0pN2E8oWriIrLT73gPhAynSFmH6T/6+TgPVZXiHFakroOAiKb8ERWq2AccMmUaq5YyIlhLF7N+G6Jk9pZOxgREDGwACxgtPaeP7svh/TvsL2aPL1K2U4g6nHFWcbtW5oSZCuQAmUIeM6qv4JzgmMBLIZvdhshDAlLTkMzIc14pDAKGJ2CCEkhDVTk778twNOI+QJYHjsI52lgWC9nd3uFIPqSTUQMFQOnowJKO6IMDUK1Ks6kj9HDtBNDZiCMQeQ/KdSm1dqR5+cvSvvqClNp7MmFGVic2VRcjqQkifIxgFDKZ+5AXJNu2JOPhRH7x+i/ko/c+lPoS4xqhVqVPHyCJFCweuzrMev1kVYEdXQZhSaf/NFGzRbjNgfIgSqngCjsQ8N7uFsF2Vq7KzqVr0t66JKOZyBgTgVAnRt28XpPddoNs5OHxQzndvyfDkwM6VhNpSe/Kl+XFV74r3/jOD+SZr74k9d4u6HuUbWTuBTVjDCcYnFPDGtrFuHesB5LdqgEAvsbUIw+ZGNqlEJFm9ljYc0QzY/wb/GWBVqMDZXCn0W/Y92qkQobo8WA2D2x5VFebTU4v2DKQ4Wz/M6p0YJuAsCNs4TVxNJk9y8cDW7NLPou4CWzj9+D/jZ2M56Q2QGU1dXBHiG7NVD5tYOvn2cZwcHxyKu+++z7H6W2hTrIUTsuwZm+ykpPoNZ0gQfasawT3nhcFMAKDDtvYUnZ5oFa0iNzaDy0xKWXetgWPFy6o4JnpPFZ3/rFXllePtddw/9ri8SSDcNIJyBqzmL/Pqf5E7QMeULUGbmn4VUePQA/tYY6206EAmh6GkdC6Guu2SSosgCErXVbDSmeAaubBVLH0XLk5yJFSoNT6rv4/WjVgdJnKCoxPfNdPtWlQOizeouGQ80qcK5uko89I57FyTizF5dE/i02pNVHNgujkHZ3PKxw0bgpRqOlCGQqR8eHDB7L/4J4c7T+Q4dkxU8iVQJBCZIve2lazJtu9dui/1cEa6J2l4AWNuaaAUT5hLzKEGoKGLowF1j8MBF43gdDETMf54dwABLjHGESO6BfPEsMCsAYUIADg2pe7mI7Ye1qroB0HWslVkfqWNC89L90rX5Fa97JMFogGhrKYDGQ57UsZ0TCcnxLS80sZIH2KtSAVgu1Pf/Iz+eCdD6ReaUqrDlZwk+WCyWwuI0TdM03jQfYSrVeczghdaJQYEM1yXixKBnh2aOfS+q0OT8DggZosWl0ZluuyrDakvbUjUmmQjYw5ylC9giNyaWdHdrptCogcPrgrk/MTuX5lT15++WX58ouvyM4zL0hze4+9uuOFkv5Yt0aPdlD/Yh0+tJzh2eNk0MNLDr9FquyfR5tSUIfCNVKEJD/Fqr/Pgm0MqBp5pmnkFKyCbUnIVzGMuf/PK/gGW2D14sy7XRpZa7Uqqal2Ie3Rt0DDasdF9VoCc+TQ2+cpz6qYIOUjWw+cyjIOwVSBn2HAaqCKyBW44UlTMCawL+w/p3hMSrrl5z11YDvXW2rYRGMasqP3HzyUt99+lwYAOr/onUT6jaka1n/S6T6WLogBEkePRSEUiDWyQdou7mezQrstlHVAbJ5SXoToF0j+cwvi8gkIxmQnW6gpkYmRbSAJLTkiDWxf5/saucG+JzWXcB/8jMqg/MPaSxzherJAwYLmeyxttELl0J7Q8HSTXt6k+hTSVUkZ2BEx/f3OZhaMLBKOEtA5jZr1RPmqcD1WM0s2eHQtRqDIr4q5NH8UndD4hHWUZPcsslePQbWSyyUOhmfr0tmJnBwdkTUNren+4UMZnu4r2HEgOTSmObtPpuMBU9xsHQG4o7YK7xvtS4sF+1khWI96J3qR4RSAyAXRCfyDvjLHwCEVGyJ9G1WowxRqMp+VZDpG9Ay5xYW0Oxg2t6DkIRjIl595SerdZznGDvrJyCBMZ0OZzjCHeCSVZVmalQbNMaLb0QgiHksZDqbys5+9IR/fuMnWssUMqmMNaTbbBDFKa86mnLzTqqHfUYUrkFY1ARXs7VIFRQoAMIu+YUINSghzsoOH1bYsu7vS2tqTVhcqUmBslzUKX5RkNMawjopcuXxZvvz8c/LyS1/nP4hNwMjDOQDxS2vgSIdDk1kZ0xwQ4kpPZNyzbq8a1yrqkq6zJFXs9lKSBo6yk3lOfMEWc2nk1VfENiXDGjZCk4GkkR5tX3DvOw4G++j1K6k3O2Z0HvDEWb+ia0jBNZWZpOsPYx8GaMQ2lq5vCJi4pyMiKu+3eedrAHfdOWlApO1q2F8d9KbXdFgEyitk7ud8/damkZdozlMLGRpP9Gc8h7v3Hsjb77yjHjD1SBsKuga29HStxuUVpILRDYvFmqIz3pG1lpDpmF0EeT1d8cJibSOSNYvTFrZIih444SjM401fk6aSuCD9VCI3io9sX/TKEWwNZMJmCQ4zhx/YoobTQRFzvU9MIeP94We/Ifz5rt1QLo1eaCwKvFreG+51V5Vy9Z5NG9fu7aYNH29S/0w2vdcie30O2RBB76EKRRR57t5geIdPe2Bn0qospb6cyah/yn7i4fmJ9E+P5PwEIwiP5dGDe3K4/4jaz3AOLW1M0IWoB6cdTKR/fsroFjVrQR0ULTKoe4OlPVPRDxsLB6a0yjxCVxpgCznNvpRqM6m3K7JAvrBSl+7WNdnefV7qrStSrW9JtdGReWkhg/GpnA2PZDLtS6NclVa1JXPMj+0jxT5kpNvt7srBwYnce/CIAHx22pfT03PpDwZMtWLtoQ+5URZpkYiGSBQgjHMZkTQEowdQRcWg1Wkymp1MRlRropJUrS7jWlcWrW1pbu1KtdFi7Rili3qryzad57/8VXnp5W/IC1/9mly+fCVtFQy1avQwcyqS1xoOJQZz0rNZsVRcgXuJMqLp6E7j7vN4YQH79sBkj4WINcSKF1nqG1+TlHfMnFpWLVawc06E1o31hYkNCbX8pCXGrqMI0Dacmd9jsZ1VskbWVtv99nvH9mw2hRx6+V3qeuNNCi9IsndaiNMsUKnEUiVKkyRWceBHfoj01IEtyDC3bt+Vt95+W40MxCxqDfbakhSFDePANi+ytQftDZ0ZTo3KAJhZoPVGPI5s8x5mHDXnLRJ7X+y9gVCTgq1/sGlEmIFRx/cH2M4JlrpREoh2ka2CrXpvBmqctRIAlmDtwLYINPyGSX5m9qE4RVQE3hkgd2AbA1+e4xLff78xizZa0XHsvbFR8ce5CNiaYc0DY3PaAK6emWmfwZrsXFPeiJIAiGjBYU17Aca21p4BpBD2QLvO0eGR7O8fyMnxkczZunQm56cnqmUd5v1CQAMtR+ijBRhArQriDmBJ4zPYDgRxBvTgEMhH0upWwIvSNG4FxKttufrM12R390syX9QIZOPpUMazvkh5LPVGSaBZfno6kOkcewha26jTlRlR3rhxU46OTmR397JcvfqM7OzuMipHmwykDocULOnLaDCkvCTUrzCgwJwXCmSAeIbksym1hQiHdVTMUwbrGBOL4Bxs78qXv/I1+ea3vi0vv/KqfOm5F5gOhvYwhmHgi4MZRhjYoCxZBlY+6oz0eeO9bf9vutkq4qLZKdoVir84oKUxWS3eWHr48wLbFTaxObJJ+ldXHNdoiCY1k6j2w4NKvC/8uo4z0kXlsbx9mgXKoPFutsm9wX9+zGZ+XLA1cM+Lmi2qNalVfBbKDiDgsczIUli+VXnqwBasxk8+vSW/eust3gCQPgxsqY3MdI5GtjqMYDWy9SDno9Vk4TmFJL+ovDeb96CS90fErNiwW/TrAdz/nA+2MdDajk1TzGYowATU6DRAspNVwwa00X4mPhAkLBLDcJHI1s437xryCFZFoFcIhiuaq493hE3RaexZx9ezDmz9cy6KbNVfCMY2SdHpA7HP9mCbHqfEtii01NCIk9iFf2Bqq/Ql+Bo2bEDrg1bHVjJXeTmR+ehcRuenZCNjBOLx4b4cPHwgJ8eHjIrPTo7CyD9kNlQZC4IemMxTmy+kyuH0M9naweg9nDWYtnBqO3L58nNy+dKXUKGkvzaZDWUwPJbh6FhmSxCihML8I0g9hklP0+lCHj06lPff/5C9zdCoRgqZmRjIrbbbsru7K72tbWm1u9JodqTRaDGF12g0yWY+OTuTw+MTOTo+lvMQDQPYhxzOoKzmSq0uvctX5IWXXpZvf+9fyyuvfptSiqy3UqkKDOwqNZLhpAz6A94/2BH26YYeTGWop1bVR19FYMvfI60MzoVFxbZNA9gmtdpwaA9UCdjylxeFrALDryiffrnINsm+ueiPv+MAhJDdCuQzW+ve9q3L2DzeLvWnlwY3yoFIW6MytpETytKsQZyhot+QYW+vnpGdf2zDLbLFGsDgDrwOzh7WBaJbI7x9YcAWkno3Pv6EkS10XgG4lkZG/xx72Ei1V6BdV7PF62KwVWuYyhH6R+UfzjqwtYVpEZAt7rwF66Ow5O8UAzdBQ7/xslEuSUhRuoQpTHjSIbINl5OJcC2ytcHnGoy6ubouss3bWLGzsAK4OenVx92Em0zNJjBdZxAy15pzYpuO7Z9ZEdh6WxdvbgPZXOcNvZqLMv+xBsgUvwpcqrYyhh9gfq/OD86AAHrLoUU8UcEM1IabmKAEshjamTBkIMy5RXQMwhVkLlEzPj4+koP9fTk5PJSzR/tytv+Q+szVGuqiY6lUFrLV7Um33ZNmvSPVEsJdlcGsQkAEIDs9k+l8KKeDoZyNoF8Mhi6mGZXZlnSwf8QpXf3+kBKQYO/iIgCk6iBDAgVMcshWYfaxThVC7RRqWbt7Gg2jfxd11Uarwy5utBpBSeuZZ6/LV776NXn2uetSb2GEova+VmoN8gT6g5GcnJ2zBAOehz0HkueCreBaDpOejDBp9zhm0fpoyzR61ZEN06jC2rIsh60Jrq+Ceq3LRT3ulklen4lo7bcR2OLX5hzE9sn65nH9fn3F+7zoBDftn3jPxJ/hwTbhTjhbba+384kj201gG5+3P188liRdjAQPp26hda4rlDe1rGCOgXq6IlukfCZTuXHjY3n3vfd4A6Bzinot0shgZ8LYYC3r5kkjW7vBRdFpZoEkBIHUNVwBNTfaKo5cDcR95GK/M/CPI2ZbOAqtRlAIZevQV+lZyMpBypdl5LujNNVKOpnSfCmRIxlib+pQT5hGNuA2ItKTWoz4nqY2Y7UdK+8zNnnfRccv+n3sdFnkWwS2m47vn7etE0ZVyDw02hTNp7vlVKp0oAGYwdBZBjEQsoUQ69d5xRNoHGNYOYU8VGxDywVhalMg/2m9XmcBIxOr83q1JQPqShwRiFm454dyevpQDg/vycnRQ4EwBtShZuO5jPoTGZz1SbpaLsfh31CWpanUSXiqy2iM6TQYCzgh2EKI5v79+wRB9McjskU0is+FjjLOHYxkKJCVGhg6gAk/CxmOxkxJQ1Wr29uWF77yonzjlVflG9/8lrz0r74pe5dQd63xuLjowQCKYGMygFWwpC+DEYa61zgogOc0mSbtHsqRMJKTDmiAYIZ3ysxxNuMfR1sG1hxx6VTF47WZRLaJQdIfnKUJf9nkbubvLKvRxu9OHL4QMSbn7w6jToAOH+G1+1F1bnCJ3pfinX0RsDWAzwJlmH7mOjbyotDYdn5WsM0czwhkwb7qtLQZg7per0cOQVEq+bcXbGfWRZ0SpLAgoQDz0Y0b8v4HH/Dikf6BmDnAljJb0HSj1xY8t5w0so9mbWH475oGVQ1ebxT98soDS78wmTfeKAAAIABJREFUjI0ctxqtS2snxw8awOwjDMSE7HmmKz0PcBPJtJz9YF4vDa6N9nPUff7ear45JKZ48edtOQKuqw/lvmbNbmW9KEpx0SC589m0oTeBPN7vN2nG2blAzXktmPosQd4zCNfmsy52LlgfAE6qMFn0Qd3ldD4z7wV0hyGkAalITJEJqjdIo6L9CSAFj0t7jbWdhMcIhpKfBwPqBnXrekC5lpNspV5H5getOOj/nbGFiOtnvpQ52Mrw+jEzeNyXk9NHcnh4n4If9WpDpuOZ3L51T+7euSsnp6ccFvDg/kMODkG5p9vtJUIP2CPoD0a9drqYyWA6AUdLers78uz15+Sll74h3/zWq/KvXv6mXL/+vGxt70m5WpfJHOP1qDHG74hw0ZajwyEwZ3hMmUgDDgqgzOdhQlidKUK8jrrXGHkXUodoK1LhDCeNGdrdDGz9Psbrksg29OezPzj6MkDN7NkV0Arr8jPoLubhIMEtnIDfw7ETYfdKdeVDWjmHrJhxEVzJR8OEuIq7aTdmMzShMrr5Tbls5IulkeO9n9yTcEzoddtMc+wzrI+t7S06uU9fGrkAbAfDMcH2g1//mr21LaaaMGatLm2M2ePkE33Y6yJbe5J5YKtj5VZ1k/OipbyItwig7TOt5pO/mlTHWTd1FmxtkxpQ+HPPgFNIhcXHN683Aa5AkDImsnmsibaz2zS5EVwBo9iAdp1vvhYsNTxOfY+o9rlpF+Y5ICuGz517ngOxCczjzerXk//8vPsWrz3vkAEQGZUCJqmahaeR9jGuCgKowAHul0aIC1likk6lztQp63BkGutcYpVwVEfUdIgy58iJQuGYZQDYEIldTiJC+roqaG3BMAa1OThXpJFF0AeLWhc0KJayGIPQpT2pp2engt54yKvevHmTykoAOrb6OOk+OMvbuzvywotfk6+8+KJcffYZ2b18WWr1FtnBI0S4MwAhRgRW2YqD/lwMYRhTwUu1qBF9gzytLVE2kF33EgUKXJ+4OR+8F6FjTYFWe+0NVM0xtf5yD7a2nxndhvuMZ8d9WuBs5a2vUNFPnvmmdV7k6NL+RB/sn7GPKn1WhdcI1bcq5oJDgU+vh5oDIdLD/dJ7AbGRbNeAnQ8mgXFsY8FXboDgmN9FYGvPwL8/dprpQ6rAZ+Hn23Hsu9lD3hfiBoZjQGBH1wvWKjJI2zvbOhu64NC/vZEtaIfhopREobJt5/2BvPPeB/LJp5/K9vY2ARaRLfprrWarxgR1W5VtxCbQhmctrCebzpFVksWfRFX5KeR1RjgvGvPAmweO8SYwj9EvBH1f0LwNUZNPY3rHgK91KWB651ZncMuPnxso9qqklNZsGdnSyD++h8rrDZu9aLlfBIx8U3ze5vA7yTshMZBtMlgx0NrmzXOs4s/0m9Ses7+Pmz47Pld7VpT9AOM4YbNarkDvrkUPqTauz3SodAeEQ8KTyD2NbGLBOTZ8LwZBhF5CRHkcEQCSlh6RwgEojCVno32vGIUHMld5tpDyXElcNoUrNYrZ/nau49AjDuCFMhZ6bm2oAvYshxSEkX0TTDKazsJQeu191fdg2Yd1LKh1Y0IT9r8BoAIEjofzokKc3V8CQyjZcJ8Z0KaRrX++Zkv4vNzeSRwY7rfi3VMMtOGOGiM6zz5tWFSWsUI9ogjU8Hvca/ZUz+ckij148IB7/tLly1KhdKFqzVs7Gf4GO4KSgw3dMOc8WT2OFMbZxBva3wrB+AJmJ7YhlnGwsaDKKE+dVO8sGQ7k7X0+Gw47qXAGtMcNZFIxsKOIPPnUge1ZfyDvbgRb3dDaAoSaVrbQ741z3s8K8ukTXxfR+r/lLW4Ptv7ndcbcwDO7GNXb9ucbA3Ly+QFs+f+2Yd0CNiNBIxcxZU35hvdsDdjmn6Oe8aY0crxR4nt4ETJm/J74Pm8Cuvi6Y+Bb93wyjklkUC4KtrkGN6R4CbT8R4sR2rD0rhptTv+kjtWKE0fs0Pdm1YfiFWVPK9H6CCIjKp2o4UzqdKWRlx6XayTsFXXONC1dhtwdHTmfSg3rN5yCXwMGEEjdIaEzm0GgBcAJJ3nOei6jlSWAF0IXnHLLvlr+A4i6LFClVJdyYHNDOYuKTCEao7a2aWDnrm/Vu4YYlUW2fm0YUFmEG9sPeywr0U+0/9I7H6/UbNdB3jrZtLbNiY7tka1pG8oCwg/u7dHREXXmkYVAtrDT3aIqGQAHsp4AXeoWAGyZarehGzaRK+gmBw+ObU6OvLfxfKMX5BK84tf44MBFxdwfoavRomu7h2YvLZvibVjyHIO9hKMG1TgDW3wH2HZ7Xc2O5Hw9lWD7zrvvy6c3bxZGtvTCopptvGG8pxp7qAq1q+7VRaMdv0HizWLA71l2K9vNFlL4g35uOtzeeuH8+1achnD6/vNtsVnay6LbLIDDbFnNtNjFzAO7BGiDd1jouTot0nXebwwi8bXk3Tf73SZnxjZankFa50jYurGafNH5b6o72TrIv4YQFRDIDGDxXQc3GK8t+8z1mbH1BDrLUI5KlAHsR4tBQsxsBjFZZ8BWlQqlClJ4m06dcSpdBHkd7wcSTRpNmIxnAGkOkFB9Yz1X8pfUwTMnhVKOScu3lJZlmU+gRQ2CEmqxati1L1VVohC0wxeYw+hTZSoLtrKsCf6psxncE+NBUGY0XFlwXi1NH1wbRsN1djOkmrneXlhk5H9nP/MsHTkxjfrSJ21O8CrM2vMuhuKNNsgRJxNH24UOeD/TpGFtMJswn8vp6SlHT/YHQxLJkEoGY3t7e0u2t3oqQ1kqUTpUyXRzqn1B+9tm9tr9MrW/vL1RtO4ztkwpSIVf3lG2n+2zrPWHDhkGkzhZWT71MAEudrZtLxlR1MAWr2N5ZjYjIZeywDUrTWRP8bcfbIOYCJVHy8LZowDbm7durQVbts64NAJui28Fio1tkReYbiK9sd5Lsodntzzjra8jAOVEQ5nPCamp9Phpmsuibj3/aANbitlLsSWGNE3r2LWrU6KM7TQd5olI68E2z6lIAHLNZrH7lG6QYNitTu7uszdoHnz9Jsv7qIuAbUxW88bhiSKKcCKsk66ja7oTjg0SPlfVpLVWq556ANoAtn7iSyCPWtlWh9TLTKoUv4hJOrpgQvUgLGhXHyfw4f1zjIrQSU3JZ7tzMUk89WgVeEOpB+neRRl1Y+M9hIgWLw3OQAq0NoM4jZRLy4osZ1UpL6ps0dGU5VwlGakgh1qhRtGcBsX6YBhYwMWCc4HmM95PJhlJULwX4XUKljiO6qFzlGOSJdC5wzVEts4p9OuwyNHkvV3TCaA3PxXuz4dUQ2p7VqsZtthWxevfnK54DduRqAWM9PxsyrfW6josHelkDHfZPzikwhdasy5fviQ7O9uMctGGBhEhaoPTCVLSHMHW9i6V63TqV559jH+Xt3c3Oarx3jcAJzAGjgOqkNYzHTvPec5SxnFF3TYw/HF+SljELOgOMQdqUnn24akCW+yJ07Nzgu3tO3dkGwQpV7OFdCM8EiMW2XcPKsYazL1ZwUDGRjeOGv2CyfOQ1uBM8qd4ASTnY2nBhBGblf3TLiBP4Ao2M5w7o4cw5zXZ/D7NkiO04J0QPVp2xF/uhnBgsuJkrHNLA5D6DRJvQKsxbzjMymmtM4L+xfZ8aZQixyZ+nnnX7mt23ginjsbFwDbfYQhRZGjMV7BF9Eh5C9V9DeBgghaablZoZj8uemkDWK6ev1f30n5P4gwFH3hkKSMyBuGJ81MNZLWGi0/SSBJEpQC2+FROagrklLII5rcrbwv32GJfHUhhSksULgAGshasaWPK2y8qPAB+j4jCItukPSmws6wGq/dRQV2FK+oQfiSgcqYx25xsyIUbEqChXxKlE3x5dzHlSGuU3rneBHLJ/Ql97j4d6iNcH9m6IDvc31XxmnidmA0rsjNWWzdnwl6n1YWltodxWhKIZkqsC7ueymX37j9iPzS0gTGa8fLly9LrdSmNi7nMnAkenBfuJbLaQ0AQ1i17XXO6B+J9/6Rgm+cYM2qFI0V9a73OuBsktt3egU+eL2dQK88Hv8P6Q4odYLuzsyP1Rv0pBFuX/eJyKImcnJ7L2+++J3fv3k0iW0wZ4UzbHLC1h2mG1QhTeX2SfnF4oxuDbdGC8Q8uWeARKy+OqHM3jBsMnQKfEXQ1YjcjmToWKUiqEIIRZAJ8mtfnWNYedNJoUzeeXktxZBsvUg86mvJb/+WNmH9GNHZeTjL8cVMk64+Rnn/+OeRdt39esSMUH8WDrV8byTlcMLLNi77T+xqeW4gsFWiTmUX6jIJTxElJJhFIXd7QX1vwCBJwwoMiwCrQAlx1WAPIWYhWArCHzlFL5WIwgI6+s6iYEK1nRBH/kiw5BD6s2QB67BnGaEAa7Kp2x9h0EXURdTRkyEoZMDCyDeSnTPklEKv0cw1scU0Qx0BtUcEWo/CA6jZRigaY6d4wOYe1Z7236qwuOcM36T0Pzmq6R4p1r+mM5IBtMF+5kW22Rhn4JTmJVFsvm8FW1aDCRk7Yswa2PBeQRnl/lqzbsg2NUX6JUe2DB/ts04Iu9aW9Xbl27Zpsoc+UJQYwdnXqjw360z2lk684zSvu848cl7y1n+yfTcYjOA1+LZhNJhuf3WmrkW38/IqcAewlBG24FmvFG41GBFuonNlUuXh7/XZHtjlge3xyJu+8+57cu38/iWw92CrIaNtPbPLTxvN0Ws46SFgX/eaB6UqEFwEF4dClbv1nZxZfBmwVRBVAXP9pULlKA0wndwbKOiI2RCYuPMRnIM0SLzoPnJqSC7qza+j7Rc6IOgH5LQ/+euOIwQDSA62PbOPNWbhRwofkPbvC+x2lre05rVsb3mmKj6sOQ/5kkLx1Y9eO76y5MqpUNrIOH9RarUWZKfEpgKzGmyHaAFG4xtmzCrvpV3o/V61Z5l4jXRtiPA6YJRAGHgPYyWQoKwOZa5NKZnhNmC3MEDk4azTCCnaEIVv/RG6TOQtAy4h9KcvqTErVmdZoOZwBwKdADCEWHb+GFp5UJo1rPaQQE1Xi8Jl65yz6UvYyATfcUwUHcxg0O1AFoAS5Ru+c2dqIHbJkPYchFNAnj4k+ISmVEtpsrWYeh6uN56xLWyvr1jczHa52m2H2I22McX8l4QAIgK6OKNTUMgQ/qtWG9PsjuXPnruzv77NGC8DFP9Wir+n4w+CYcC8m2TMF20BWTxaft40+Ks3dY5k6x+orcCxzeLlnQnaKtdUAtlydJNwZXyDNUniClN/rlnHAd7a3oSRTVdEVtKsBbPcu7aWyjdGpPV1gK4hsU7Bln22rxfmZ8JSpjYwbH8A2jp50DFba5uJvrjd4xvA0kpRfHB5k4mVgn2d9q7Fhtff6Ptu8iM0ISq5akxBMdNEqaCfRZ8L8g2epHjllKyPv2DSLk+MHMM3WLoOHugFoC8HWDMQFolt/z20zZiYSrQHOGGz9Zr4IWOZt8tSAqZEv+sLrfPoZr0vaCcLm1n7OYriOnYf0+jWNa60/mpxLwZafFYAlgd+QiyQDGGkvjHAv6ezVzFc4HypL2YQnX2LgYHQ2mMqSLTkGtJblsHQt7g1afbT2qf2p2FtVKXOWraaAuUZDo5JxKKi9C6DzMzOXYU9iaAF0mitjkco0KZcAVD3YatwewDEUSW2qnUVU2goU3BN3HgQFLryQeGfqO2V808FBJB0kHGNwtQjK7qt3VPnaALZWs8yUQmwYSEhXJ88mEoXQtZA+Ow+s9vnrIsNkuEjIgNlgELvuNG2s9VrUI2ck1AGIUb+tcxbx6ekZFb8ODw9JjLpy5bLs7e5KB6U7KimFOrhpFWM9oMCAFGzEWbD1bUBZdP5caUnGIn//2D2w68iCLa5DcxieIGWZERzb13JT2x4CmtBnawInBrYQXGm3208x2AYKN720kBU9Oj6Vt995jwug3e1wsYA9h34wghjHZMEDXiSqLsliDR6TRbheUjA2oEZfLwLUPGOcbDzbdcW2ln/xCzC7oUIEG3aqLsy4drs6WScT+bK0u1r19F5u7B2nzkkgkLhz9Ocbe6arXrahTD7amLPhe9jsd0arV0Od/xVHGjFoZxyn6D4XXYd3zBICTfh4H8X4Z+bPLgZ/Yyvba/KcqkIwtx5o5YUnwBB/dgLwjBZDnVg9qRCZrsp5psY635kIiWT9XK7jTMwb1q0Cmd1LjWysfchqzva+kElxPCw9sPfG9LXWncqIuWRRs2Vz/HnYudkDCu+2VqTwPYkRrb0tvDzZp8nytKg4XPKGHvPYscusgwAW67a+Ofl6f+NXFq36dUfM/k3Xq8uChdvNj3NOdP7uDHkACowt5fj4VG7dvs3Ibm9vj9nErV5X2q0mo1tkLGBrLXNAQZ4kU5B/zj4qjZ2VlbuRQzS0/YjjWJRqx7Fj6xAjPFe7eKNdaVTM+5CR5Q2OpNkLOHOBX4AjII0M4L185TIDvLyv3+7INgZbESrRvPXOe3JwcMCep2oAW4CuASYb1iFhF0s1hskWMOimJGP6wAkjN7DpaNBz1n2eZ7kCNlocKdwddp5mrFbBKq3PFnmAcYQde7+btmbecZNjGGvDHWTFg4+uL3sNunCLvuz6PVh4Z8fu8aZrsPtnr/PnGN+PvE3tnYaso5F1FvLANu/c4mjfXhMDrX/++ddofeHpX+Nr8/cuu47C2MTQ9hLfo9jg5hqNNRG5f33eurXWC6XKBxCNyHSxs5Y5pvXLRuunaH3H+yAEusm7bQt7mdJkvYTrzJYrAqN4TfNJ3nX7a1gbdRakhi+y1i/0miR3bZmv7Ls2nRtzAai7hywHdKnv3btHuwuQgc3tdbuMbus19N4yhCTYUhyUPdDw0ayau3rWeQTDi4Cs3094Bnlgm6aI9dW4FnXsrHTowDb0kYd8RCAZGltcnUHgBO4ZCFJfbLDtdqVSh7RYjREujZilUCO5RRqdUMtkZEtZNTDpUuNEwEX6z6ZdJByDdDv6CCheIJnoZo3BiiMUv3nTY2QBK36NAUCczjRj+jgGIfPaHAWtdZs8/hz9//Vg6wFgc5RcAEcJ+3rVI4pbevKA1u7TirEO7TJ2HeucmgsZP/cif6wiFRp9uV5T7K/lrRNbB95ZoHlxYJuAi2Pbr32mG8C2yKngOYdKM6Uic1KJm8A+rVimkXOeIc5zyPg7x/PIgLgD1uT8c68zWzPNu0+Ps7ee5P2Pu64yr3dge5HjZCLdUPPG+kMaGVOnUNM9PDyS+w8ekN3bbnek22lLu90K8rjIImra3e4+a7ZrnBXfeuNtQbxOi87fO684J+8Mp8c2hzUFWxNiSV/jo9sgj5vsHQVb26dfWLBFGvng8JAFawVbTOlQsMU/jBTL69XCjUMunsbY6mw5YKusvDB8vaBfMh8gU1O5vi07TecUAW0KWmk6yAM9Fky2P9YMdDFT0i/mPIOR/C4nso2N5Nr3OwGOi2x4e01epPk477fXpjXxVYNd5LTY75VQkW6yjMF2AO83+EXOMY4o1hvsfLAtMky27mlEgqY20sqZxKtbx5uim00KPjHYZu6pA9s8kNx0r5QNne0hzzPCedkCuz88n5x9myS2La2svULRVxILbzrVf5l/d0xuu7h1a9XvOf4cnCRqUJcq0mg2mUIGWQrRLZi4nU6bgIsIt1GHgMhc69xkqId66Zq7s2mfx3sjXq/+2cdpZFPHMoa6j2xTJ9a1Niap5CzYgqGPzzGwtTTylatXvlhpZNZsj44UbGs1RqNQPEnAtlolmyzeXB5sNao1okY64YMDo13tx47pASHP6MVGGZ+/zjMzllz8Gl1Ijvzk0k4ebG0h2PmZpx9HYkWetV/QK4Y/9PGuO/+1778A2Nr742u6yPlfxMp5W5sXYfn75c/FwNbXjv3zjs+76D5sArT1f08N/iaQ9lG8pudUYEAdyvxU4qb795sC24s8W54zCUMpChY5JkX3hoPfY7B1nkfyvii9nbjKrEF/9trppvv8G/l7AFvjeBiw5e0370CnAKjkLLQDAaiaLZV0vHfvgTx89Ih/I9D2uqzdNtBzirptAFsNUqzJKv8KPdgW2Sf/+4uArYHibwJs8fkW2V65coVzbXPP+6JKNk/w4H+jq3EZBhEkvdIBu+Bdvf3u+9TzVLCt6oDoxwBbM7RGV880nxeA7Towyxjc0PaxPnLxbOIskcHA1r4XAbt5q3nOAH5XpN+5yWngdYYRgxdZE3lApu/bXLeNr22Tx2vng8/M65NOjYebSpJzEfb+vM/jfQXXlUL1abbAG6v4nseGzBuxvOeXrL/CG5wVU8gDFQ9cno2p0nnmkWfDtk1rkucaHt26ze0/Oz5mok0bel/XGc1cg6WyFAnY5p2z3f9Njkh8/EwbXHBi/ThHfpYxvYvJ6LmCBhfZK/8sr0nAFjZGW1/8vonXZgy4lmqF3eXoRgpflOXo6EQePHwo4/GE5CgDW7QCldnmpK1V/EwGK8UrKE4j5+0X74THf/eRbcxIzgNbOA2KI+l+TmzUBSJbfF4S2V65Iu1O+4sDtlCQOj45kTbAtoq6goKtGTafRvaGzZjKuqlSrz+e82g9YmaU86KvIuObZ3hzjYpLSa4alHwFpyIj542ORbzra4L56i5+U3pt6LzobbOh21y39felGLRX716eg2Gv0vNSSb8ikpY31ua02NrRzYva/6rYeN6zjdeBP4+8+5YHvjlXqK05TtZzXVTowZYyhDlSnvFnrAPeTV50fM+y9z5khoLMapGhLAIeqmCx1zj7VXQv4/uS58gkdLdwYbyv6WIPYg4pMYaR9ZrIdpPTsunv8d75XEEYYhxhopFn+9u6i9dV3tpTG1Ih2ILwVK3WZTSeEGyPjo6lVqtKr4vabUdarQbLdtpyGcA2JrFHH+LZyKtgn/bNelCNbZy9z35vs6GTtqbQeqZA++Rga88yA7btdkLWz9iwpzGyNbC1yFYAtkEoG/uJPaYOTO2GZMA2ePF+/BwenGprBjlEpxmMY8TsWTPa8ffH2Tz+vVnw4XLir/yis01jrSWxQb4o2Htg3WSI884xz2AkRmZDGjo2wB6AYiAtNMoR2Sc9HzhROo4xD2x9RqAosjWRhrwdlRdVFT3D+B5vMsLZ558dbu/vt9Wk85wva1tayaKuiTQynxv+Zx3g5q0xu5epqH96hLz1uw5sAXbUcyogWBXtCa4jY0CHD/BKRoafvEcObJVS68AWztYGsF3rrGy41//cYGslK1unmwhKII0CYHGPMCe4Xm+wlguS1P37D9lmhlQy7C+iXNRta5iuRhuJCU3u/uY86JhJnxcseKcptnG2h+33eK1Nd0uPHfp1Pwewxed4sMV15/G/frtbf2zDuAd2enYm73/wIWu2qCeAhYw0B5VQ7F/YdEnly48hCwwzekIByLQh3ma4BqWcYKpjQxp7hkWAm+dxxyCz3kivRmZ5xjUPuPz6LtrYHnTMcPjF6yPji4Jt8rkFYHtRsLkI4MbX5f+fYMtywMV6WFaMuuoQpr2mkcFICVjpuvHASqdtjSiGdy7yQMc/Z882N0OC8zVPPn7W+l7jIKTRsV2jnVdizKgCFESR+da0L9aOHd/r2OHw4Gvd0cn3QEbKPp8sUznztyiNXATKxWCtTjGFmm3fgywWSFPgZLBlxPSAlbqdLl3AtYts4/1dlDHygGDPLA8k8EH+GHl2YhMYr/17lEZO7FqOTnHRPeR70PoDZbAy6rcL8mJwSz/88CPq00NQaHu7R0Zys1GXVrPB6BZTgGZzHXBA7exgYw3wce0mKhHbHVvfm+QovShF4iSF0hKOr5Gz2nOVbdbygH6em9sdxkJS4UwbloIgkhFsVRcZX/aZV69d5fSfvK/fgW1EMKLXbBFrBLZcGPyX9aqLPHlvNP2mVJuVZcL6heUNc7yZ9W+raeQiL3/TxiwCXg+2ea+JrzkGwPUbfpUMelGg9ffmcQ1tes/z2azrjrd6fsWxHV7ra8Z5jssmsF13LmYgY7a5N97eyGTP3bIyQSXK6fqaIbL32nkbACTOVuSjFD27/DUe6mKu3m0Gd92zTY4V0sjrxS7XrwxlZOtXArImdGFSf+YERPKi7GKIwNaO40E0PgM7f3z3DtLjruGLvD5eB5n35ICt3f8L70EvUoLpNyGtDLD9+JNP5PDoRCfgbPXIzG0269JuYhpQJQyOUKlNH5j4PZKXRs5zVoruRRwZextqGb/HAVuVEVWuAzOjQf0Na8GcBBuIce2Za78D23WRbbJZTOA+SRmFDRkHQJG3e5ENEC9kbr41vaC2+DybNAW0LNjmgf1FzqnoNYlRdRG/vdYv+jzA9a8rOj6vw6IJ96ILb/YNF1cE/KkDoKnkdcIaHmhWQaA4qvWvjQ2ET++mRI3Hf1J6Hen4w/h6zVjFjlp6f6H7q7E5yyI5etxmCLk3FG21sTcYWp8VSkArXEqesV+NbmMyir45vu+x02Y123WZ2LWOXojO43Pm9ebUbD1BSk9QIx+kkfOcCfzNZxj8mvavL9o79v74/Oze5K3LeAXlEYyS1ySjRbO8jNU1XrwuVVtZS2ocWUgJzyoj2zt37sjDh/vMKFJJqt1m3RbpZAyYQBqZ03ZCv7qtFQ+2+Nlfw8oauGAaPrZjfp+YXOhFIlsDWyY/onKCnbeB7dWrVynskff1BY1sTbou2z6QjG4L5JPEoFjDe24rQGok/A22zZS38ZNyTwHYxpvSG830M/yweFdTiogzRQCW93t/zv68V6/Fpqi49NoFa37ZTb25fSN30eY4AfG9zzNyyTVtANq855hvjNZHt7Eh8WC7KbJd73ionFwMpnaOZqzidaPHVM6BjotTg4lzMdU0D7L8jAC0dqW8hwFwDRBi4NgEtutS8EVg4h0lnbZTDAZrwdYxqjNHyDmerc7ss1CwtcEGeWvFp+LzHBFv9ON7Z6Dq7609kyIQzwPbwvXlIlvvbPq1sun+cdqNOWqUC60QdAG2Dx/ty73osS3KAAAgAElEQVR795kB3NrqSafdlk67yQgXxCmsOWgtzxcqNhHvEb+G8/62fl9k74Rfh/FeWQe2mXNQFeVMGtmev0XJ+H+ALf6h9afX6/2uZpvWbBVsrSZrG5yDCIIhTwwNNucGsLXFmQdQ/vEnrzMVpgtEtkWblTXHZNpPWuOyjRl73fFx8jZ5DFD5m87X01Yt1DonwzsKeuxisF234fEcN7UuxZvSH48/rzHW3hjmg+z6Wi/ebynZvA2PY64DW3v/GjgpjMrj577qdCjTlgQxOGZhwk0iURqiy+S8cS0BcP1Qd3t0+Y7gqgOa3tPEhS1skfH3f3UdBGdhg9xn8b1bLdUn9yy8KbN2wnSc9HhpbS92KuK1n7eO4n2Yd57ekYrLEZ7MVHSNec5O8toCBanHAVsMhIedpJA/10ZF5ykvl3JyciZ3OHpvqozkbofRLWq3dQgMlUsymY4JTNl5w6stjnn3958LbNP1bzOiQs024Aacrd+B7UUIUmFEUjr2KRBGwpACA6w4ss3zYleMeN6GDb/LA9uixZPn4dsCSBWM8mvH3jv2m9sDrP/cGHjt+u043oDrazePIFwHlnod6eLddF9jo+IJSOuMavHf1iCtpYnyFIaS35mMW/4nxGCRdy/W3Z+LgK12p6VsdP9z0ftTA6JgW5RGttcl5xgA17gGvHuRAxqvp/j6YrDV1+dnRmKQyh4rdAN8FrB1U3WStW3X4zkcOU52KqexOugjXg1F13ERwMgD6nT/r1+/a/dEQk5MleRih2nd2sRtX8xnBE2A7RxddJWKzNl3q4L8t27dkcFwyLotABffW4GVDKduPp+QKGWkIrNR3lnx6zkvUFh3D+N94a8v/QzdP3lp5MxnczYzFoIqx1kamcmhZE6yRra4nt+lkWM2ss0jtOkOYYP51h8+oByClAFQ/LDzjEuh52m1oQL1Jw+WeZ+jxMk0si3yjuNFHINtHsjmfd5FwXbtJl05ydWaqf/sTcfaZLC8sxJfZ2rkNxut+HP0/61PdzPU5xncPEdq85H8K9ISwiajFBsqfT17ZzIEFQNoH3Enz53Ri9Zs7dzXEbm9s2Zn7cG2CGhXn1NOXREj9jgEpDi7sImAlBGpMed4A9g6tyC0/2XB1p97kaOcZzvi9bFpXT/eOsl5dQ7Y5oFd0eegXgut4ypAE2A7X0ipXJUZZsUuljKbLeTTW7cEXSGIaLudLtuADGzRggOykYKtApStPYvifb02zyZc9B7Fdss+R0G2mI2cOKXRIAKzu4jqbW7yF4YgFW83/P/Z+Zm8//761p9KAFvPWrNoCTKKmc1aFD2szyTmpshskaDLbBXAdHn7qCLPI9OgYrO+sT9+HujqsfUz/Yb3nxlHOPo3jWrXDC3KjOnK27Sps5D+dZPzkoGaRMxhw0MouDaj9xflktPNVnR+XqB89Qrt/Zbujg3GRcB2k7ORR+6yZ6fGJDsU2z9jzpkFrSX0j9prcSVxvZHrgwQYo+Krglb8PDaBQBZIs609eSC77vgA2nVPfmPmw3UC5GWveK90o6WRjDshxjle+CJymvOenV9T+pnZmru3ObED5R2WTffZbMg6OUl1VNKsiNkA+563/pNzwMpZLKSOYfLzJUEWkS1AFmCLSPGTTz+V4+MTabXaTCMDbJvNJluAULeFszqf64xcW3vWzmNrN3HqXL984iiu3ATTsNY7a+sptrG6LkokZ9H2h/PNtv6EATSJNKHeKyNUErAhtRvWxhej9YdUuNTk2OY7Pjljr9fJyQkfcLWKIdlan7LeQy9UYV44k6NepCLI8vHBuUJ+ZmGu2fHxA/cbRh/fZqDwn2XvTzaiax/ygHkRr89Hxnkgt9FYJXMgi7e+3dcY9C/iBGQMU5TO1U2YRvZ5x4uNRfYaV6fNFF2FdzzMiCkYhfT9hrrvOsO46TkVAVCRIY4/a93x85ydGNzy7qEneGkZ4Mm+vKOXdwT77CIHjL9fE9l6w513/KIhIBkSmHtjdh2E3uQLELTyHFcmFQI5zQOK3y/eMVo9f13/eo/0GZgTrK9Na+ImLZkeQ6VWTT3NPtPWdtFe9X9XMh0cbiVEKdFInW+l05Xk1q1bsr9/wKEE29tbHEyAyLbZbEi5gj7aqcxmk0xUa9dhdVAbmJF3/XqequRm/8AswDmpV5hmbRA94wttR8bzWCznKq4xB+jiteF9Nm4vkRI1foClksMVBsAlUSxMh8N9mUwmSpDa6uUHW7+tClKLsDLiCCsPbG12ZhnSjV7Awlp9AuvSgy0Ob6CciTZzajq5Gzqwgh/3b5uMJs8lOHLeg46BYZMZVAxbVeExA2ApnfzjZOtt664x9lBt43pDGj+TvNfY7/Sz0kEM68A2D3A2gZy/ljywtc9bf3/y2yo2PRP7e/y5eY7buutYF5n4z7jI+ej1ggyCV2tkAFqMX3sXOU76msfrcS669vj3/nw2ppGfgDmfAc4NrrKteTP6mftDu2K+gjrcduyLPDdd+7oH0rWfzmJNP1sjNB/hGokcUVqcho+dOL+v/L02Jjtr11HN04Dv1q3bnCder9cpbEElqXYKtosFwFZrtlxVQdzCfk6crdyAJESZVBpKpRYJ+EGgolbDpDe0GS1I1FosZvx//F4dlXkS3RJsCdBB6zwArl7/78CWD+hzA1vS+BkmZiLbzwq2j2eAil+d591/HmBr8hx5x1/vWdM8FKoneWMeb9h1oBFHcnlg4o3RqsHJTyEVgcsmsPDGNWNsgnf3WcF2HVjG9///D7AtOj9GQxvAdlNkZoasaNVvWn/+3ntH2DtCeYB7MTBLz8qvSTsnRjKbS/0rl5YeS6Qc7A0i03UOXf798WCrr0jBWiNN/axQU3Ynm3RsqSpH8t4YaAnlPtXuUrlIwYZ3hujahjNYxqjMyPbRo32C287OFocSYL4tottKFZEt2mQ0sl0B2MgRWr3VOPdQBiFy2kAQOBemBKWlQHzhswC2KJkwmEocFU0l/w5sL4BUnzfYGsvMb/TPEtn6S8gzlhe4xGQz+Nd+PpFtKoqRB7a2gYvPcTMbmUbZbVgzfrHB85+fZ9zsHLxRzUsje6MTG4sneRZ5EbkddxNQb7p/F2ldiiN2fx/89a0DrCcFs7WfnT8K9qLLOVf9LH5zXv0yb534++CfiQeweN3F6kLrTjxej8mxNoCtb9ex46fnBJwDpddqgaFv1wHa+psZIq4IDJEKtd7RAMFhkk1m9YdYjeFcxr54wPVEJb/mNZIFIQqLwKQWFeAsMsR13rx5S+7ff0Cw3d3dpnRjp6Ngi3QuemwBtmDw2l5JotmcHvqIIaDOnqWRA9jq/YWMIuQYNVrGZ+E69do0GwPwTYbY/w5sL7ZvPy+wTeq3kUgAzuKzgO0mY70usskDhwzofOY08mawXf8UfjNg6w1TXuToN6SSY7N17zg63nQf113jbxLsHgds/z/23oTLsqwqF13RZGRlV5mVRbV0AqLcoRef+qjiPgfttUHfFQrR++dsUPQNEccDlKeAIIjPFhxe9QnVZDVZbfbVZBOZGe0bc8717fWteebae59zIrKJzIAcFXHO3muvvZr5zW+u2TBw8/v2Af4QMxz6vm67eL3r5/m8fEpLLA11XLGK5yJSzLjPtYWjtmgwAKMdVnZ7syvlTvi5Z/A2Zt/vcQHfkFgBKGALZuuViyHZgLA5Wxtw6GTHHuT7rVc4FHWYR/k50Zh6z/QuM1k+swWoG7s0mSD9OXnypXTq1Ck9273vvvvSsWNHC9juE2/kjbS+XpgtA/rQ2lQzes4xYA5O5pRlbnx2bit+OnWVn3KPneFaTee7zHYc1s5tRpbFZWYFzXZa+Vd2JqP8XcWqRp7ZMtjyZmfAGPOqEfOc34w8L9jOb0YeEigt4LRxrUOfMNYAJt929Ky+53v2Hc3TUP+H2G/f/SxwovlnAG6tof73U/HWu/ziMdPFn4Vq+/ah8cMRQF/fFdSohCDPrQ8NYTCU6ziRPQM3hPqQQGeWx8/t9vEA2EYOht161tzK3rlpMpd2e/1MMmIDliUar+zv7JRRazN7IdP8s3xj4PPvrtd1786OWAZy+Hfy5Ivp1Vdf0/P948fvS/fdd6wzI4s38nbaVLCNme2QIs9n/sV0rU5O2wXwZQ3Iea04LUk/9t+zTz2h1RN/Swrf3zUjj8EfvWYeZouHKMPQOovmcYyfecGWNWOvkUehFX0vvTtgC2Fbzm2YEQxPQn/oDzZppNkPMUb/bC9Ii8CcDH9igB4C3CGwZAWJ+zR0H64dAtuhOe9TNuYF2+H5LVdAuTHnKGNSYz3pe+C4F+wBkC1QlT71pUSM7uMxm2cOoQT0KSueUZd7aEQy8HWyRuRQVjA42UM8hiVsCJm/pL6sgWY9d3w/wLaDWxfWyOkgWRZCeQDYKiPsniPSU8C+gO2LL76sOZLl5/7771PAlXSNWts2g+0GMdvOo3ciW1e18zr1QMBSxl9idhcXJZRoUcN4JPxI4n4FYNfWrut/pc/yXMlXvH//Pls323fBdhoZcMuDLZgzg20rWHtI8PoNMz+zLWA7G3MaD7YeXPE3Nlj07sz+W2DLpjQWDBCq/F4R8A4xS+5fpCD0pVvcCTCM+s8APgTmY96vb93VbEeYV3YwySXKhp7fbBsBrD0PZxNgpLgOMWffN15DEWOOFDxWmur5H+dN3V63pdoN1gkzYXnWENgi5AfHEVKrW8bMM9RJoMW+xxFMyU0M2ST/Re1Xv5fQvsapkiNWAVsDXTmzNbDdVqCVf+IgJaE/co4rYCdntlvZQUqKxBiQQ5mbmJHOKcu8sLdK9Z0kZfs209XVa+nKlVXNYLW2Jh7IBsj796+kY/cdVVO2AL0was0GlWPK7zpIjYDdjc1tDZ+VH7HbL2kx8JTefOtieuaZ59KlS5c0zsuKxi+mhaXFtCQFjP1hE+JpyasPix8mZpxVdJsO1+Y6t5GAj5IKRBtYlz+poy3m121eDcq2DcmGwD7hauyknG3Z78WkFA13v/ZfwLYF1iOmUC+JBOO4e9v992CN52Ac+IyMlSEvlKN5tfVWQl/Qf34PaSfyhuX39WzHj0NrHfQBg2+/bxxbAAQlMXLy4fUbC/IRM0cOVn5NsjWhDzD7QIXHtbU2IwDnvkRgXtaJCfs+ZSN6L/QLckHuh8LGZ/j4vL/9EktqzNbACuuOWb/8LrKiOD1t5vjWdi5itMNKANrRtiX8S3y8NHGK5ClfSUvKMMWEv60xtidPntS/xYR8/LgzI4uDlIKeOTJpqkMF+X1JGLr8bhWFcGRh59JwAJPQJWGtly9fUTl/9eq1tLEubDVXZFoU0Je2xXy8P91772ENQRKwVdP1tvwzK4AZGIqDl/0O58526I9YRCVOF/Mq/71+/Xo6duyY/pN44om9ervG2bbA9o03BWyfTZcvX54LbHXB0ZltxUoJbCPh54U9bz4W/C3h1QI/bPhNZEChC28W2I4Qr72X7AbYYowxXiw8+bNJBaQIoOi7vvnyYBvdHylVaHNIaelXfiaHuE9YsxLB7fK6ZQe1MYrA6P4Rs/X7ogW2rBj4/ePHvU/haAG4V6qisav6mvN6t+auALOtJ1ZcUNKQwda/H5T7eOOguLm1LSy0gG1J5oB3AkjiGdZ2rs1Knr+swPj+8LzoiVsmOBHYCvF56aVX0gsvvKBxtg899EBnRhYzrngIb+fQH0E6YbVKHLaTxcEuLqb1dYmDte8WFsWj2Iq0C2MVkL106WJaXV3NlXZy+NDCcjYrW3ytKY0CthbrKx7RKytLafMu2E4vsjdzBim5k5ntboNtFSJEzNa/QaQ9syDo29B8HbermyAzW11Q+cshQQettxYq/cy2f0bK+VIEZND2xszqzQBbP75e6HshGo2v/6w1By2g8HPCc8OCGJ9PrIPAgYivHQJbvpbnC/2qBKybyGg9McAMzvvIONXWcxgYInDl+6J96fvamstIgRJfZHbwitaOV7TwPMyr5uWl+WMmirloH1MU5lXAdilnVMpgS1YrAHeZT3EQ0uwPVYIf3sesVPL6VWuNslopQCCgLW2I34swUmG29t2pU2fSiy++qKZtCf05evSoJrUQU7KYdbfW5Tz1WhcTLG1JO2piTgta1MCesZ3WNjYUYK9eva7FDYQ9Xr92NTtXmSIjrFosmKbUFMc6BluJ95WqQ5sb6zvDbCWDVk6JinXSMdv7joVVyW7berYR2Ip2ZGbk+ZgtFlgr9EcXHTlVecBhhhBtRn99pCG3wFja0yizDLZjBMVugS00SPSVHUPGCPtIqRhSHIrwHG9G9oKEwYWfx797ZYmFdgsoI5DxYDsERJGw9WvIC28GyDGgZ6cWk9nDIuCanKM61Cbq29DcWx/j4xOvMETAxWAQPSuaH1znlYnWnPXOpSYmbOee9ooRM1sFKXtJ/VeZZ1Pqzl6bYKtzZ2ZcaVeYosaTomiKgqEwO2N3vPbL35ua08KvlQhwWQmU6+WZJn9QlEJMvMtpcQFgm9L58+fTiy++pO2DVUrKRgFbYZfbG+tpY+16ZypW0FqU91hOG5ubWj1ofWNTwVXOYVfzOaydZefMfjAxiyRW7cdM6aYA2PqqwfZoWhEHKQn92RIzsozPHGbkBtiKYiHhTkt5Tqq1cLuakcUbGUedYLby9xtvvpVOnHhuLjMyNjjq2/Ki1WkdAFsvtCIhzsJ8CGy94FcHqUYidBZEXkPljTN0ZtsPCsZsb2WwhdbpBbMHvwjcW8oSC3b+vQXYfc8qTCP7hgZhLrwuItDpG/8hUDdHk/gq37d6TZVztEhZYrCMWy/CEPf7cWVlInpv/j4CiDFg2zc+0Zro5lJBTYC2CH0omV7Z5PlHPwVs7VhQvLrt3BPl2aRPfWflhqg12AobLGBrCSfETGzZmeq11TkV5lRSQ2DL33fjbKa9LoOceSEvpUUpIK+Al9KZM2fTSy+9pO8i57UCPlKQQMzI4kkscJ00/MbWoByLCdjK9devryVJuXtl9Wq6dv16urZmaR3FpKyOYALI61aoHQVFVAnQ50MRtIGSsRAmLYAvzFZMympCl8QWnTIy45ltALbinKVge/w+VRz8z23LbG8M2JYI3E4AkyOVpudsSaw80n7j9l3fB8oseJGBrc+MHAmwacC2v5/m5u81Zy9chgX+7jlIsYOaF8gt56UWMGPcmB358fHzzILKCzUvVE0jL043cj2SpreYnXweAQ0DUT+gIIl8J8ErJzq+t37Xunh6pNwNzbswjnmYLQPSToBtNHesSFRz4MC2c6akIiYtBzzpK5x/hN3C0dHXdW0xTANbAJ2xTHH6MfMrKj1lE6ykKVSloBQt6PaEMvO6IAeeiWv4zB5joSZpBUakQ8xVwHLoDxJbXLp0Jb322msKkmI+1so/h6Wm7YG0uLitQCdgCyclPZ9dMrC8srqazpw5ly5dWe2K02viDoklzmZiVU60+LwpHgBb9Fnna8HM/QLw9967s2ArT5XqcDIe5rhlkvjq1asKtsfvP773wNYWQTmzBbMVM/KVK1dmdpCCIAOzZQ0cZ7Y6zQEzaG1c3rysefPnLKRawjTX/OqU3Oh5frN6Td/u6T+z7VcihgLPh8Rt+X4ItNotjTcjV/MXpIOLAAP9ioBy7PwBpD1wecbA/UPbLDhYiYlY1/jRtiutDQ1+mGC30fvW49NOaDK2bz6vdTQ+/p2iMWBlL1qvLUXXKzAYE3ze15b2I5dcE6sgPIk96KL/rPww2G5m4AXQesW1OaeafF8YoSlkcg5pLKrUGhYGqzmBt61WrPzAMUpDuFCAJT+Enw0AAYhMAH9mtvZeSN5fJ7V4661L6cyZM+q4paX17lnR/4oZed+yxMRuqJMUAF/0h8WlZQXXi5cupzNnz6fVq9eMQXfnsJasRMzMUktXzdldukX0xRQLea5lOttWZeRGga04bQnY3n///WlZSwnWP7c1s4WQkvN+Cf1pgq1o0otLo0N/MERddiliEQy2DJSeyfBmY2HVCfFG8DmE7Riw7dPIWWBEYGtRbQ07YhCS45ZNJ7BbAm0sAMwHtv1P8YKOwc9KeE3+MHv1c8oAzBotrwO+htcAtzs0NizgPMgwIDBo+LXomUn1zKxw4FzQKxaRMlCvYfvLj89YsLXntdceP4ufU78vin+Xs8kJ4ebC/Pz8+bYjsI32zqKwJk3wYYDnATeSC5hT87VYUOcfNh9X3/day8RMbGOHSjZWIxahOMbqCrjaqOBsWMC2S+STB4yfLdchzpYVAXlXKBRW+acuTcdJLZ566ukklX8efvjh9Pa3P6Ks1sryLeiZqYyfGNFVvmqYzkJa2idgaz43Z86eS6tXr3elUZH32ZyyLEbWxhhrUHIil6xZ8o62QLdUGbn3yOFiRhbzendmK7V59UKq+mN/d/vVjP14Ip6izFauAejLBQK24vV8/9vuz9aGekXetmBrDlI4k8Cgp3Th9TfSU089o8HNEmcrsVsaryWmD01rZpp5t3GzoxPOYrGg9HuVCUUodJuVUjbyxmIhwWAJs5LcX3keDssbLz+6v8dUHmEgY6Gdl6qahKJrmg/tvijupPOCbetZLcFdBCYSoU/OTzQneI4xk2Hz//AY7O4VQ8A15vsItCtljl6hBerRW7YUJAarvmu8QuKVBp6/yXZKQgbuG4/HBBtz+xWKCO9FZnIwpUZ1cRV0lgywFLgy2LLiwfudP9fzWXEA2jQ5IGDGJuRIUYvGH4EYJXsU4kulb8L4rF0bhwIU3R7QAQZgBfKtUURE+7wlbLncI85RcpaKVIkSJ/vd734vfetb30q/9Eu/mP7bf/uwPsjCk7bS8tKi/hOg1fftFD87x7506XI6dfpMunL1mh1V6dl2AVLruvwvW2VybO1Cx/iRhteIMZuR1Rt5U1i1mLChpJVRYWxATC+vEYVhIdvSd41dtnfA2pP0kAcPHkzH7jumYU/+Z8+B7fnXX1ewFTfs/SsAW5lHBttiBoVXsQfbbgoaDDTSgllItMAWjEo34RxgO0bUt8DWgHp7DrAd8/T5rmmNr7Va5o/f0QvmCHRhmdBNssvjP88IDIFpX9sQ8DgHZiBVAZx1JX79WcA2AkkTSLVwxGdj36kF2uX+SWY8BLYRMHumC2WYx4ItGN3nmdWC0QJwAeIR2KJtA9gMtBsFFNE/Ft7hHC/IWa9V7Slga/vB0mnm0BwFWyjT9ULP21+bj/YPKwjWrim2YMta4i6TEAXbRck5bKZc6dP3vvf/pm9/+9vpF3/xv6cPf/hxvVfja7e3DWjFlI1nq4OVJOqxvl+8aGB79do14b7Zkcycybr+5hJ7yvDBbrM3sjxDWKc5e28rsz0qZ7ZHJfRHHKQ2cuaq2lO7rNs6rJGfgWuEOKujVwC2ci4tDlJ3BtheeD099fT8YNttxEa+ziHB3gTb7G9+u4Mtvx8LLWzUaHymAZ+ofVvspVC2b88rF9icEwwv33g7g23f+EJAeqcrHdPMDNRURqZcBhgGzLFzxmA3BLZ+jXgmymAVM+TJlInTgu3EmuCjIpcBDACo/c4VZ2RcAHaWWMLMyRh7rF8GUQMr8z5eXxehb3/zjx+LCYVGwNZyDGp4SQF6czprgS2DeAts0Q8/lzyf6s0rxeczYxYmqzG2uQiA/P33f/8P6Tvf+W76xCc+kR5//DEFPRkjBdtl8Vw2RdeYbQC2Z85qVihltMpsC9garzVHLQ+22O8CtraGzYwMsNUYX2X9yCBV51e395wdbCUeWMD2+PHjaWX/nmS2hcrLWJ2/8Hp68qmnNRB6HmbbAlsGAb9JWoLJC4IuoHyXmdVuMlvVRrMHbdFyUXWjnHmMFdb+uqh9E9JtsOU2PFhXY9GTAWzW/t7o+/rANgKrDuBUCiF8o4T/eKE+r7LUsRAoNuSY5r3BI0BlsGJlDooAmzJ5f/nn9s1Li0VirKJ3QBo+890xr1xmmNUxVGZvAFCArQCthK94ywOeF33e9cmBrSXjB5MzsAUDxXOLKdlGQ8ernMJNDFE03l1bAn2KZbZ29H0Xamb7j//4z+k73/lO+vjHP54ee+xDHdjKXQy26oUMsFVqW8zIfcxWqgZ5sBVnVrgCIJy1A9sj2Rt5F8FWxqcD2/uP6xHmhEy7XeNsy5ltDbbnLlxITz75tJZXuhFg6wVFBHCs3ULW6X/vgm1TFg6BLZwj+hScImycBrvHwRbsqsnewIA6l4Q6d7ZnV5Ei5Nd0ax4qRtXlui1n/p3wpwYiZuwVKQFbD7J9CkPMkK3VGMxLaBUzWwFbOOAAAJnRslcy2pb7AbQ4q5Xk+VKppigPxfQ+CmwXBbiQonASbO3MdtiMHM2tP6esxk6cm3LiDE0wMQG2y+mf//n76bvf/W762Mc+mj70of9dgdnCk1I+r82+8C2wzcy2sFpLAGL9YGabs1hJJVuJ9c1hOJJyKCeVTCvZG/m+Y0cte5VYFzbXJ8IWyzocw2zFsarkm8Y8K8Hbvz+97W1v05zMewhsrciebbBcSSOldO7chfTkU0+pqWY3wJY3kB9Mv6E9w5Dv1QMvL5zbHWwZzFhoeBNaE1F7vvDMFJdCE2aHTS90udmwj/mC3R7/Wd577D19zBNg229GlrM/Xc3VI/vGssxBDZZDzDQClAiEffsR6BvA5bwKAUB78Ebf+L8ASQZ1BlTPbBmMxYwMJsn9xZgzAEP4M9ACeOXcFkPvn8emZa9AmD+nxKVaXmSYsE0GWo/wPAbbarwnp71SXHgseP9oP/X94eBlaRYF6OTM1lj+vvT97/9Ame1HP/qR9KEPfUiZMMzI5lgmxtq2Gfn0WTEjXx80I8sYisKiY5/BFpkRbM620sq+pXSvMtujGoK0m2CrfkICtg+8TUOd9jbYbqd09tx5BVvR7OYB224j9YToeKHuB3cvg+1YUJj1un52U5f4Y4BgkIZixH24XRykZh03BpuQ2cKbU31LMlOgNT4h3IOO8Dmlh40AACAASURBVHh7MJPLo7AjbneIOfP9MZDXaNFSELhv3A4DItYIPJAZNNGPiXHUpBzlqMQzXIwBOxbBO1iuxVktgxr60adE6VTkMGdpW2I5hTEW8LeJ7DMj61hRBqlIgUIf2EO76+sE2Fo9WzvrtCxPP/jBvyizjcDWvHnHgW2T2eYzYwZbcdLSccjRJTZnmwa29x5JwmylxN9uga20C7B94MEH7oJtCf0Z9ka2RRmH/kRCPNokdwLYekE3KCxGokifAEXmmEhQQAh6x5OKhWSt+lZmtkPj2MdAPWMDAOvYwEEqW4TMP6eg7bTMNgJbBqJq3DP18oqUbwOmWA/KBbAnqZlXACKgZYbqnwGwxRks9i4rbxXDbYTHdKbMLssSM01jYWCePC8e9FvbBDGuYs4WoGWwNUDsB1vgNbx4oz3EZmTMAcZHQngk9MkSZ+T80Klmtv/yLwK2f0Ngu6DJJbSNzMAnmC2f2Z45q6GbQ97ILbC10D6rbuTBVvut2acm47NtDQ2bkdW1cHtTw7/ws6fB1ozI9mO/2YH9+QsX0o+efEpNLSv7VtK+fStm77fVlb33ZHGU5bxISblZs9WFmb/zAiEShliY0gYXc2ZwLgHZJfSkj034DV7euZxDQrOOBAM2dPdfdo7JWWd4Y0fCdog5cJ8iIcHvwN/7MY3GAe9WPyOr9wPA7c++dH5ypQ4Vpu7M3DOYkXpBeFm0PsYA2TzPbK2NiTEHM2s8DGMu78DA4MGhCQg5zzP2EtY/xpfPNb0w5zFiZgUAYGcg/76tveL7ObTueM1FrLW1nr3s8P1js35rLMEged/y+AlxE+cgAVsxVQrYQtZoUfSFhS5ZBnIhc5varonL2X40YUYp0accVU3I4hktfVlO//qv/5q+/e2/Tr/wC7+QPvzhx/Q5SGphiYIsMYWOY/YcliQfMreXLq+m0zn0J4l5Wj2Rs5KYz2w3t3Eebe+hc4RwwG05Fxambf1cXl7UpBbH7zumnsIyRhsb6xr+w/LaBsMsZkVZzNYLtvyo5UaImGXnkjmFBUOYrZjLH3jggXTgoDyr/rlt42x3E2w78LL0FxOD5s/CsDFami8L3j6w5Q3WYjZ9rKUPbDsh1hF2yWRTOw6xAPDA0OrPhCB3mYX8fS1Wg3b4HViJqIVPbUYeEvrVuOZQCwZb7mNLkM4mmW7OXV6IVGsmS1sd50b3GGyrtauLtzgOeeUIf7OS4wEHc9FilkXQmTnagzGbTKO90AIrABb3h1/fK3XRXuD3bZqYAycwvAMrc7zeIyWTv0ffDZwK2Mr5IJgt0q9KW5Yoo4AJeyMbMM0HtiXVa96HOcbWAHc5/a//9e/pr/96d8BWFcDtjXwEkp1jVUrnSAgxaivjNLDdtyxm5MPpvmMCtsWMjDVaKyLjwNaMQuYgBbCVcRWwFcVHzMgG7HscbM9dOJ9+9KOn9C1nZbbd4s9gGwEPm1qijeoFeLWhoPk3YnhZ4PSBnAf3CGwjgShFvnSx9YAtCxMvqPqUAukTC9I+IGy1CzYlfWdzXpmHYbDlsfD9NV5sZ1deADLQzAqVvB48i8I7+zU167P6xtfPvb5rNiOPAdsyP5YwwUxslqM2WnsebLlvDDg8rwwkGLeWN2wZ15LUwu8VVjT8PHglxCtWfk74b/49MjEzOOP76P35fSHo0U+MyyTjspYAtnrfkphmixkZDlIYD/ZGjkJ/Zj5CyQn+u6NfOfvPKQ8Rc/vv//7vGmcrzFbibKVvmq9YVpAqI2ogbjNb8kbWc9tt4cKloALibKH4SfYoG0M7sy0RNuwgdW/xRpbczBS26OVKWVMxs5X+wxsZYCtzDmYrDlJ3BtieP59++KMndfDnAVtd0AS2vNn8ho7Ah4UsCz1dFCPPDLmNiHENgW0EtNLXIbAFWDIYRqDkhQn+htBogalvy78bgy0LovK84UIILIQnAEnn1sCWrRQsJPuUnCFgjN6f37nWpodam+97DyDajyCDFD+FQarMqa7y6szRr69oH3hwYVCK3qw1b/ysrlScawBzhjnFOkabfl3xHEfvHI88hxpS2lfKHcz7AL/zXrb+1VWevGk9akPHEgUHMtgijzE8tPldy7lknThD33UOMzKelfPz7ArYVme2BLaqiOUMUkipaGBrMc9Up80ySOXQn6P3WvF4ySAlQOmVPxvvcczWjiw3u5STmLs9C7YSZ8t5xmXwJO7r3Hk5s50PbCEguBCBF1osWHhD8Qb2m7lodnnDDiz4ecDWC8+uv9mMLBVBPOvCO+4E2KItD1r8eR+gtZQLAyqLqev7aQFa540sxa+dduuZ0KwwtxfB1iuPDIp+zYspDd/7NebHNALs6Jp63RhYRXvS5IAB2RDYYp97ZTia9/KO7IWMTEVgVmaJaa1r+7xYU8A4sV5437WUkhbYIvwRKQQZ0Hea2Q6Zkf/t3/5DQ39+4Rf+j47ZYr+qC1KuBazjEZ3ZBnG25quaj706sM3F4glsJbkFslt06RqPHFGP5C438jbK+5VKSVOD7dZGievNznB3FNjKIfu5c+cVbGVyd5LZDmn+rCn5zcqCXzcWSlwF1T38Rh0LSAAKZlCsEFTMQF3nLZ13BIYt0ImUh6i/3Jch9tIC42gM8W6mxYoTRPxTrivMA8+BiUkTCgQF21tKwjTAG42fB6QIKKZ5xtC1fs0BWMaYkYcUSW8B8GufwRbPRX+9soWx4vNZvgbfM3iD2dZst2iu/oine3dy3GJlwQN+/xrI9i7K/+wd8VpgzQqkmiJzEnt+Rx5b/rxT6POeVW/kXF4P74JEH6ZwQJme1OjnPbMtloXsqKhgZ6kj5cz23/5NzmxnB9tTp09rukZxkEL4D5JaGEDbEZhZKsTRtDBb+GLY2OZ0jR3YLlshArF70xFS2YtTMNsMtpEZec+d2UbMVqppnD13TsFWaz3O6I1cFq+ZW1gw8obxQinS4vkztIM6mGzKGWIALWHFGrBnE9zvCgAGwHZIkEdA2GIsQ2Da+p7BohM0nXJS6ldGfWVm48dENezMfvzcRvM87VjcCtezssFr1BQsc0fVcelRVuyrclYLRiafAhD8mvV7gxW/CDQRThJZUuQ5HjRLeyWBQ59i4xWaqH88Pi2FtR4mKHB1xie8iwduHqPiUW2JOfyz8Tczct9e5yAlheNX7My2KA7G9g2ExGM4J8CgZ3XX5uxVU6/XHONq/WcHqQhscWZbrBBy3xIq5zSY7alTp9Pq1asK4EmUalf5Z1sLIZjfCYNtl58aeZcpqcXRo8xs5wNbnNlirLEf4CD14EMPavWfCZl4O6drZDOyDLrUOwSznRdss0yqvJE9a/RAx6DAm8wDroy59M+DiAcebBZ+TvSMSJC1NrLdP1nxxy+MCOzKNf0ZhPjZ/h34XbywZuE4JLy66P5AWuBsjkEB72Nu+9vq5BMxBz8nUwujfEM0l174z9q2jmHPEYQHOX6O9msg9MebYS09YQGXofcwZhWXb2Tlpw9suQ0GQb1HEysU0+20ShLXPsXYMGjz2W48R5Prv6wveMXmnUYMqpsXB37+Gb6oQbWfAHaLC1pZpgPbzkoFEFKXIm2a17mOv8zNHGALZyyc2YoTAKxNxmxhRm6ArYQCLUqln9qMLJXZJPTn1KlT6cqqge1CTlahIUB6fa5jLJ4nXSEHsxYuiTd0LgZh7HVL43uPHDmsxQis6g+X17M1auvH/uFv279QJljyyfW1gxTGd8+CrYT+IL7WBLq5xL/66qn0zIkTVlh5eZ/Ws9Xk4bmmrZm4LGk1BCLibCGcK1NOT5wtb1CASqTNe/Dx5ssI6FgL98LEFkS/qGazXChQqA1+D88Eo6eUNJntTkSsIgKB6N0isGZhVoo7FwDwoF60fdoo3aCJsJH4uCKwcT+DRIulyOdixo7mOnpHfIb/+nUTj/Fk7l8GcG1jVicXeW/Nb1ti1HnMuZ/mFFX2CuZhCHD7VicYHl/D7fm5w3cdAOf+4ByP+96nQOl1IivEySbva/a6R/s2v+U8duJduvA5c6LUMcnKCHwC/D08VwIyWkK+ESaE5+P72rvZzKhIgQhgztBuoUEdsy1gW/cnv8As2p6+iP2zeZHwl+20tWm+FCsr+9N//ucPNfTn8ccfTx/60M/rtVAK7I5tA1sF/AUtEi+qgYDtxctXEjNb2WcS1iMeyZ2MzYDbZeXKHsjIWS1t67VbW1r4QIrXHz16NB08eEBBWeJs2Vu7Cbbd/sDKsVpZdgRgSS14LePMds8x290E20oTDBIftIQEC1XWKFvg0bfWGWxxf82WSvjD2D0DocWhC5GgGm6vNqUNgQX6zePTEjT83hB+sqA53R2DrQdEryxE4yj+2Bwq4QHfMxv/veVnLjGg/C7MyHwISNGipy9eXwHtvIUUspLRyo1cnlXMnV6ZGV4j7StYIcFV04KtndrFRQT6+obSbvJfHOd0QhzHC67Enm8P3ty4j48jdC0ElgeeP/WVoGxarExgP/Ie9WArgl78gIS1oepPMfNnq0IGxAKK3UibyjGrojYItisKtpLUooBtUuckjE0LbEWDULA9fTqtZmarYLstig+BbZ53q/yzpWFErDgv6djadzI+hw8fTseO3avhOPKN5M3nOOSy9krcbpFZBWjtt7tga8x2ayu98upr6cSzz+ogg9lqDcopmG0nPIOkFjXgTZ7nRt97Yc2CawzgskAq4KKt6FcecCJlgDe0bF42Y0eA5YVfrTAM0GoSguiLB1z5nAUKgxQ/C0DLsZ02fvUm4HdGWz3iPkxmz33l80L0p8xtndKt9R5YR9F8+3Xi54wtE54RY/TnYra5YLeXuvMw1rEA7MHWP3MMs+0D2wjMuz1keSEmWKVXBDHnvm+sMFVtgqViP+b8w37u9TnWgWrfVsoUMV62ttnz5AhIEioYW0RSC+s/UhB2o0MMdGfBFt7gqnRuGUuV35eXV9IPf/gjLR7/2GOPadUfYeFiwrWx3JbkjqroeGbLYCsOUnpmK7HdOWlFtT81uUUNtjpWOZZXwFbGxMBWmO296cA993QZtnYCbO0dSgYpCVcSufrQww/trTPbkNlubaWXX3lVzch6ngEzsrjjax1iA5khM3If2Hrw8ILBbxoGjkq7DTyRvbBigGL2pPlJc5YUBkoPkC32CKCLQNkLmVb7stCn/eH36QNbCDQ8Ozr/kwllAYlrPIh5kC/AVUIJWsI5UmKsPSSitzY82ELAcv+5fwzC0RjyWbM3a+9I1ah8BsvF41trwffPr/dp1wDGBvMSAa0HKFYUdTzEVNrDbIfAtqsn7c5iWKmJwLbZ52zG7FgtVfXya17lUHZOixQbrH3PbGHW7mI8l4TZGtgiXaMAiK2X3QVbeFLbGImFRwBX9oUVIvjRj55UsBWglXq2wjoBtjAjyxIcAlsUN9DsUMpfs7qhQJv9TjT9arFSDIGttCAeyX4/WstTMFvnjSxzKWAr8/TQQw+lg4f2mIOULUxMQEqbW5vppZdfTc8++6yWOuqYrSzuKcG222yUN9kLAf93pPVGYNvHanA9mA0LbmzAIbD1AOmZdaQQREIVn3nQ1hOnAbBtjUVLg2fgZLCNhLF9Zv9407Cw5LM4mIXxX20/byz+LJqXeOzqs2IeHxb0+JyfwWPaAip4o/p308/zu+s7zGgKBLPKO6fLE+6Vi8nxMMekofU7BMBD43yjwDbqpwfUUcw2M1HlYEiH6BLXdKCbwTZyuuBnY+14z2Q7P99UJ10BWgGxYgUxL2S1Au2iGRlga74bBoSwNInZ96mnnk7f+ta308///M8pu5X8xEi+oaZ7ZbZtsD195kxaXb2W9ziyQpkpGcqegK3Ie8t1HoGtHbOB2UqcrZa9y2FROwG26AtC3a6qB/WCMttDhw5NLK/bNjeyhP4UgW5FCBRsX3olPfvcczqwy0viILWsziCwG45ltqbnWFo/z0RYWHgtuqWpe42+TyDJ5pF+R2BXNqGZZBjMPTBE37W0c98fD5aVIF6Ap2Ms7T3gcNsMpP5zFrLyPO9NXPqODFKxORsCCu17sLVxKU5yHuhxve9fxzKzc10ErPIZTNCzntni3ZsKCDLdzA22tm/4p62YWRiQjNu8Px5sWwzPKyYY2zHMttVHO3LsHzhe+2PAFvusZC/CCaP1gj9nZov7OiB2ccBYBzXgqiFZ50LObAuzzSlYASaqDLMjUzeac5/ZCtiWY5YlrSWbU46r6ffpp59RZvtzP/ezymzFSQnyTJQ1NQ5PCbZd7uNsNQCz5TNbmJFR20reuALb/ftVUezYP403ZooVcZNHQILuCnWQ2tqUpBameEKRWF1d1YsefuThOwBsNzfTiy+9rGArcU7LS+JAkOPQ8jnJWLCVQRzKIMXC0AsGBjoGEWZfLYEAsGXGxIBvm7CAbdSOVwI6gRB4QE4rPBcWYVEYD7bQArkfGBc/JrgWYOUZnld+PCPz44bnGIgikUcO0aCzM/SDTbf8GT7XdjYn8yrLc5jFekc0+R6MG8KqCQqUNIGvgTBQEX4DwLYIVQPaYs6cdtWU6xlsI6Dl/cL7aKfAFipaC/SHFFIedpuP2m8C81KdDeMmzXVoMIh3573KzwbIToBt4CBl9+WwGGF8u8xsbS/IejawNc92IyYnTjyrDlI/8zM/o2C7b5+BrcrUxYW0nJloy4wsxePFQcoOt6U6V8l9LGOhQCt7UMzlAbPtA1sPtDWpGG9GFrCFVXUCbB9+OB06vNeZ7QTYZmabzcgosTfmzHYesO3T1MeC7aT5qJhQZMHizNYLYgZ9D7jeNIVrvdDpE6O6OBdl06hIDC/ld4zGAhp7ZCYF0GIToM8MgF6R8coMvmew43Yl+UknKHKqNRZ8kYBnEBUz3caGmLAmAVeuY89p365XNlpjHQn8blxhc5kLbHMNcW1j0kLCSob10RQ8z9Zngdw+sOV54rXMCtMYZtta0/Ac9oDLCltr/ernGSQt/1qmPuR0pSOV56Xbb66Orw1nscq0lHa5H6E9ZS1LiKPEiJunLQR92YslO9xuM1vsISncbg6qdm773HPPK7P9mZ/5YPrQhwxsca5sYCsxsW0HKQZbBXA9E7cIAJjMN7NzVB/YyviB2R45ciTds1/ibEte6klZPBvYIqxJmK20L8xWPKD9z21rRmYHKWyU69fX0skXX0ovnDxZmZF1goIz224zUxjABGtqVOZpARWDRN8magGhf34EHGpIynGinj3h+REDiQSQB8MW0+g+V4u8bKrJ3MqR4PWMPAKfsQJ7DCMap0BosEDHLFqgjL7zXAEMALa41wBYUsHZ3OD3lvKDdiIlAmPEoM0mda0fipSfbvB8X6UtfoY4CSLVHTxiGeB4/fbNS9+64e94D2D+vJmf54yZhmd+ncIjyrMmAivaBq+zPuURoT/8bq013/f+CP9h6wIDuD+Cqr7LiRf8e0OhYIUGimmJp4U3ctIqNiWDFJKITIb+1O+R/R1mVNQsqQRM1GgrM9Bceef5519If/VX30of/OAHtZ6tFS4wxUFMyhr6kxU4CYFSaSJALaE/V1YTzmztyKIw2yr8B7HfalmgmOUuPKckPpGQH/FGPnjgnrw/+woRFH8O6FJ8KIDQH3XRy7WxsX5kz8uelXq2ArYqg8kAuWAxSbvys2sNS29bYPvCyRfTyRdfvKlgC4DE5mmBkP+eN5kIlgioimAwkwyuYcGEDRo91zOmsWBb9bVxZttSFGZZXSx0eTzx+zRsPB6HOvTC9z1SmuzZBtIwR7OpmwHWK1MAYQAGg2BL8eJwpw5sNaez9qRpRuY5ngRbE26avYdCYKI+tOYtArZpFKFoneD+aH0yYKviIOd9nWNk/R59e65vP/B9Uf+G1jCbjnEtM9zus556twy2fL3lHEbxjVxxhryRS9/teEfHiMzIOw22XIjAbOJIn2p747nnBGz/amqw3ZYMUlckztYcpDqwzczWgy3eeyEXpdB5ywhp/gVmiRGwlTjbgwcOKNjW5Qc5ecx4ZnsXbK+vpVsFbD1AYGF45hlp5xDMHkjLZoQ5r8QLtgA9YhnQMnlD8/1gOvxZBW45N2krHZwHcL53WpBEWzwWHhj6lJlYSJa0bK0xaANRycss/QBLYzMzBCP3E+ZlK+zNOWwRGzlZFILN7J2SIfGMiDvM7MSDq1zLyhqDlWaOyto2nxtOA1LMsrntTvg5s2lLIfTriwE3Un66Z40I/ekDR8+YeW/K77OYypnhdsUu8nkuTlt4HKJ9ORpsyUEK8fI2dgAOGLnts50GW7Ns6YpU87GF5cAHwszI3/jGNzuwxfGD+qJI2KKka+zyapjVUZgtg+2VK+LZa6ZjaV+r+ZA3styj75yZbbdfM9iiDKCMTwe2kq9YwXb+0B9JBVlijU2ewLolzFbM1nua2V67dr0DWxlgeCPfaDOyBy6AFwtfnGFEQgHXeRMxhK+6uqspqk4Mgc0cgXUlcPNZRovV4lr+vro2Z5GJWAj3wb/btEDLQMigW7LlNKCUnJ5aQndIAWgJ+/J+tsEAthhzeR6YCAOYfA8zE66pHK6o3B/a8mfa2t6WOO6J8FlSOcprikHCv1/1N2xOgVVrzBz5OWaQjACXx5IVOQY9P1as7GAO8RwN+0AxDWdK7gPZvr3Gzx8C2wI1ky1qZqqcXKHbhxQ+GLXNc4g1xWu/Prct3shikgXYmnIFp6t8iNyx20oi7Yg3csa03FYu3J7Nvs8//3z65jf/Kv3X//rT6cMffrw765d3lxSHakbWNahnexXYIoPUJNiWsprZFUxfSsZLmC2PlwChBaAYKTl06GA6duxoOpSLA5R0jVGJvZFm5DsZbGXPSVAxmK15I5uD1K0Ith7osHB08ZCpiQVbEei4xjY2/iHeS9oqXqSTjhhYhNUCpf3IYDuhjXcbus6XC+Ho34M/Z8AcI9RbwrESKg3pGo1vfamJzKgffg5YGGI8NL1uniucj4NNMgDz+4PdsmUhAlawX/SvAl01Ixu39Q5aEXPivuu6MCpi1r9Zz+2mRTR3vVdkPNCyEledVSNNnwa/WGIDP4fD827zhnsrGIocmQbe1Z+VVZWkqIQj3lnXRk49iKY92HrlREGKzMiWG1mcf4rjka1F8rsye+quMFtTdjWbcQNsX0jf/OY3CWyl/5BTEvojYGv38pltzGzF29mYbRd2pue8xTnRg+0CjYWMneREvu++Y+lwjn1dX5fcyOZfgT1sczHejCyxzn1ntnua2d6KYOs3vhfavI/xHQSNZ7UMYthYsugZaAG20XO9zGCB5gVOBC5FkJeQGWY03F7f/Sxg+uSYN7OxUNW6nTnZeKuNfqFbF3JoAb9XdACcxs6KKVqVuewYxfPG7XoW5/vHgFosGHauzB7OOg6b22lzwyq3RKZmBnsWKAAZEVTaLnkiYxzHglV0fd+682MBBaUFOBhrb7JWhSGDrUKJq0nMyk1rbajJn86s/T1jxqDaM8GDOJ6XlSB9H6fkRGDL4ztxZjvCjJwPL3cFbNlBKjIjP//8SQXbn/5pYbaPKdB27DwntViW4wx9yUkz8ukzEvpjZ7ahGdlwscy9BvmWs3thzjDaeLCVuVhfX+scGGcBW82t3sNsH3zwwb1tRhaHFTDbF196KcfZ3jxm64Wr348tYQtG6oVRDYhkLspnTMxwC/sq54EMFAAu34cxQsbarpNK8IKN2uDPhsZlFHgK2M4aZKpOQZMVdSJlpA22dn4UKRjMWisv4CCeN5oTCF7MJ4OtMmfJmqVgK6XCMktzJmj0mx2sTEHI+WQt9Y/l2VUL3KST0Zi10FKchpQ9Bp8W2PZdAwcpr6COVRgEaCMFyyu6fcrgxH6mD7QdzRWcvca9pWpOsPW5kTG3doaYrTW7zGyN3Rrq8ZmtgKd4IxvY/lR6/HEB2+yFnI++mNlGZmSpSX716vV8RivKSTkP1mEOmG23F3NuZCtbbWREmO2xY8fSkcOHdE7ugu00KzvwRhah0ZmRT57UDB6S0MLMyEsu9CfXKczP5Aog2OTdxt2l0B8IpE4IasKFAo74vAZZM1qVdI111ZPojJcFPn9vz58EHd8vADP+awsY5yfFiMbC0Y8htzF2mhnIuD302+jBbHbQYobm3pSxYDbIygGUCpiz2FTPzBYWBnaaYmDF534+GAAisC0CRSQJSuTlAH+3fvCMqI/ajnqtSq8sOQH3L5q/aB3ymmArR3R/pHB5xcsDoG+nA1cnbPk+ZGgaWmfaFjHjaOyH2qjGhGQJ9hyqClXzXHSb7vYxzLasB5k3q/ozGfqz1dV77d8b81X9MdYYga0poXJm+/Wvf4OYLcDWvIWt6k92eNJQtAWtRa5m5MtX0tlz55P43zCQY30CbBVwUaUpF2Aw6LdaucjuJGto58FW1o6ED5WIEekLHKSY2ZryY1O9eLsWj1/f2NpeWsKACwAtpMtXVtOJE8+n06dPa+hPqYphYCsrNHJQiMBWQYViGSfBbzZBj71mAq8+T/UmQRaA2Jkq8PMy7BSCRjhBS1jIYwWwWZgxuEVjVLdVigBEfcBYRQK2r8/8juxNG7MsOIFMvmX0Xv6q2nyEuWTlo8xv/XwuNt0Wx33MKQKRaQS7LubtclYv7bG3M858GXCZBapgyPn1oP3znEOIeYAtJt26t/5do3eP1nIlQN0AdILUrW0DycnzWnhWw0sV88u7FHunnnt7MCsLkema+x/593brOlsb+Cy3U0S5YEEGCx4rXmd+P/r5kf27b0UKEVjEqpbdy2e2lruc3Li4JqBdPdVyqy5W8Mj5iNXhaZ9KI0kUI0tK+vnKy6+kP//an6cPfOAn00c+8pG0siJ9zEdeS1bkHcXrRXHXMLrcqytXr6WzZ8+l1StXuzNhlSfdOXc2P0N2Zo/kzjqT84XIKRPmeRJsh89ssSa65rtBkJ7K+xd/Acyv7Ds5D77//vu1fq7JWAPbrODvWjjsrjUs713A1l5GONHFggAAIABJREFUFKXLl1fTiWcbYCuT1ciAMzvYzrZoZeGIKctvLs9sGZhaYMtMlIVXS+DZNQgZmkwZJ+0Ng20b4Jjh9u1o32++lgWNH4O++4YkSHNMOpObtQDN3YN8x6rtqt7H+WfFbcUOWkPvYSbsMk9QbphJA6z8Z9K2grGGIJng9ezdg4+Nh4C7PROFvFv99IzVz1kLYPwaiBSuFthi4obAtjVzQ2DL7zAEtt7zjMFWFeWsQPSNwzDYLuV6tkvKcgVsbS6Vc2boshjYvKrzf4tiObzOgis6EDNglexRsjY2N8UyJyJ2Mb3yyivpa1/7WvrJD/xEDbZLtn7U0pgLx8vflnnK5PgqwFbSNcIBqwJbfctCVG4A2PKRkY1uOcYCoMt7yL6SAvJve9vbNImGB9vFmDXMNA3+pl0F243NbbE65JycBraXLl1RsD1z5swks72NwJZBMwQhYrYR2ILF9INdAV1mPWPB1q8bbxL1AndicQThOV7A8HswiI9RBvqUDfSlu8aBbZzmDkA8bln3KQzz767sBZoF98T75M8BuDy/cq1kv5J/5uRhd8s1YMQdKyR2ZOk5Uce3/QaRVWE3wDZyjrIjxOKp2q1BwAycoqj7UFQwBvLuEbOt3su9fsVirWPVFd3apSMp3j/R+AyBrfRRLHfL+6RkqCW6ANgWD6ybB7bCbH/iJ34iffSjH0n79+9T87b0UwF6afm2BFso23JmrrshFyLA/EpoH8BWQo32DNhK1R9QdNB0A9vn0tmzZ297sIWDFGvc2MGWK7QW+h78hsCGwwS8MB4DZl5YMBhCgLXYHCsTHpQh7IxBkXt/Ztxj+saSrqVMspCF52YZM4QE1FJ1GsWUhaUXphDs3XzOlMUtBn3MA8YvOpoQFiIOVgVozTTIKSer8ckdBcO1NsvYjB0XBqyhd4eiwOuqG7fMrryjU8fZcoF27hfAWdde9z71MU6kIEVraYjZqjdEEP+LfevXxrRgK+MPsFUzcgbbbk9T0ombwWxfffXV9Gd//mfp/e9/f/rYxz6S7rlnv5pepZ/wrBYnP8u3fXsw27IOLF0mwJZl2R0BthiIixevaMWfvQa2XgioAHI7flawlfvYiQqLZ6wAZaHJjMCbAL3QDIUYhWPYJixnT3I/s+c2t4qzakVMoqYfKsoJ4BEo33Yi6+tDOGcZVKFEDPap5wGd1ykJ9kjh8YqUAZbE6BYCBmAVsMU/OFYx47N3is/r+8aC14i9c+1YF93bC7bOsYmPJDvGS/HgaF/HAsZJp+CESm0j7nYM2EYKFUrtwXLQtyf6mO2tDravvfZa+upXv5p+/P3vSx//+MfSgQP3JIkNlndCGNCtDrbFqubXq5VyBUvHXMp8y3mtMFvJILVnmS0201tvXVJme/78+Vue2epmajhImdZUmB3eT887stPWEHMdEn7QgiFoGQDGAG30fAiPSFBGDCVifAz2LAAjIGm9IzMo/4ymsO+OgVCmzJxA7KflLNUe5YglVUwrYj5TMFx10ECYh+sGs9IiNOwi7YNm8Rcv0PIZ7hFBLhq6/GOgZWernIG2+57BDGuX+1DPgYsEaLzzENhWSgCUJDdb2gcyALTmhNeZ3wfRXhgEW3JBrVhsNiO3wLalhBVPZHsZue5WNiML2H7lq19J73vfe9MnPvFxzeBkTltSqUgiGZbS1qYlxbgVmS02BpRLKIe2Fmpmy3IQzHbPgS0KEQCz5KUZbCVdY+WNfCud2VJCBBZUnsmxdgxmB/MyM49Qix4U3Mg4UzYwC4GxYO6vg3CKBBtjAp7FZuE+pscAOqRIYDxYyHuBn2EmO6sUh7HIpIxNVj933Nltq69+fKZ6vy7OuIh9z8w84HZAqyJuSf9Jcgj5PytJEPhsfmZP527d5TXMYI4+sIWjem5mtWNM0H1g6xVE9MEz3CGw9coP+s/hUt4LuFa9sIrKLHMJPx4bHWNneseerhSHDKRokfc97y0xx0rxeAGvW81BCmD73ve+J33yk59Ihw8fVKCV+rO3C9gWuVb7R5geVUKsWP7BQeqOANs337ykZmRhtnsBbHmzmmOBxbdCEHnw8hu0T9DDfd9r7h4sW23wdRHgRt9HLAvCpAbDmnFF7CL6zCsuPB41mOXgqSrZQAYdraTk07iZlCz6i/fwnBylPmWFv2spBO37BR3N2YTDDzrAoXSfXgmzd5BkgRKKYUW4OUk+sya2rMC0LJp7YbjbVbrI1vN5ZMocqLdVHtNYaRkCWzk05mciDWXFOtlyRFaAaK3x2twNsNWx1/8V5YbXJCs5XgGNmK2BbQ79cWe2JfTn5jhInTp1Kn35y19O730fga1aHzazDLv1ma0H27Jm4O1dFxCR72WfrK2tqTfynjIjg9mK27jE2MrP62+8mZ588pl05cqVtLJitR6tuLKkBFtIUstzwsFG41bjTRBpoyYiLDdoSyAOsRRO9ecBs09osSbMAsFr+vJ3XQ0k97oyXUY6egta4889IzJhXpjydK2NvxrCp08RgAUgFuqxKbOTzZRhyodJFZAvGaQiFs+Wh0ihAbPnMePx9PdXa2pBnJvM+9SDGf5G+5Nrwyq0yO2IXUTbLNQBdt0606qh9jwB3fX1jS5dJIcXyff4G+/Gfbf+1Oe+/vkAd547rH01O1LlJH7fLt+xTlpZ8xYIg96XNdq3fiJLAd5H9yjd7L2RWzYPLrnn/Q9aYOvHEGtJ9rfIOPFGFuejra0NC+nTNKb5jfU/RTG0e80HwZ5nfgl9yt+EUpuLn8jZK6r+yPmrlZy0ZBnCbP/0T/80ve/H35d+9Vc/lQ4cWEkbm+tUPAVFNEz5g3+HtHd9bS2dOnU6Xb58pXi/axqMMp8ix5XO575XuZGtV10mLRln5EY+cvjwqAxSiAG2J9ZntmYKwvhCCbe0qjizlTjb48ePKYvn08LbNvSHzcgWlpDSG2+8lZ586pl0+fLlHQFbHepmBikbcP5hodvHvCz7z6TjDWvXXljyppOnerD1QjcCvXpT6VJtyZtRn3uwjfo8qqEpLxpSZrxw57HD5rGxgGAqGxnCSMFaQbd0jhlRBKCR8sGAMfSavWuGhbs4m2hgfX+LvAbK2hRma4DnHZW8yRSmZH1MJ6ANrCy80bJXsVMV/x2+u3uuBxMIUAY7jKv+F+CQ0yF2pdby5xHDjVb5RJ6HanzbilQHVHw9/97OtdKZkav3cX4bfUoYr+t5wNbGNk5Z6ffOxF7TxVCKpcg6MrDNyRvSQgC2+9PmVgFbHUOxxC7kMKBMAqRXkjnq1KkzCra2frUwrSqGvIY1FGVOsJ0kLCYSWQ7fBVsJzM9qLBJaAGyfevqEgi3Oa2dltp0QaHr9ToKtB7yWKDRhV3/LQBgxJf+ZCkJikn4DR6x7J8GWgZUFJAPOELjs9vd+TMrf5qSBfrMXcobdvNFZcsZuMfyMobAkBtMhYOXvJ1lWNiFTFhs/liwkWXigeoqmnFQrctHOseblv5WHuhLFkh4P8bYYPzBZxOmilKBXHqHgqCUJSeZdvHWbkZtw7XgaKcFd9VafgjFQRjqG1KOoAFDL+ihseCfBlsc7mm+viPBZ+LxgC1Ybyaxo33TX5eL0hSEbcFqCFGO2ksHvS1/6Unrv+96bfu3XhNnek5mtzHvJjbC8JGfOy1UI2tVr19Lp02fSlSurBrTGU2tnUv0s71RfYq9jtoXFc9UfGcO1tetdIQIe487TXll65z7oEtgMM9vjx4+n+++/b+8wW4CtDZYNvDDbp595VsFWJnEeMzIWV8RsbTHqVpwJLwC20nYEitjkEXPMhz4d0+j66ZKdt9otbc/e/1b/eOH2PX+mQXM3jW1/ko2Kid3yZRdm67V8sjqQlzK6YIyuPu/sFVAu+YRnC9xHjKEH2EooLoJxT7KTyLoC0JPnmKlYnGra+XErzV7MhmrGK17axgi4IEVhA+zNDOYLtmugnI9tFqw8HB8JcD8Z6DzoKSfPW68DP6oCo89R+10RDh7Mtm4RsPWAinf184i5w/vOC7bREUS0DiNmK7mZTSnKYLgFs7QdyElSoS/+yRfTe97zngK2G2uw/HaJiCRto8hpW0sGoMJsz5w5l8HWrC/KaqsjKo3a1R/tB9ezzVPen67Rqv7AfF3eMb/HnGB73333pfvvP66pNPeEGdmDrbzUm2+9lZ555jk9s+1c42c8s+02AeFpzUYKs/WL1AsKDy5qDDP710SJMLQli8jHrXYbUHJuuqQPtYZmT+xnT/3MfAgQIwbCwD90/438fhKYURsTEhfgapNdACCby9SSlZmVqube1FTexo95628Wpnx+h+vLOZZ7dgD+0Vh6SwnWUwG4Gm0m2TOYpKJtxWwVMHP1J5yNAyjlv2xWRqIMsF0928up+kRY+/P32voyiYgRs+0AKvN0Bfec+1mFuIu5VSXgFgbbznzvFGiMFeZynjPbFtgyq58AWhUqyDlcwshE9oLZimyTPAdf/OIX07ve/c58Zrs/ra2vdRmu1IdGdSHzLTHrpMi0pXT9+prmRrYz22wBzGZk9EcUqZzhcSqwPXzooD6Hq/7UcnNnwFYqDBnYiiJRyOBte2bLGaRgmnjzrYvp2WefV2YrEzMPs+2YSmBGNsFiNRQjbfBGgi0/CwDogTYG3dnBlhkIKwcMwDcSTKNncb88W4B5Cho1NoTdUybc1kA5n+rWRE+5PPQlYt4MpF6r9g4zrLiw0BNG6vsZKVYMnvgdHu1II8f3MZvF8/S+zGzVoqdCtRQNh2BmoJXvAcB8fsvFETbWJXmGjXPfOEXC3rNav/61/B7Vq9XvHbDqyr9FwLalqPNewjjsFNjaWpvcNa29XMmPrOyVNTJpRj537lz64y/+cXrnO9+RPvWpT6WDB+9J6+vXs5+BWFfMQQpxtgDbxaWltLa2rsxWwNYsucWMPBZsrdpSWVsoRCBgK21sbEghAmPnLDPZjEzq89RmZClCIE5SKyt7EGxtw6X01kUDW2G28jMr2FZMI2C2SG3nwbafSfL0ZSeVRh1SLALW+qHt6nfQ1Jlt5eaZMbHArn+H+XE2M7gH20hQ3wpgGwly21yST9ZMYPwDAQRPc4AaPJIjUKvvNyAECEXrAd8xc+V2I+HL7ejvXSGJwrYrQM7OTF7JsFR5qPZUcmOzggDWJO1VDiRkdu6EoAu/wXijxKAHYfs7aapIyc0saSORQKMWeo7NU8YoaUCFafZG9X2Hw1TnmXwLg61XJni8eB1ADrClS36fldlae7UTGK8xliETa7gJtsUbWUIvBWzf8Y63p1/91V/VONu19Ws5GUcBW3aQsrFYTNeI2dp41GCr3ugDzJbBVtqVM2NhmwDbzU0OYbMyecAQffdKLNaOhGO8kQVs5dxWc0LvBWa7xbmRM9heFLB97oV06cplA9tczxaClUMbeJPqRGezq/zeXaczMGmOFWFsGXYK64HAHAO4UmxZz22pBinul2ermSszhE6bY2CGKUc11CLg+Z08COw1sI2AtPXOkyAJB7Xi0QhgkjllM7K1WSslHNrC8w5h6E2jk2sC7DS3Tt5yXlny7wkwNPZY1h+e7d+VFSEFW02CIAuo1OJkRsPvw+ZMzcVdKXdFWNdrq21it+tk3YupeUtZjKS3k5AJYRqsqPBc4h20P1tbWqJN6qGq4kLxsxWbzw2AnWsbpaPc/MTv2i5q51AKUYwNt+UJYneW3HgCfEC8JYPfkeeQ5dEk2EohAmFPchZuKQShjHXexuT9jXnW9ZnLk7YUUl4H9fo1i5h9lr3S1UHKPJLlswsXLqQ//mMD21/7NQHbQ2ljY00P2vXZ+T4rKm9ntvIjpmFxkGJmqybqfKaLfTUv2MpYsR9BkZvZRF4p4d3BBVbUYOjPngPb7c1c2BWicCGl86+/np458Vza2ESiaCkBJdr8clpS78cMTBmcPZB6bRIL0W8ME0JmRo5+vMbqr8nQ3oUVMWuNwJq1fhGUuti2NlX4RWDbK0mqL2djtuPbv1Wv7LEhUpcLg6/zLVeeusErVgpbUI+1mK/pHNidsbfYhfUJMd5x3mbPcr3gXFyyBCm8dvj3DqChhFoDBpUujprBnPeLNyXLd0jEINtGwFY+w5mugK4kBBDgZQDg37v9GZQ39MxMIQEhJYEy4+Nu+b20wAEtEQNfqAr9vhA+Z/nk3jfhYx7ZptgXYV87vGFOcM6u/cjWBK1nq0ktlrtzVKuzakch/D6QH3ieyBCOFGZGLX0RAFQGSWSgXis4AkB+7Rw7ncH29ddfT3/0R3+UHn30kcxsD6kJWR2GhETIM6TMnvW0U243NrfszPbceTUjm5wTk78peui/hZ1lpU4vMHcp7WMuHi8tg7AI2AsAijlZlEZf77ka/+yPUObNywoklZlU1JFB6tChQ+nBB9+WCzBYS3Jssm9Zg6B35WfXGpbe9oHtuoCtlq/NYCvZl+CMoQe8JfSGAdYLJS/wygIuwu5mgK0Wz5ZFFpgTdWx8XNGuTO/eb7SAbW09YIBpjQILOAY/mxtjBQwQ/ncPmB5MTNGrz5fHzkjEvGPglRbF5Mj/Lf2OFEO5ks3PYBBg5AIQvEYZcGFSFtCV3xmMyphPhs2xEuDbZkHK42Ps1PKTTwC1d6ByB5wQ6mPHm69TZktgO7k2yv7tB9uFLpeAvvPEesifZnDGGCm4Z0d0fjb3EQqAjNGks5alKzSygXhrlqkL6c0330x/9Ef/V3rkkYczsz2s7HvfipTW20qLonjpua1Whs3OUYvq1AYz8qV8ZrvlnKNM4ZgObCU3s4DtIQFbqTu7YczWW6h4vzfnVlGtVmaw5u5AsH02GdjauY4CroJu9nzU+MKSVIKFDIOtBy1cZ8Ky9l5tAW5rwuZltqa1S5xt7bzjhckswuDuPWUE+sC2b5wgpCJhxmDrQYLXXwR+9TN5HZZvmNFEQMMKZAUCBCgdA1Jlzjy3VUaTdQgCGf3kvyGg+UgEyod5n5qS4IEGwu/atWtqXsb410JxPNj6Pczj4cGWWaMyW+1gvsONzTwsQpmvhj+V92d2iz6zsjbJbM0JTUrXifKCvkvu4Vo21dEO3ZrKgMtEgxV0D7b1XMGyUsDWQBepIQ1sv/CFP0wPPfRg+h//4//UQuoyosvLi+q2rOzTEjqHYHvmzNkkYKvJLMRzmRTT8WBrMlLeRRhtH9jynhkkKnck2JIHBDbG+Quvp6dPnEhijlgQRxDRmrT2awFb06hisGUBx6aVSPsUB4O+ONuW1m97ODObfB48rRkZ7vcMtneBdufVhD6w7ZvfPiFvvfROF5N9nwdsW4zFg01rxIrAMa9OZrdwFouZcIEhv2cYPCC8wbBZuGPMhdkKw4V5uT7TnYS7SebfXg/d3s58kBVpKEoSGtS16UzoOw22XuFnywkUH4yVfVeDrTkNGVOznOcybyafWI5h3OWcVzx/Mc/MYOV3mJF9P+z+nIhf26a1LJWkMtN944030+c///n0wANvS7/+67+uqQvFjKzOeXKVOLmZEBsEWwnOFcCFQoH9M2xGtn6KoiJ58o8ePZIOHjiQJJFGCUMzC+VdsB2QndvIIAUTysJCOn/hgia12JTFuGQZgha3C9iqhqiJ2E07bgkM+dwDoGcMtxLYYhMNamU7j0d7usV5wLYFuCws/ODx/DHrmATP4k3uQT9imjUz0Z6NymAG4eq9trnf/HzeI77P/G7M1NixC2MmbE0+l/NbAVyYlS1cA+eE9ei1wDZSiiKwxbMVeNyZrY+T0XebceXDjAx/kUgGeUXfKyV2FrnQMdsCtkg2YWBrwDjJbpfkTFZzG9ff41qArX9FG8sS9li80gur1XwHb76Zfvd3fy8dP35f+sxnPq1hMAa2mWaMANvLElGSgdbGnx3ySrpQMUtHZ7Z4d1lrYgG4994j6dDBg71gy+PRnN4pmO3+/fu7pSPdXF6KAq5mXEjutlnX46inR2B7TsD26RO6WZb2LVfM1tzBzazcMUs6r/GL3jvBsParID7AbPteYl5mCzMydrxXBCBcRw3k3YuaIzAr2DIj8ApQl3UncNrhjrBZdlKZ6gdbtBMBdvksBi1b23bkwsyH+9b6PBbO5VPcFwEgCzpkfwMQy1604gfr2XN50rGv1aYfixpU65SnBYTrOFz9nF5Oa0rPKDcNbGv1hRUk3ssID2N2a0TAPLf7zMg2h9ZpMNdOLmhRlrZzZaRA0Sx2Z7YMtqoEZQepS5cup9/93d9V8/ETT3wmPfjgA8q8ZcikZgzOrJtnttlBSjNH5TPbem2NA1usZRmnI0cOG9guL+fQs40gznbIkx5HC/1ntgcPHtR3ludimewpsJVJkfiup585kcRReVm0YzqzxQZR03I+h2JQYsHkNRwGYnxngzibN+9OgS3ntWUBiM15F0fnG4E+sO1ruQW2to5gbitrx4OXd2DCs+o5rtefZ3aTIF90X88m/btYPK5ZhqIfbjuypvgzSN+3KmacmBc7VkkbCA0xgLGCBxKfa/c78dsAvxbz1jYqn9wCSnLPtotDZe9mU9pn4xICtFD3Wfnwyr68HZ99Y00w2K6siDdyObO14hTFa9ezW8g7vDfkhJdv3imqHuma2RqQlxAgmZfV1asKtsImn3jiCT271SpVEvqT8arPjHz+/IV0+cqqzrHgNzKjlrkcBlsjQ2a9FIZ55MihJF7C+whseb3pnAcZ/SbW/whmy2BrfbAMW3uG2YZgu7iYlhcl7Mdyduqi0k1qGxk/rQ2JzQDhVDPI2ht0GrE+P9hmL0HyimMFoSWsp+nj3WuLlhspW0PjE5nvbB0Z3dDcyvnHgxcLQcwrzy87wXiGBWCCIOH78Xu0Prgd/t4wxTIO2e/t+FreT6xwYPy8UoFrOMQkEng8/pJ9yAR8jbZ+HPzejpQRYVvcChiglXDL/t5ZAMNFRK6Bs+XQGoi+V7DNcojnnUESfWXQY9O7MVtL2sNga1WqarDl5BXdeqPz6GjcPAh5sOU6yqj2w5V/JL+xgK2E3Hz2s0+khx9+KG1tm4lbMNCKPLbPbC9ceD1dWV2VYjP6z7J7FvAsXtCS+nPSjGxWTDOjy1rev39F+zIGbOt9FszgHQu2JYpC3cZPnz2bTjz7nObYXF6xcx8B22URcrC56swVsG0xAlkY+A4LGJoSnESY2XoNP9L4OwFAuZG9MI0UAD/lFqdeYvLQV2Ysfc/vhIqL02WhyMJ6FqFyu9/TEt78XgweHkh4zTDwFMCtmZEHJ+80VK8LpJmzT2slELlrSyYrFiCerfP7+Hc2Qc2hZBBiOVzDxdx6dhYpKbyvGFjBXNnzGEpHrZTUzmXRPDGIM/jwGOuYyEliIz+5pn3kDFk0UNqvgNmi/T7LgTcj4x1htme2y+/N18nncv6JDHl4Fyhh9nz7NPpBkYa+NRoqCl0Mr7Vtc6UrMKVty3cs/wRsf//3f19Ntp/73GfTI488kraTmb7F1ixgC29kEcf6uVgvtiXRyUa68PobBrab22qlRFKLenyhdFnJIVQxUk/nDLTYG5UZeWlZ+82FCHjsoaw25afLDc3rGaE/ohg98shDSUKOzDdoLzDbOcHWb1Qv8FqAYQu/ePtFArhPWHMhAt5QXtNtPd+DLa6bBmwjZYL7fBdsh82EEVNjUGQQxLUAW28G9UDAZ6aTgFiD7YQy5hqP+tEWpuUbBltbLxb+g7XjQb4FtjVYRhnZSkUhKIIMOvVzcF5aez77PYh2IHA9mDHYToxFziDVga27AE+O5Aee19r/Y8CW9yavJ7Y4yNxIQosubhkpIrJvSh/YcnxxRDZ832ulyRLqoPKPhvtrGE8B2/X1DQVb6aOYkR999GEFZ3HK0uSLYh1Q4DUTsbafk/UI2EpUiThIAWytdq2Nuo0NHcV0HnMlnExEM9KQSNt3wbaFJCM/VwepBtgmYbb7ljVwWmsmMrPVgPL4TIrBjpkFJplZATtIeS2INcZQqFHoT0tg94G1ZbepT5xwPZ7d1Mwa49sSHCOn4467TMaLx9grav2soTgfRcpWJGxrId52kGK2yH2oheq4M0+8o383z748MDIYe2GO9+D/ejDmM93J6yfBNlp8XnnBu8DpaHIHkYWAdpe2kx/QgX5Ondra572KtnOQMsW9OKT5+fNgi+MvBlt9NwJb65e9YfjjHKT8GvSK+OTaMyZp85T9ECj0R8D2937v9/Saz3zmM5pJSvBRQn+Uo+QsUlo9C5m0liznsYCtZJC6dPlyZ0IWsMXxi8li7VEBX049agcd3btPA7ZYG37tVGM4I7OVPi/NetA/QroOU4MRjbQuGQO2soj3iRlZ6pd2bmG1GRkLyYNeC2ztemxMW8wRsHknEX4PPrPl+7kPs4AtA+4Q2N4F1zkWXzbderD1LTIjKwCEmMH6at7g0dzVrBFZfNoOepHALO3WoT9NFkZOI3yOVwvfyYxHfNbYGmV+ZgTI2BceyO3aOsVh37h7IKn2G8XZ8jtpmsAMVPr86rwwpa1cMaZmfOPW0xhm661KeA4zW5iRuzNb9d/gRCFtnxL1RHZ51Vn2eGWK1zEylxnYGtvRZCdS8zjnYRaw/Z3f+Z0kCf/lzPbtb3/Uzk+X5KqcrrJbuvmMWeJ+03ZaW99MZ86eTRcvXjKwtTR5FdgiTr0jPy5do45Dnr8hsJXuwOpRKWKtLHwjwfbhhx/Uc2Isnz0MtotJYsk0F6sHW2W2uYC2O3fp1Whc7lrWHFvCsSlo4I+YJ9QD/dC23cZ5bVZnhph01N5dsB0a5dm/74QAnWlijsec2U4Dtv7a1lpgxuTBEm9aC1UT3LjPO81EzN1/xkAXAXpr3eM4hPcjA5tWgukJnfLHKX5fd8yZ6AC3f6uALcYf8wUnKfnbg60RPS6MMh3YRqTBK4tlDRUzMpitwaiZkgWExUFKQrV+4zc+m971rneqj4k4ViE3sqW30DczZq/MNiUBavG96QNbNiPrOpjjzBZgywpiL1Ffs1QXAAAgAElEQVS5C7apcpCSADMF28WltE/MyMRsI29kFgryO8fY1oyCPeLqxTzEJFl0a14r55E4DeAy2DKbnQYe7oJt/2gNzWev5cHlo2VhPxZso/ZrILXsNy1A8mzRX+stLxG7ZLBltgPWHIFzBLieKfF+A4jzNWxWZRCw59XpGqN9I9d5wOaY1c77OQBbg6xySKPjBliA8nQDzMitsYXzUylEYI6glk2Oz8PbYIsSnRijyIoXKVMyFjaOtvYEVI25FWYLE68wW8n+JQ5S7373u3KxBKnatJkLEZSMUxXYbmwmSdd48VJmtmJqdszW+luqo80LtljnzGyb0mEE2Er/xANbwo2YIO9NM7LE1y7n81oF2yXzfjMn3jD0hzftjQRbCJM+Td1PvEYIyjkFBabzNRCGd8F3mhGor50WbCNwAyOpAdEULZ+VybOvfgcpVQm7ZAUMfhCSfg14UOL+thSvPgcpvJsHQ36+fydWDBn8PRjXSoXNS2mrPrPlZ/CcAXD5OWiXmS2PUzcON9lBKlpL6HsLbLO1ldIa9oAtFWBgKwB2AFsxvNIi42XJMlCkIK9lcpAS8P3t3/7ttLp6Rc3IP/Zj786yytyVu9CfzGx1rojZdme22Rs5cpCCo57OubpEZwcpke4KzsVhqs9BCusYCli09irJcBdsHbOVXMjLUvNyWd3PBWyXuzSN2Yyc42y9BukZACbDM0g1iTi7vt/sLVHPzJaFVaSlR21EYAvtDO31Ma+ozZbAnR2ubu87pwHbaKw9Eyx/c57XQq1qQC6l12LAMkHqHYkib3QvPKwftTtFq/+RBy8+UxHbCP1hcPTnt3oPmaexSiJG7JUVjAWsA7xf/O8AW/QFrAUsDjG2HuhRBciHBXXs1hVQ8EqugREUqsk9MObMNlIUMBY7AbZ4d89s0VtLi1nqOnvALcw2Dv1ZXt6nYHv58uX0xBOfVrCV81p9Lzm71XhbWCnM9K3x0ymltfWNdO78BXOQ2tzS0B8t29BV+7Hr7Xw4eydnB6lujAYcpOTdkB95FrDVEok57pyVNYT+GLN9eILZLt6uDlJbcnouJoylBc0yIjVsX3vtVHru+RfUhIz8njAjd/VsdbNYcgEf0N7S/mNtp605DsHMtEktfHvwRkaJPRZKQ8++Vb5vKSaR8sN9nlaJ8MKQhftujkXEuKzv7dJ6rChFyo9naVzqC+/ix9WzSbuunJd5FsXt1PvBPFwBsl755GujNrlf+h75QdF88hrwSoh8pwCeExYwI4mUA9/PThHomXx9JukjXvHyaxRtoskhsLXiKHXZxqG1CAC2d7TUh+IcJdmR5CxXATQXKDCFAkcMVusVMkL76gowQL7hv6j3invq70shAiQ4EWJp5BKx3QvpD//wD9PZs2fS//yfv5Xe9773ps0tS4+4LLWU1cJYqgbh3fTMdkPObM9pPVuVsEJcCZjtRcwZC2vD2irOYdubEtNr9ZNlLCTTliS0OHzoYFrZt6LXotAFj8sYM7Kt/231rvaKMMBWPn/00UfTvffem0OVbPwXkdZqaLJn+H5XvZG3NDLbtBwZapkkgK2kahSwlUwvmtRCfs9ZpGxwzUHqLtjOMKs7dMtYK0BL0PV1A2d+LAQj8NuhVwmb8YqbF3i8yaMG+sDW39sS/qwkGhuo+FklgHms8Hsv2CIZAXWeWSKe5xknQKzlR40+s2Lh2adsfTlCkXmeFWylqk/rx685v464j2iD7xkDtqy0eOWkpYCUs+z5wZY9rP064cQiDGLWL3N0sh9bUx5s5Tz1C1/4Qjpz5nQG2/elrW0GW4u1xf0GtpakYm3DmK0Wj88hkga49kQLq5UEGJThzYFtyhm2MF4tsBUHLrxfB9wupM+vkcynDXBdJIqArRTNkLYkkQfAFrrtomTb2KWfXWtYB33Llrdm51Dzw/oE2C7nOFvNsUqxtnfBdpdmfM5mIwCeBWw5t68Jg0lnojm7Onj7ENiOYeheCEcsL+oIC442s+3fnpPKiWO2U4Bt1dZEmfPJN+hjtnI1wFYZXS4CHgGgH2NudyzY+r6woxX3fBqwRSECZozc1q6DLUUx4LmRcuf7NBZsRb7+wR98IZ0+fSr91m/9ZvrxH39fN+vLoiTlxBa9YCu5kVGcXgN5ciTxnGC7f2W/vhYKW7TANlK4TL3IdXKz97dcxxYBAVtZI3sebF999dX07HMvaBGClZWVHmZrSS3uMttBzNi1C4ZMcdH32BhDnWJN3TOrlnAZanPa73mzembm3yP63vczYuYMpKb113HfY5ht673GgC2/h1eUmNlWLBUMJXhwxIz5vfC7nuLlQgUR2A4pMmqeHGC2LES753beuO2qP3LfELNF1RuenxjYyqfG/pD8Yj5m250HNCa//+y/FCJoMduFhaX0B3/wB+m1115VsH3/+99vbFiq/gjYihm8h9mePXcuXbpshQgAuFY2wpitHQGaN7LOk2e20n6uzCbjJsxWYl4PHzqUWmCrSpx6WhfzdDQ8Brab+TilTo0KZru3wXZ7O11XZvtaB7ZynlGbkUulDpmspaXlu2A7LYLs4PW7CbaeAYabxsVY7+CrdU01teN8Xsf9ZHDFho/6xMAVKR8esGJma7lzLa9tbdD1TK6AXWG2puHHNV0ZpLyio33P4SkmOMuzPTPkd/dKBMC2ZUYemssxYMvzESlsfYDeAlEdN80gpXmTOkbk+xvdv5tg69dpdAxT+jQMtouLy5qu8ZVXXkm/+ZufSz/5k+/PDlLmKTwKbC+ZGRnZGAVsrRiEJOSQU9/pwFbObI8cPqRn3DL2KNfIe+gu2DZ2TmVGzmD76quvpeeefz4tLVs1jJYZWc4H7oLtkEi68d97duRZTQQufYCE6z0DjNrdrbf1gsyDn1cMvBISmffkHg7P8MDE5slhsC2pG71FoAY5B7YDZmQ/xl1bAdi2GLkH/o7J5FCRxQEzsh/77m9hLyPPbCOFKVqnPAfDYFs7mvk5joB8t8A2er/W8+3z4TPbpaV96fOf/3x6+eWX0uc+97n0gQ/8RFpeXlKnImWcwiBzrl0oZxNntiixl4sbMNgOOUipMkMVkCSHtDDbI0eOpHuyGdmDLa+tSAnulK870YxcOUhVYGtm5JaDlG2ExSTu6XfNyLsFMcPtDgkstNACq+En1FdEoDVtG7NcH/U/AhEoBl1oitHOsEi5jwOPWCADLtopfQGzRak62wnefDgr2PbNWcRsWbhB+PK743v8V/qJc/nIQQqKCAM+g72GkfSALZsSuS2MqVeQOkHs0jpG64Xr2fo5Qn93G2z73j3sc+U5PQy2Ils///nfTydPnkyf+9xvpP/yXz6Q9u0TsBVOuT0Ithdefz1duXJVnaDMEUqjynMVJpiW297IBrYlrW4Ftvv3i7/PBLP1YNva63ekg5SE/piDlB2eezMyg613kBIt6i7YzgIdO3dPC2w9s5sVbL0pdtZ2Zn1jfj6ezSxTfu+Lk/XM1bfn24yUE2ZY9XjMB7YKiNmMHM0XA6ZXGAC2CixVsor4zBkAxICLovLeQQqhP6yMeNas7Wlx+PbM4p26TFPkBAPTdTT+PL9NYZ2Lx98qoT9D69tbSbRYj56RFm9i7428vLyizPbkyRfSb/yGge3K/mWrlCZn2gPMdqfAFtEqOLNVZktgK85MvD6nCv2xw9vqKKQV+rMnvJHxEjLtq1evphdfeim9/Opr6kYutnmYkfWcQP9ZfG0XFB8EqPPm9Ga1EqAvuUnl3KAVwNC/hH0hgpYgbbXCVX/8BmehBKbCwgOCUJQRzxhYuwPDGtqMu/E95kDGGKDkA+09eO5GP25mm0NMfMgy0P99ObMVwWn/7G35uRYWyA4jubSkUo322mcGyGOo6zxwkOI912KNfi7wDF6n/M7R2u7akDq9PVEYfZYHZstDc8Tj2e1TqvoTWR/4HgZ0ubY4SIkTVimxp/skl/wsrLxkVfJjx/XC/Dt4JdUrbH1mZDuHthjYL37xi+nJJ3+UPvvZz6af+7mfVWarLk7bW2lJ18+mUk+Yj7UfC4vp+tqalthbvXpNmWxXnD47SFmJATvLtXSR5iDFYynuUyIvpElTzJY0zvbY0XvV4rklyTI2N7uatpCJfixClp/jbKUYhRZXyOFnWIeSolJAXJJaHDt2TO3m8G5Y0LqCu/Ozaw3rglf/f+s4wPbkiy+mV149pUktxBu5A1sxO+U42z6w9Zs1HOzOVIQnTz94Ow22vEjGgi1KdfH1ECS8waZ/u/nvuBPANlIWeB6HBPkQ2HqQq2elOJ5Y2sf626J0GSiXZxWw7UItg+n2Aru6JGfG8FDNIMtKX/QeCjxBUogxYGvOUeOYrd8b6Itn8/7zXrlBDlIA1iFGzIoF2PsE2Oq45rwDGg5lWaCQL5nBiMEWQMN98eNfA25htnBeQsZEk2uW87gXbAUurRDubGBLcbbKRj3YivNfD9gKYABsocT375fyLZJa3HFgizhb+e+Vq1fTyZMvpldPnVLnJwZb8UpmZmsZpLJRP0g7hwXoz8ZqL7225jgEN7sJtgBM1ta8pi7XQBNrKRhjtLyh95z1e/QJ4x2Z82Zt+1a4T97Pm6y8wPUKlO/3ENj2zR9XzYmeg/FmZgthrOtG2cRsI9mZkZ2S79ltax2r4HcWKQ/ufW3BE7kvzjZ6M6/Ecv8YqKJxr+bKMdsIcD27Z1ZbMki1ma3EkArYdvmCMyvuqgYJGAVFLJg5M6tGH21czBvZwLwkmTCThf2T/n7xi3+SfvQjYbZPTDDbZRG9c4NtLoSg1LdmtkKspH8tZisrSNY4UjaynK/fdXIl3JFgyw5SCrarq+n5kyfTqVNnOgepLlWjgm0GXM1bauZJnPliSHmR82f4vY6f0207k8TZKbAFs+/b4KyV+k08U+dv0E3SV4w3n23ebNa9E6/PGXq8mc6DrmfAQ4wY/etjxhCSzHYYPMpxySSz7ZLg9JiRI5bQASAq0zhnIr/3PKtkdqcCLzB7M8hyH7gtwQT5J2Db2r2sqPK4oB1WVBmUovH0cgS5kZEm198jf5fxN9OdfAagBNjK5+L4oyGOOS0hBqUop0YIANbddWJGzwof+wa0Qn7qNSUghxJ7VMidiscLmRFma2D7mfSzP1vMyCJ15wZbNSPnd9jcVLBlZVAs6n3MVt20cn5kAdwW4Yj2+h0PtjLUl69cSS+88EI6feZc2icJLaSWbS6vp56LdGbrmS02VKRNYxL95pcSVzcTbNW8lzcSa2ORMI4WzRAz2glQmaeNlsBrgck8z7rR944BW9+nvnkdskJMglBhIJEy5kEF+wJCW2qS9p3Z+rmrlNlccQYJ/9nq0gJIrG88v1CqeOaiser2r3i1ZjPyboMty5VuDMVBSmSRi7P188CZqiJm2we2YPqSfIHB1DNbvw4ZbEOgyaE/YLamFNTF45F0wsD2h+mJJwRs/7e0vG/ZgH8HwNaSWohSkkPgNBlFyY08dGbrmS3Wa7VO/dlK/vLOBNvsjSymLgFbqRLx/PMvJMk+srL/HmVFNdguapILFCEAs40GmIUFNkFtyrz5DlIMtn0spgUktzrYcr/ZTOjNWzcaKHfieWAVPG+e0Xrg6XtuC2w9yJaxs33ASpoHBvmbS+xVSs6AGdmzPbStgEdg65/PoM73MPvTd80OWp4Noz0GmAI8OTH/CLCNxpqV7bHMlmVLN34ObFmRYMWDjxkmwdbOYpnZsoNUaacGW4yjr2iEPgyBrb2DWfSM3RawXVyQ3MbGGI3Zihn5h+kzn/l0B7bIJyyuUvOYkZHUQmWyY7Y6VgMOUvIKMCOzFQHj5s3KlSy6Ex2kEPoDsJViw5LQ4vz5C2n/PQfUdAKwRSECNSVnwDWvtvITma36hJGdZ908M3IuhDEhML2g8Fp+i0nsBIjsZhssNCMhvZvP3o22I/YVgaa/LlI2ovu8gsLAK8coZo6UN5t0kGJww74wADMHKTbjRmMDsIvidjVgL5twmc1VAi1w2uyUEfhYCHBnb1QP7h5sGbilOo6YkPvMyLxHWoAeKSeRwuTnhkvs8TjzmuZn8jXlTNXOKD3YYtjKXpn0KzGSUaouMaubUGpcli8PtuZcZE5OkjXKHI+k2s5y+pM/+ZP0wx/+5y6CbWa20odczxb9HzIje7D1/hO9VqQ7FmzlXE+KDqeULl66TGB7jy7G5aXltG95n/4XDlLGbnNIQw/YwusPCx/apU0oPDRvPthGgpYF1zRgeyuxXQYLCCIvhHYDBG+lNltA65WNCYFO6SAZaPA7PPItrGIy9Kes9Uwic7L/jgHl9ltj5c8BK7DLyTpgRo4UJw9avBbgHMVtRmArn4VgL+8izKzR+SoOOHAiYpD14x4x+ol3ydVqFrZKAnu+xsI3Ta5AunjAtXdrg63tkxpoq77SeXVr7bQVPzBbczCSHwHaArZbmsPgS1/6UvrhD4nZLi+rkiVAuCR9myP0B7mRwWw92A46SOVz8QkHqcoPIA6m0cCjhe3uTPiOCP3ZWt/allq2cFN66+Jb6cSzL+jZrWxk8UaWgViS1Iz6r/zuBXkskMpgRxorzCmzCGdfPN4LjghUusVv0sYqZAXrgZWDWfp2956dGYFIEPO8joljZmuLZ0ERe8M1ERurFbDx7xgBvjKsRgF4z/iivQNPWAbaqZTGwDnKM0MP4t1Ymj/tZEINMObM/Lo9SUOl4xuyvXo8+96Fvbg1UAbxsxIhERSTgBOnZl8SoiBjb+XU1S9Foy4EyMy4qzIPMaYSXyrvLX8bKBrR8OtQPoPpVK6R9vg6PkKTB8vfm11okWXzEnaLmGyxIH71q3+WfvCDH6QnnngiPfbYY/p8U+IW0tL2pr6DWBnsPouZledeW1tLr7/xRrp69XqSkuWbquhZBimbdhdnm89ru7rsGhGKZBNW01aSWhw8eEALEdxzjx0xbmysaxYp3mN23myaSPd7PlvvFCk1oW9YJqzsaIZ9h3Aiaff48ePp+P3HbW6wXm/XONut9e3tBZsnfZc33hKwfb4DWzhJLWt5PWG25pFcmG29QXgBsmmlLRDm80a2DDwFLXnSvcDygkNC2XRR3AXb8ahxg6/cCbBlJQxrAO0y2EZrtM8UZsSpbZUpeyErdbmUJRYc+uBBnT/HcMeKapmMNoOa3J/2icUIT+yJIISPr+HxiM4sc4OqyEKs6/tRN7p32Ym1lLNwscUNjl+W1DArBPYSXf1eBVyteTMf2MJ06j3+laDkZDI1EJV83OrRjYo72cqBYwlj3Uvpq1/5avr+93+gSS0EbAFIVohg47YC22q69b2Hwfa+++5L999/vzmG3e5gu70hs0pg++ab6ekTz2kIkCxI5Efet7ysYCsLGOE/mHgexBsNthqPljWpzmxEZqteIaSFs21DRkJ9J2TB3TbmHwGem4il9j2BrS9snsQ9ANsIdFqf4d4hsC1OI3KH+Dnwf0sR+lnBdizA+v05Fmxbikg3dhL2oubzOt0eEuoy2LJaslNgq8q8HV1bWE8OTWSwxbm2yuk5wdaPBwMlLCz+nD2SK926kAWRGW6t0BgjFLA2sP1+euKJz6bHH3+8A1slOwK2cnbew2wlg5QwW/M4LszW9sVizi4l5/bmiTwts93c3KiYrb1bzGzLvgFrlhJ7bWYrGaSE2e4dsN2kDFLbKV1484309Iln0+rq1bSgKbosBg1gq6kac2mwOl42AzZtvBvBbAG2LcD3glo3PVT6zGwBthGjmB8q7rawEyMwxAJbzxhSoiqm5krVmbmuJ/nvwIsVb8xc6UctKBZz21qvtdAtfHCI2bKiibZbyvA0YIs9HLaVzYw+sQPOkRWMqsxZORMwxQbHJ3pFlvQNsQdbsFuArciqecAWwCnhiRamU5I+sIKBdeI/43nwntfalir6kz+2DC0m+Ctf+Ur6538SsH1CwRZsWTN/DYDthdfFjHwtiYhnsMXZmThlWSrHecBWzMglxtZM5UZedE1qSFM5q+v2W2a2cvbcMiNLykYF27fdrxiU00jLuPUtm7nEza41rMDjwPb8G6+np545ka5du67pGqX8lgDuSnaQMmabjbeBMLpZzJa1Jq9xRgIVgqAv9GeuWbt7866OQMRSowf2sT9vIvaANS/Y+vZ9/4YUCL7/VgRbKK7ST1UssslW+4ozTQe2OgY7BLbaFtgt8rbnRAuaqF+IQQa0WZgtxn9pyc5iPdiyCZmVeK+0Yx0BgMLxqhaHAZQ4SH35//5y+qd/+qf0mc88kT784Q93YKssdKvfjCxgK7nuLZw7M9uMJtL+loBtZr2zMduFJMzWElrYC8h5K8ZFP+vAFok7MtnRLzfV0asFtteuXUtiRn7ggQfSvpV93Qjd/mBrSkg6d+H19PQzz6Tra+sKtmpKFnYbmJFvBWarJouGGVl5RMBMOqG6kM1fFMi9qwhxt/GpR6AFqvOCrb8/Yoat9TP1S+QbPPjOC7Y324zcAo9O8aX35nJ0Ub9nGVNth8AWRECryGwJ2NoZbecVMqUZ2Vi96QaswEtfAb4cUzvEfJkQaBtigg/OyM2KsKRs7stf/nL6x3/4p/TpT39awRZOV+retL2ZJNa2ZUaWQgSF2WaPeGQek2QWuQjB7MxWwHY9bWyY4xiUCIS3dT4B5B9gWdfMc2phYasXbK9evWpg++AD6sCGn9sXbOXMFi7sGWyfevqZtLaxYdQ9pzgTB6mlBfNIZgepyEzHgou/j7Xz+RykALa8WZld95kBVRfXBT8ZPjDL5r97z86PQB+owsQ55qkMbOUsddJM3ALE1jP6gKOsw+IgFbXD61W+j44zhpjtWOAt7ze/g1Q0pip0yRanuzubkzthuUNWQAWlnHLSfpf4hCLM5zUjl/7mRB65RCAzODhCAWgiT+XW3CExCYdHFsBeTCsr+9NXvvyV9Pd//w8V2GZkS4tpU1M23jywTbniTwHbzU2zABj42giaUgbv5ExwOrDNfjNUfhHeyAK2UvHnwYce3Dtg250bLBqzFbBdF7AVbSKbigG2SGghlYBMA6ut3DfajDwEtn1gv5kTgWv5pqD6yRghfvea3R0BD7ZgU2OfyoCspjN14MglxeY8k2VgjPpTO0jZuRWcpJgtzQq2fN8QGHtWNY03Mu8hfiYiEvCeZkq2UDo+i9R7cgd8/G3fPA4xYAU2yu+M9I36vMxs5zmzZbD1zlECCPJPU9guWWiQXMNg68fcz1EXhpRN7hoKpOFFlrpRwmsMbP8+/fqvG7NFlTHzpN66yWC73ZXXM3C18CjPbOF9j3nRPZmTWljIFjJmGZ7sXbCVM9v8I1vl7LkL6Zlnn1WwXZQzWzEj53Nb8UYGs0VpLi/MsOggJLE42ptqdmYrKrQ+vxF9wYKZGYtuiOyFrAujM61AC2uHc4wV8mOugwmKAYD7OSRsxjxjUsgWbXOa+/fqtZ7J+vfcyTnY6THkc0QAPyuN0btFzLbVr953JyZSQMk5/Oi5oAGIggibdVs5c+k8d2hu9J3zEZLII/VGRt1gcdKRC7IgD89scyyp5n/ft09NtGblsuMns4q15ZOvDc1MP1KgvEJfnXFDGYHDUvZG/uY3vpm+973vpV/5lU+lj33sY0RwtjXOVpLsSruIs9U+5Hq2Ujz+8pXVtL4h42/pH0Xb0+fquIk3soGbMmoB8KyAaqyyxgCbcio/Utv83nsPpyOHD2vMrZzXyj9vYTIMgJOUvZiNR/5vnhtpW87DZd54/Up/JMZ2dXVVzcgds73tQ38YbLe305nz59OJZ5+bCWw70M7sAQPY/m8Jmp5JEA2ALbfJDEkX/S0AtrZJxNOxmKk8k5tpXIKbvOC6lUFkp955TDtDAv1WHqfi7VwUqMjaFO0DZrZ9YNt6f9izoOhWjDU3qJaE7a20kYV5dD7pvZWH+u/fZQJsBVCU2Qp4WKqljlm7M1stKbdtCRtqsBVP4AK2Ztot1i8mFC2LGFtPIkVIPlMvbgo7LHLATLAC/t/4xjfS33xXwPZXFGzBnKU/CraSRUqVg6XsmGQJO6R4/OtvvKlRJeuq7Ci6KhAz2IpKImeuyI3cvU9Oe2GlAGuwlaQWAraSlAJgW+alJPuAPtWBbAZLY7bWrlS/uiPBVnD3zLlz6cRzz6WNTdE6lsxBqofZ+o2KiWEAYfNJvTjnA1vdTLZbu26w8GSN6y7Y1mz9VgaRMSC5U9fczmDLe43Ho8+kPA2zjRwg8RxkaWKrUgS48jzNXpTLt+F+BSwXGjRhZh0429X93YizHWNGVkBWdlXA1qxcxmzNKmfFAiBLoBzDrDwUGuZlHxMPgK1XILL/kIKtMNvvfOe7Hdhy6M9SkrJ48k8wdLHUds7M9q2LF5PE2YLZRmArzFbr9lIhAu1jl5XL2Ki8hzgpHTlySDNI7d+/kqwakgCu1eQt71ZKDzLQVpggF6uiYwmSWCEBs71y5Yoy24ceeiit7F/ZA0ktiNnKGebps+fSswK2W6bxzQK20wgB20+zmW1zga0ObNl002KIvPjhIHWzzMhQPFrjtVOAYuv6Ltju5HjeSm3xuu/AsJF3eRqw7QNtBltW3DzgGqiaKVKLJ9CPnlG6vR+BU2us9V2yuTIyI2s4phY6ySGaOVWjHSMtGvv1YJuRxkp/Ikoptjz5/RspPAyufjx9IYOyT815Tdi2MNu//vZ30i//8i+nj3/8490ZMZgtwFaAFM5VMCO/dfFSunqtBbbydCuioU5NDmwVCDXpj8WFS9+lYMPhwwVsJUUGwLacaZec+fX5bY7nRR4GBXB5hqUAboGtOEg99PBDasLGRC7crukaNc42/4gGeurM2XTi+ecsg4kmvZZCBBZrG53ZyiR4NttadB5UzIyq23Ym2cW5kaM+MLONBMfNBlveiDwAQ2xrlsG6C7azjNqtfU/fGSELr3htFW/kXjAj7+gKOPJNVY7izERDb+RsMmXAvdlgKyZky2C02JmRmdkCQGu2rfUAACAASURBVJaXDQyEAco/Gfeupq3Lw9w0u9NZdDfeOVXspLJtcyNM8htf/0b61re+3YGtVl7TNJBmRvbM1pyrFjQ3cg22Iu2KGVnDfXxSC86kl8OeCuBK3O9yOnToYDp86KAyWy0kkJkthz3lnF6VM6IV6zClBefDIvf7wPbSpUvKbB9+5OECtrIeb+ukFnn2xXR86swZA9u0oKka5WcM2EbsDGeS0NjYjIAFN1/xeC0d3WtGBuD6sxWd9Bz6c7OYbUspKRruzgn7u2C7c2N5q7Tkwdb3KxL80zBb7NfIvMtewNE67s5iAcCZ2cKcrOe5mdl6K1Qfo/aKQ58ZWdX47nDZ/DS0AEFXiEC9gJpmZIAtZJQH25ay3Lc+eE60di4VNOC5MSa5kr7+9a+nb/1VAVthu2Cbi3pmu9k5SHXMNhnYvvnWRWK2Brbb9LxNSXYBEKR0jSoz85ktzq6lPwa2B9KhgwVsxZSsxRQkaLdTzIoiZ2sIMbgFbM3uvDUItsJsH3nkkbT/nsxs9wTYLiS17Z86fSY9+/xzepAuYCtD0gJbn3zbC3Q+8/FgbCCImMJZmW1OHNm4vdOi4GFHZ0C3Cth6ZYAVk50U6nfBNh7NobPr3bAy7NS8eqsS2u17p2nB1rfZKa2KU0hOUIf/ab8oc5SabLM5WaxnEMqa1YgccPD50JygT7p3vDcyOUhp1ZkIbLW6jjhSmYNUi9kW50Urn+hJA/cX48LX8GfRnMu4GFcoxQnsOmOnCrZ/+fWO2X7iE59QBq79kjAjTeRvFX9K1Id5hIv5WGqTX712Pa2tmzd4DLbFvGt1gAoDFT4vrB7nxFL96MCBe7ozW8u0nD2WxU+LFCuTaxYeau9XgFZ+Vyc2UXS0ilxsRr548aLG2T766KN7E2xfO31a69kCbGXqZbDNjIzEFlb5RytnuNhFb7od3jizh/5oVQ8kvQ5WMxZx8eArQqGw7JsX+oONGbHucUJ+fCbP3QXb2ZSlnQKdedoZWp/j5mGeHsx+bwS249/HBcM29o8HwApUJOogMxrTnEsj3DcFlZwxScAWMgJgy49mVts39t58Lcd4Gq6D0J+gOIIwSZUFAFuldTWz5dAfATYBhPX1NfOczTG1cOCRzyBbECpU5EpdBzgG25zdCukuu6QZBWz/8i//UpmteCN/8pOfVDkszxKnrYWcrlFAUI78+Eh89dr1dPHipXTt+vW0vr6pHuGZe3ZMsxQoKIkm4H0s7Yu11szWZg2Q92ewlQxQW9s5LzLJ4SJ3Talpg+0mhVjB29tKG0roz8W3LqajR4+lR9/+aDpwgJjt0CKffUtFBeDmaM3dqlV/cp7otfWN9Mprr6UXX3pJcyIDTLtCBAKwsqgTSuxJnFY5cfXs1W8iHqNiOlLImcmBB2e2/JxphSMV4NqxQY3ec8carxrCeblJOb8Gvabpr2HFaDYw7lIVjH4938dp52v0g/bYhR5YWdBDwEN5w5j2exMjRKM9UN6cy33AXfjMx5zK92Cx8NhF0gbtb7ZqbWcHpmmnS8GWUzVSUppCZrNzVE6qAUUBwIjEIlZAfp/+U1Nz9ka28UQSFGO2fT+sNGNc+tY3MkjxPrVwLtvLkhv57/7u79L/87W/SB/96EcVbA8cOGA1xoUxbkkdWTlDtphZS66RFKgkif+V1atpbW1dw37grGSADJC3+rdW69biocVRqsRvF6IlYybAK88/ePBgukfPbDfT1jaYbcnCh3Vo41GHNpZwNZH5ksAjx/xqwhcB9mXtk/Rb4mzleW9/+yNaR9fGUv18xrOMoUlz3+9awzooDLZr6+nl106ll16uwXYFVX+04o8VIlDqv7CUY8XKosZA+3f0JpWdAFuroDKZwSoC37YyNDuzbr0rP38XlbDsoN9eHtOA7ZRrki6fbvyG5mv2fuztOyOwxZ7yYIt1WRIzTI6NWYXEm3c82Fb7SuNNypkjBDQYENgNlAL0iRNx6PnhjEWV1Hysh4EGTJFi4ZUDvg4KgIBpH9gWIlCsN2PW8Jh97zNIFVYMxXkh/e3f/q2akj/xiU+mX/qlX1JHIYzt0pLlF5Y+CqiZednAVirxGNCKCdmAVOJpDXTzOWpeA5iTAsjF+xog68FWHKTEOWtLAb9YK1jmRPKnW6vqXFXA1kzn4pnMYHtVgf3tb3+4Atul2xZs4Y28kLT4wCsEtspuk7mgC+AuCdhuW81DXayqtehU6z680czWg22kRQ4ztunAIlIi8Fn0/mM23ewwkU0SroGiyJg5ioVxi3WzMtS6Pu7n9OPX6sPs47D372yBbbTvmNm24kDnAVswU+VIWiS+TsyP9IWWerBOBgGg0Pskr++MVAJgqxmRe1Kt+r0ABaSYN8WUaTGkzGzLGrX1jb/5v36/e6Wnz7Kg40IOW7gXqQ4FfIRJfu9vvpf+4i/+UhNafOpTn9IUjgKmln1JxlZYKVI82rHa1uZW2tgoZ8zSpgCt/JN7O8DtwJaZb0llKtfJ+8LzWvoj4Cf/VlaW09amtNUG24j0dPJYi8BwAQMZZ8m7L8k5tlVZkIQcBraPqGMWmO3eA1u4mGewlao/tzLYelD1G4EFfA2A04MFFhEzB34e96XPjDQ/RMwPtmAeDLacmWhYWegfPxZ2EePf3fGZf4RvlRb6wNZbWBhsW/M3K9h26zwzWwZbrCUAWQtsuzaGj417h99Cd2qwjdgUAz6Yt517CiOzc0MGW4CrAWCdPaqP1U4LtjCls0JsbZiCcs89B9Lffu9v09e+9rX02GOP67ntkSNHcg5meW/p/0YXYmPeYMUhqVg+srlY2a1dr2bjXF4PzBefY9Axf5BzAFsx7UrM7dbmWi/Y9u5tBVsbW7lOTN2aDEtSSCo7L2D7jncI2B7cO2ArIlOY7aunXksvvfyy5kVWjUa94valfUvLxmgzszVPupvNbCfBxgOdF/YMKrao9h7YYrNEgsezyhsFtr5PtwqI3S79aIFtBKYtBadSdmYwI1cKJYEtEirwWgKDZaCDUgBQ4njcWeYBTlIyBhGLZPDDvmewNfOnOUh1YKtM3fIN2zl0DbYRW/MyZcz4Szsac0x52cuYmVyTPkkt229/66/TT/3UTym7Fe9cG2cBW2OHKGzvC7WXtVFAGM+Q/4rTlIAczmthRoayzWArbeHMVti1OGVJjK2w25YZGePv16j+TWAr76p1dQVwNVezMPGNdOWKMdt3vOPRdPjwXgPb62vpFQHbV17RsB+4fK+IJzIzWzWB3HpgG7HbEns2WdkHWtWsSTUgSLABPZv2388iUPrvqRMTtNi7Fzq+vy2BOK7/45htxGp3fjz2bosR2A6ZKfuYxbTMtgLanKACFcE4VrSwKTvjZOBhBqcCXRfY7HOGsB88M2Kd/vlsRoaiLXJOzkK1pKglaOzAVr1+CRC9wsAgzib7MRabloMUkkJIe089+VT6j//4/9KP/diPpQ9+8IPp8OHDXVk7yy9cwpIQMgTlAyy57ONSpU2uMbC181YUi2DABdhihgQDBGjln3gob20KSy7FCljpYJkTzvCCZZAypUHY7Hba3BDGbQXohdlevryqYPvOd749g21OpTlsbpt5Uc2xHIefiQxSsvCvXV8zZktg65mtntnegmAbAW2k2fKC2AmwHdpUu7guVAtsMXfPaiNtWz6bv39tsG2B/DgQH167d9IV0zDbMeOyU2CLiAVmMdJXVnKxzvAOnblSCdfs4m0IbBnsseagoBgw2tplsNW+k3mTmS3ekZ28AGwA8Ujhbs3HkBlZQOjcuXPp7Jlz6YEHHtB/8hyc2WrfOg83NqejiIKdpcO0zEqJzgX52oDxorxd5Tmew6gAtqKYyLTNBbZqGcm5kbMXtYCtMG1htQK2ly5dTgcOCNi+Q8HW5lB9hmZfNAObY9ca1sWYHaRuZ7CNgJY1UGZuOw220dzxWhgC4zGCsblZxRmCMrf4zQSh18dsGZRnY5/jwDYC2F3cM/MM6y15bwS2fUrL0NhOA7YYEKwj/S+q4OSMTDA9cpiPZ7kMtnC+Qe7iaQddhWI+2/TrnvvLgOtZqCWqMLAVtgZmC7C16/ODMksH0EKZYPDGWXXLfOrfcSj0R8D22tVr6erVa8rwpJ9raxbzq+CeiyYw84ZXMkrusYLASo8pCUsW4slZpXI5RAZdADHAVszbco9U/BHAbZmR/TzUf+fcyMuSKlNihBeU2Ypjl4Dt2pqA7SU9t37XuwRsD+0dsBUlR7y/Tr70cjpz7mxayvUdLZmFVP4RByl1R8hhuUj9VbyR/QaHeQKf10AHHaLUS4xYWh9YidKGlGoMqCyEvDmDN5xtRNtwu/UTgVnfOw0JSe6nbpZcWoudmpixYmPy2LPQHPO8qG6njTuY8e6N327Ny+3ULq8hCD4Zfwj61v7qM+VhF1s5umLy5fUQrY1u7VDoT+seFvS87/r6xd/xPulTCuU7eMz2MUsDmJwrIDNbC/0pDlJG9tjiU3sjM3j7fcR9iAgAg7ACHMaQFqO9ZzljFRa7dl3ORWuzPPxp7POSjc+UHbN4IY8y9xNywmTEooItEmVgbUF+MuDKZ7hOfrf9bzVwef7RBgN7vNdEU7LzcGlX+ry+JjHD1n/BIknKIXG373nPu9K9996798FWy0/JhGQHqS4XqU6xnNsWc8SE5oak0y4JdxEOONOZLamFurkjg01+eEtAoG+1FlyefyOFLysVfqF6bbAPDCUuzWvT/j2gtXK7YwCW2/F9rIVg0fxv5BjeCc9ipYnnDwKN17JXNhkUorEaA7a8Z/y6BFBAzWLA5+dFfZ0HbP04MIj3nZnyWJUoAgOqCmzzmW1paxhseex5P/L4eWA2sNUoXr2sBufi+Kkm1TXzIMZ1pjTkFI0ZbKEgYL8z2E2uE+2xeiNDAeE+4Pou0YXmTa6LLyBG1t7CfvgdMSbtfcpgK8k4FtLGupyPC9gupqtXr6a33rqkc/Pe9757D4FtJpmSceTkSy+ls+fPm1aUHaPAbOX8tsvcYhWLO4/kic1ImpjXfGthn5fcDCXg+MzSb3C/0PlvLKa8RHaV2UbaOfoSnfNMt2Brb2wPrNhIMH15kPfXh0I5bzK5Fk4UzKrm8ea+EwBznndsMbvWmqrX9WRZRe7LGLBlsJ9QuHLIhuxeBloPugys+C4CW16LvAdafWiBCgt5zySxHzhkT5PhkzeygkZ2kIJ88CeEPP6tPeUdM/04aOhRdjTz72vM1GrqSsysnF9Ogq1k8VvuchmLYPbjW1hvzejNKcm8fgGVPFYYHw4FAthi3PUYwCC2iuMfv95zQo4FG3955411AXUD22vXrqe33npL/37Pe96djh7dK8wWYHtlNb3w4v/P3ps/W3Zc5YJ556Hm0lSah5IssJEMbczQ8BobY/Pi0UDHa/4vgp+IgOjncBNh6Aj6/fIa6BeATYPpMLKx8CBZqkmqKqnmujXfW3fu+NbKb+e318m9z7mTVFXNVSjurXP2zp07c631rSnXOpeuLlxvwBZxDAdbFLhwsKWI38TC5OM/qtlETS2CbYvpLQW87oZsg3IVChqXiT6zD+CixqUxmdEJZfQrhwlGasK1+XetS1Fs3F0UNVeOpUzTBeLDnhGZTIHbn+sM9+8/u78CKgBVWYyK7SBNt4vM1Dknc3GPGzkCiY5jBSmYUSyFKyLwcoyu3/G99LoIyn1jx+/w75jIpNaZu5OddvvcyAwz1fgkKha6LzUlQdfT+D5btnxPunjdW+cACRc/rFtmDeszUQCiib1nd26jhNi/C1+W+4RfLdhbSnjV1lflC13w+Gx9zQtSeEOBNuBSHvXLls00Nu6uaLq+kRzlJXjH0/LySrp585aNDcv20KFD9riHO0EK5RrRAGMzpbt376UPzp1LCzcWLGZrLmSALdzIiA9my7YBWzQftuA6170ApxJWnxiKCQhdgqM+hsdfRmHQGlPvtOvQKOK1D2zju9bmqDHpwef5TlBjj9aHXq9abztu059/FwWEarb4bif9iEdZv/8/X1MDGxWINTAedb1GtWxJo1HxrYGt0rMqgH38WeOBYfzMsatKhFST4jEWnQvjqqOAra9vqY0cATQquVGhiGAceQkZTgpU+Nt50+Wx8RqOxMgRnQJkADqvCuLzYtnKomgZbwZl2OfAzku5mYzEsbuAkzKmUQzQn2+HYDs+4UVFAK74n2DrGddraWHhpr37K6+8lA4ffsTA9s6de+nDc2fTws0b5kJm8Jwx25ggZYfZs8tDtTrfg9GsHYJtvL5La2wzWB1s4/NrzMnn7TVYdIFtBFYVZhEYuwQoY7b6fjoOYy5R8BFsyUBd45sGawf7fS+1YTa07X8H21GhbXvXRbBV4FMlczujjwq2NT60eYkbuU9pZOyzJsSjQh7fKQJRfP/43AGFQHJGyAP09pSYbL8b2XmF/zsfRH6L7xjlDd9rAGxzp6TB93QDxj5vqjx5gwBal1bf2JsWNQldkGU+F5Zc9Fyr4gZvJzR6Xf/S41ffIxa0UBprlLzcS7xGp8NpElngm7lrEFzmKJJh9rz9DUv+2rXrZtUfPw6wPdy8x0N79GdjdXNzbMI1qdu376YPz59LN2/dNLDloXUDW8Rvkb2WGxEYAXkuWnNeKy5wbRPa4FP62W4PbNsxy6hZEnQj8TfEYokGGGM0xWA4AY12xQDThdt0LfqUFoJtl3IRYy5RIeqzECJz1d7M59Z99Ge01fj3q/pWIPJQzWKs8V0XADZKHoNBPW7kqBAqncUEqUiDeq8KccYyFVi7AF1BSrPtI9jpv3W9ogIbAZe025cg5eM50Cnf6vzVvYprdI+4DwqozXxzx6NBHne5Zs/MYFuU29yu0NqtQeNhKKlYtv6sXPkqdzHSkwNFmS99KKh4M6xFj5quYWuePHYlxFdTqLppezNNTCIU4ZnW6PjjBxy8UhWUiatXr9tRp+PHX05HjjjYQuQ8tLWRCbZ4OYDtWYDt7VveHzFrcaV5vLuSAbneeMF9/jEjUYV6s2kVa5eujwiSynxRWx0QLFKCpgZSkfjbRO9JCHsJtmqlRrDTRA1dgy6BMUi4dBmVTEDVvPXZOiaFwzDrCN+zihjGZYIU/qYbzvZ3JyfBP1k9p4P3H4hJVOdWU1j7lKS2Mtu9MaNYtjXea/gHKnZ2P0ba1RehECcYE2w1V6HrfUifVBoVqPGdlTvMMqpmQbcTodrdgYoF2H30h9cg87YW/3Xrz8/pqmIQwZbvrkq+GyuDRT1szXONY43h0iVeLFv4FL0LG2Q3rVcW6rEylJPltEKB1UZaey/y7L1ynvbra3IhyiR7R3bIlQwyXMdG8X10inWbnPKzuq4YTGQrnWCbrKBHAdsjjwDYImYLbWxiLN24cTOdOH06Ld6/3xx4xuJD07BGBCCqzZKRbFI2n6xWwW7Wb24YbQTZEUBXbThqoaoZ9zF9Q7RBw1LmVi1/UNu1K3sFXWSeqKXWLIAayHZredv9Zni81bXG0oqwLbxL+bbaDJRZovbN90M+o2rBHF+Fgq6/Khw54rzdl2/d1zW/Ltrxm5tczF2ZQ9cgNctllBo4VBR1zfiZgtV2Jt9V1KLTkqk8ZJTaxhH8laY0H0E/V96JFmUEbXOD9nT9icBP8Pf187PiatmiE4+es/U5MsZZ4qEOKqVusvIY58jPtARi+/kOTOQPfw+v/uQlDL3AA2O2UY5FRczXrZ0U1ab/tpzzveHxH1cYHGjLqvEZVrs4HwHy68g/UXZSJqlsqsmpku/BuDjPB/M9b9++bVWkUKryyScfz/kpD3EFqQ0B2wWA7anTaWlZwDa7kL3rT85+MxdGXuScRt4CMV8WF2c52m8H50UTjWC0VbBl2nwf2NaEfJv5hp+zVcs4Cr0oDGuCfTuCcLfuoaCLoOmfE2j7AXvYOwFs+Rx1Qaml8UmAbUNrchRltHXcezf4TsFWeUXpcXDc0d7Y9qOnEcFuK4o1OsQzIth2gYlahNxndWPvJdj6swuoNs/3YGmrbnLkFQIyfyuolgpP7aNT5ayH7yXzLlBdqSVvcsyc4FrjU+X7Qcoocd32+g0mvJoItx64wUVu2c61hsjt8J69UwWTGcJzpaddRxv/vnnzplWRcrB9MisDjwzY3kgnTp5OSyvLaSyX8rJYLauMWD9bz5Aza9W5dqCSjW1K9unnS5p72mBXF/Q14K0RMjXruI815tbntoXUaMI2CrwaCCsY8+9hYDW6eNzelVE4l7Whu6h/XGXwKIS5/7Vn9ClTZKzdtGy73iIC0uB+jLb/21t9v2s3wNYtju5jclud3yjlGrc6Zt/1kY4i2CoQRV5VflawVTdsF7BEWRAtSx49qbXYK3tXLFvdh76TFHw/LeavoEYL0ulR+04zJMQQl4dv0IuWlb4c5etlpbuMlhrYqgVf7uPpDrbq8+xogmULmHcIth5GbNO07uONGzcMcAG2x4491XhLH9oEqc21bOeMp7SwcCO9f+pUWl5ZMbAdY2JUriBlC8GAvDWNL2A7kCSQEdDuMar1M1lR+PSBUSScAWGfsboLbCOBkfGUAYclSOkc9H4Kj2jBbeX9dlOYjTKWWgg+b7jS+uOVUdC1FArJpqQQoxb/SYFtS9sPi9D1bm2ae7DBFq8UY4LD9mwUWnCwtVrwQ2lglPFq1xCY4neRNvh9lAVtYCshD6NjhC/8fMxAY/e6glNitozl+jq2Y7bqRi7PL6VJ23Pn+VIeD2pbfpF3BmUdXeCe9ETe8fgwyi1O2bsBaOmKLgkyBWxrMrRL+Sh7UeK8cb0oEhh75b9j72CvcLR9yza6oqMysrCwYGD74osvpqeeeso6DeHnkQDba9cX0omTp9LK2poBLV5+anraNAqcsyXYGsYK2PJISIs5AtjS2lXA4uKOIjxqxDPMslUiikBLTdo3sBtwBgBewEnnpO+gf/cpE9sVYtu9by/BVgWYugf7wHo3LNtouXDPR9+DBx9sdW13y7pVsB0UtiWOuF1aI3/1Ad8wvlfei/xPsLWAiABujec5FyqEWwdbL+CgYOD74E3YS8xx8FiQKhLcO763z8PlKuOVmgzmYIvzp2z6jrMfOTzXFLEoO1RTVrr3rxS90DoJRZnORUtUjpvh5IBnz9ox2LZ5L4ItKkgBcJ9//nmzbL3S1MMMttL15+q1hXTi1Enrc0iwRV/bCLaNkMyWTcz6I7By85uQOc+OiTuMlmEXU9Jy2SnYFiIqwOrMN9rRn5rw7tLcRxf0OxFlo92r66eC2g+St5MhaiPqO9Y0dcZsqXDpcSPd0ygIbF4S2x/tbdpXqfIQFR++d0wkGhTwDz7YqlK6W7Sl2cjUNSOQ71RRrCmqWxmzpbxLEhQt2+hGjkAb1wrjaVEL/36YZQtA9bPmCtZW1DEDbY3Oca0md6kSyHW2EF0uwk+wxXe8j981buRgEzhdtD8cfX1p2Vp+bHOuV5UkrVpFeVFyPcg3NUNltJitz70tj5WP7927l+BKfvrppx8RsEWCVI5fX7l6PZ0E2CLrzOoejzVN5CespZPHbK2SlAUNfKkiEFKI2udaO9UaB1Ab9EWmttKlXatmOKDBjuBG7tKeG0Wg8XHXxX20iFX7wh21JI/tAMde3NNv9Q1PkKJwIfOrRu6abUrruUC6Wgsap9pLy1bBNoYx8B0+A33pHiqguAA1ytuL5W/GHKRBZnP2P1bXrgaEowvWwec0vbvEjbxXYKtAo8I8ziquUxfY+o65C5k7p8AeeZbP3CrY+rz7wdaby7dd2Xx+lHXxfbWLDushq1HgimI5cseqUlwXpd0aLQynD3WD2yrZ4/k+hY/b7u7yHl2K6mhg63xX3NBxHZeXlw1sjx07lp588onMyw/xOVvEbLHGiH/gEPHJ06fSmrWdmrClUMvWwDYXtcDf+Fm3TL0S4Pcty4AMy1EJcRtgq5bZVsGWWqIyuBKgj9cvbKMAolAnwXeBbdTq91SadwzOuXcf/SlHgmpDEECZEanavYFY2jQvCH7Usv2kwVb3hAoQwdatg3ZHEq7LwwC2XHOlw6jwbYe2hoGt8t12xlehrevNsSIQdCnF+jmVvwi2OlZUpqL82Ipl67SEM7bFsi1V1LxmsYJtnEe0bOO+RXnGTORiCLh1XMo1qmFTgC6u5XCQzSuYM5/KmpVkLYxRZFtNMe/zCG0PbKOcxvoiZotM5CeeePwRANvsRgbYXrlyzcAWHwFk0dXHCDz3geTRH1quvtyDbgAAMUHW3MSsUlOprhKtDmVGtVyUefk3XZi0rilUSeRkTn0GPyPQarxl0Oop54W3K3A4pzh/PZu6k7H77lX3PoWOXo+uScrYBKpymN4VKfbF5PcuZDa8nOdUG8zUCq4J0JYgMALqdoNFJU6tVwI6lZ6GJrKlraUldU6DgqjfjRyFfXv9XGjVgEOFfDmPWQoGqOISlQE+A+9Ay5yK41boRoV5W8HIlkouis5jHTXLknPp2stIP7oWnKseCdOzmsPovguAbb3yKQipRThQZ1jnRr4nT/ic2s3jQed45uraqhVb8NrwqC/giYScu59/9cpHk5Nlj/TddJ/8ei9vStdxVNbLXP2cLStIcRywiVvK5BceSSqFZzAGk+k4F6yVdusqcoDn7+MuRKD071k+ktavj9PlEdo62NYUBPTyhXV74MCBdPTo0TQz403rH94EKQHby5evppNnTiXsp4Gt52a7O84ANLuS2WovW8S6UEbMbDLPOIvLpJZg7RJQw8C20X6yC9sYstKMgOPEmB0+L5aQu4kUjBUcee0woTDse45fE36jaaHDnlD/noJFm7/Tbe9gVdysKozjemgVqRZw4Yx1Ll4StfqaoKwK7CEeXAVT7hvdcxGMqY3jOQpUOwHbvpV3PaGALcvJ6X4XevJm3XwfBdsu+ovKUnzvUaiC+6KKpAus3O0F9XUrRWciHzR81/FQ3X99Ju/jM7YCtr1rnwvvK9iq0qLzJ50oOlKDKwAAIABJREFU0BJs2Tx+ZmbGmq7gZ2PTLVn8j5wOgq2ugWcHr9v3KmOURrnH+E2wJV360Z1Si6DhjebIpAO8XlPA1j1yPr9yRIjzIx9w/VRRUxnEIoCtdfZAeONS1jGKXswSkXsLtlhjAO7+/fvTkSNH0vS0789DD7aIvTnYnjatcWpquql6a2BrgItyjQVM1bIlUQyAbYjZKtMr8dY+52eRkRsClJhtFBgK2kpMUdtFzEBBIAqlnYKhMkwUQvrdKIJzq9eQ8UGweBa1ajI/wBYCRt3Ecd04x6oANcFUwghk5NqaKaA0YGSMU1p8RdBRRldBEmlF50hg3S3LtrbmSi9KT7X5mvA2a9sFpAKygZ5ZWC604m9dz+2Ala6L8lLzXBQqWK+f3VWlIAJtF4DX1koVoshbW6VnvR4yyuaRAas2p9o7R8vWPDTjY8YHOGs7nk8nYDwHSP9e6Y9A7UpskR/4HDxGsKNioWDH58Mj6PxZlB2zWpsYulaT0u5Avgq+Pz43jKPevEJz7TKu7Xfw+9Uz2S4+0QbcsndFQeiugrY7li3mS7BF1x+GhB4JsL106Uo69cFpq3eMFnvG/LRsM9hOsNVerozZ50ZudCQyRE828lbAthFqmeGsmlQ48K9MHsG2LSAHwbYGztsVDBGsVKhud8xR73N3lLuRMA8FIGQaYh0mJtx11qWsuDBql3tsmD1tWoIUhXcE25qg1ecAaKHERaCJe9m1HzoWn0WhYwpiPr6225btMLAdBtCNstFxZKULtGvP7aMFfY5eR4GPxuQba4PnJMkfdGEq2Kpl1LdPfJ4qXjr/UWm467ousFVaUgAijXaBLYtaAGydZ3n0xatHDYKtmxquqLqLGPRGQNC1q/EW5CYsZoKmA7IFxFzumugtpRujosL7XN8omc+RD3Q9lD/tfjM0uP/NmRF/2WDhtve6ND+o78/ugC3mCLDdt2+f9bOFSx8/Dz3YItHl4sXL6fQHZ9LYJIhmqjk0rpbtJwm2Q4Ep12WuEbNqugquyvyFqvY2G7VLQNF62Kng6btfn91eT9ec24pH26UYQZrzVcaj0IvjqHDicxX0MAbAFtXJItgPA5UowG2srBDQ1UqwxbN3G2zjetfePV7TRaN9YKQxT137QRquU4Der+BnSlZuY7bBJuAyhPJOTTHQ74cpFvr9bgIv6U7zNSI/jQK2A25kA1lXTqmswvuliqPTdrEutSMP79GYKdegRQP5flZQ8nUWwGv61DqfxrrBBFvOhftEPnDwbpdBHNiLcPQmPj+rGM2zlS9dIeF8BzgiuKHr5Ro1G7k2Fp5BsEWLPXgf8MiHG2zHklUpuXDhUjr94Zk0bue/pixRihrhp+FGHga23hyjNI/vYnwFnE8DbCMDKCPvprbfBbpq4TGxCBYtmJhMo8KEjBpdshRm/Nx7YRYXWxQqpJ0+sFXLdlRAirFM03YD2PLZfBeOvdX97wJ+H8fPKHLt4tgKVHw+BWBUgmp7p1Y63c1boRd9fg1sTTHJNXdrCkT/u2dVNSS4xfnFMbbyHn1KBfvpDnMjq9I3GLP1oyf4nJatHWfL8Vi6hCPYOpA6zQGsAbakQaXhWrJSE3fPre98fdpJpgjveDcfbYDgvKr8ygQvVTKoZEZ6U1lqzxSwb+99tkpb9kfpr6s8/kmALbr+wLIl2JrbfFRts0sg9nzepT5sY6jBWzYNUR1sP/r4YjrzwZk0OT2VJqamPfvOqpx8OglSNbBtaVeNItgt8AlsNeHmhGtPaRamS2BuZ7HJGMp0KkDxLHU3becZw+5pM2eJz7lVO2jZRqZUIFFBYuuUlR2dA/eHz6Wmr/fyb8tyzzHbCLQKFFERMMtMXMQKtixrp0C/XcuWc6LAVsFNAReVlZr1pkqK77cnS9UATj8jbWy3XGMNbPkOsGzt/XLMtutdh9FX5NEaQNPKUwVoFKVhK2DLeUT66wNbV5Y8Cco6m5nlhLZzpfGA769buYyNlsbqdN9qU3evI0Aaxf36/sr/qMBUL8LvYNveP8ZtqdyVM/50eZMP2kmQ7R1s1r0Jd0evXg1smY1cxiLd1+ljd93I8/Pz2Y38iFi2q6tr6WOA7YcfCNhu2vGOcvTHiYD/eYXS4Ud/bIODVmaMJBnKyuwq3FrgGrXonFyggKBCsBHq2epRod0ICQHbGnOPIhS6BJKCLRi1qW+aLTFL729iJqOItco1OSO2bw5xHXAt4kOuBXvMtrFWxUrUWC01chdOLnjMLmi6n5TECa5ttGxVENra5PPYEeCjAOe+qaDikZgi+HxOCrYjx2w71FmuSwRZVdxUkEaFju8LhQJ8ovVt6RHQfetS9CLYjqqgdQnEZl+QiZwblEf+o+Duo0rdz9oeqreBz1TLtou3WIZ1mAFjc5YJ8h0UpFQ2RMvWZIUVVfB4K8DW51xcxKSvqSnv9Yq152cKpFGhpoUJlzSuN6Uzx4GLcli6jpX1L2daBxRd67zjL+xyrsTbNWRABTc2QWjt5ZD6Ao1LOT+PVabaR3/cu9P+CbFfn22H4CpWfW2v8R7wGgBsDx48+PDHbNE8Hgt2f2UlnT//cfr40kVzzaLxMBKlxicmmzOz1snHGscjscUtG+SzqZBxY8cJxgjXykxl94cseXNPAFwFWgJnFL68BolRtWxYMlufZUCmcobtjtmSCFQwKAgpUDXCVcC9JoSaZcgVcOjOVSBjvLTLUnISFk7YBlbb3lZipgouHFaFcQThCD68ltq97mkUiASEQUWkFI5Xy5QCE8KNgk/XSGmG81QA5vfFne71VvUd4hwpHClQOUbjEgyJTrrn0SKKz42AWAO9LhCuCSh+putQU17gvrf65uhTam7TdqIU5zUM8LZBds0t8V1tziKXHaDaPZejwhYBO9ICH0Za5H64rl/a59Gy5VrBmlXeJwDze1+f0szD5Z3/73NyBbaEXPyzCKC0rqOCoDHarjW2+eXGMErDnLfKED63rSAFEKzFcJtSjgTNLNObGgtdjQiGUwa9ikoHuj74G++AY1mHDh00Vz+WdgLW3x797NnAmG8B2+V07tzH6cKli2lsAiALsJ1oLFtbBBRBMGskZ5EivoHkAfa09VBAG2zFgh3QOI1yB7sB1QRGjalUsxwk4uJmieBojJKTqzLLdW7dMLBVIND3i8+sKQxebk7ba7XdVbSa+ujKADdY/KPSYRfYDlv/2lpHUKawpkurBioakyIgFmFYQgPRDVzbz5oypEIHY/A+VZD0XbtAjWDL+xVsI01HoC4WjltEUQFURUTX0HjTau+6QqXgWXum7nkbJNo5Ddw7i5WDdJCR/CmCbaTVmPhk78KQRb64WWPtqy1HDBVgu8DW031LYYjiRvZ1Z0zW+dazdpU+fA/Q39srqfWBbZExTLRqZxCrbOhSFgZ5Whq9t5KpWFrRgUqVpjYNNSvDVfXfLcDNtdNtfLqXPVmL67f9UqdUPNrHk0ifpPlHCmw3V51s0DD+7Lnz6eLlyw6wsGxhxWY38nbBlm4jbeVlYwnj1Np89Qk+FT6DGmEhyxgfJVEr2FLD7QKo7YJtDZCiwqBgG91ABISa4Ggx5w7AFs0mShPrwb6Sul41YR73KAKuatN4HwIpgUTBNrqI+WyMoWDLvdexuyxf3lsTOrQ64r5H8I3CKgrc6EbmvtXcevpMXQsVMLq3nLfOUa0AugsH6CqAs9IQn2WxcovZric7AiTJOMpTXXyxG59HBcyFfaXmuoBtS5nJR2T6eFffhQUlfN3aYAsXshe1YIy1JN2xuw/tKZ8DpoqOPR77JjirZVuUOp5n9et8D9p11eM7VNemdVEB21pjd+WbSF9OY8PB1g10xooL2DY8MGAJb4UqPFauMoO8rTyObGRYtjhn+9BbttbPdjOlxftL6YMPz6XLV694PeSJcdisFtNj6cVtW7ZUmMJemH6UG81HgTEK2KpgiqCkTFkjNrvevFSwDbfvRo5AUBNsfLca2MJVT/DBb56FVetLiY/v3AiRXQTbGqt0CXLOqfa9fqZMTyuPnylQEYjUso3rpkATAYj/jpaxuvJUAYrrGMfWa9WSjmsUwZbPq4Et97RGjzV6j2ur60HlJQqrvj3UmKUl4Fg2MpqSt8GWa9OlTG1FpI5ybUuBYbxUXfs561152tZ3h2BLNzKLWrCC1GauIOXZyKV5Cq043weA3RbAllnHNNRzNnsdCAfrBgyuY0lkUtqtKfk12dg65mMXMBhc4qhNnLZi2dr0dwFsTf4Gz5wqvIjZYh+QjTw7O/Nwu5GtEUFK6d7SYjpz5my6cu2q9bCF1YOY6MTk1N6CrbiCokYdrQgluGFgPABKMfZjaAHtdftgS+EZBV7NOqopBtGNrGA7CkiYorITsEUvzUq5xQhk+j6R6bsAUK+jQoJxYrJPV1w1CgjdTxW6BB118cb90Otr19VCARhDlQNVGvhdBCVVItRSrIUUIj3UaL0LgPk+FKx9iqruD9/HLDuzauFCdjdy5L1RQHKn18T3M8GbjR2Ds5z3wSNmfJfGQ5DDVjWFw3hDQnukveJRoGXrFlZz9McsW18P78rj7lhtRuB750UnimXrOSrRsvU5U5nRIzc+a40F63sM56s22Nb2oos+8pPzLY2PMX/cBtu9tGx9fqVsZdxHyApYttgHFLWYnZ21Sx7amC3B9u7ivXT69Ifp6vVraWZ21uK26xs7A9sW6DQ1P0tZOvoy+tzIHKNP+1HCjEwWrSyOB0Vit8E2Enwk9gFLJac40R2oYMv4HsFENeBWDHMXwbZLuekC27juKrB139QicwFT4kp891qClO6ljhe9CV2gyPsVbAmU0QKIAM7rFCg1hkqhrXuq7xlBTmkhgmWXctAVm9b7u2iO6xxd183ZUSQXWgWpYtkqje0USEe9PwJudCPbGtj/pWRhk/Dm9qU9KoKT7j3XIrqR3aMVztnmrHEAJI8CoUKUK08K4EzcKmfV2zShVdmK54BzYRy3K9UnyrHaeroIK7wUaVhzFKJiOIpl6+Ubu93IXL9R97p9XXGplzVplywFrQJssW8A27k5gC0KsjykCVJ2zjaldOfuvXTq9Jl07fr1NDs3B/Uhra9795/tupFNU5Um4VEAN8lU0lOTGxIF/ChgG4E1CrGW4LS6oDu3bMH4AwJDqIoxaxK7EpyxL7Lr8plRavL4jXE5drTGWlbvDsDWuzr5WdsIPirA9LsaMERhp0JbhR7nTStD91i/01gk71ewilZ/l1Ubn01hRHCOAqim2Om7xASnGDNVZUPXhNeRFnAd3c+RPlRgcp41EI/gEpUYXS89HtUkrOEYCRKw1jcaN3KNBrYnSLd3l8kLsWwbJSo3vOC6FbBt534oj20fbFHUwmsiq2XrvNhWFD1pKIfCshXevZ/tsrCUje6KLSCjsqRPrug9VtVPyp5SdsSQVFu2xiM6g25ke/4mi2kMxmy9tnItG3mU/W9nZ+sdpG0oOwBbvBvAdn5+zr0dwxZmlMd3XLOn2cgFbO+mk6fOpOsLC2luft7a662tb+wIbEkQ2gWoJcRp5WwTbCkcanFTFeQUVoNg65rqdmO2GJeCLO4/mb0XbL0EagO2xcWFIiNrzfk8fk4G3Wuw5R5xXSOY1QR9zZLj/TwTy3fCezQFBHIBAApSBcKuOC4+V0VEFYAorDiu0kh8hq6v3q+uYDyDrQXxNxt/43q1HlVhUlDFPaSFPsWC9+C3tjaMVov+W2ldn0960QpHo4JtTTncgQyr3lq13iRBivuE/BFYtwq2tv/5nHZURhQAVQEasGwzWOBzdv1xni5g64qvW7YE22IxltZzXPc+5altDNB92o7PRkW1b805Ht+LtIj9ZqxTaW7rYJszjztitt4daftg6/vffewOMgLvgfdysJ3341UPLdjm5vE3b91KJ06eSXfu3kHxyTQ55XFbL+uXW03noz9+AMgDDmMT0EZdKxrf1PZ1xVqySyUHiYLCz1V7jVwlMnXXUWAoeHGtVXuNAKCavTIf77XmBeYW8tit7l8Ejp0ImRoIc7zc5KPpFBIBmvMgcyvI2rU55tN39EfXj8+la85LXbb3TJ+hYKvWtypMnHMUErV36RIkBE+9R2O7Cqbxb45ZG5vCSGPGCo74nkCrihjXndnAek18dxfO601imypJVCg4j5rFPkyY1tZVQwy4vw0ibiXRclbwVkBg6EYt22hd7IVMi2Pq/tnawlZiezvLlh83azfKB3s/v6F9nlXCFI2ckXP/ZS9zRnDuaVv6zPqgXCsfow20DmDl+A6q75GWlG4xBvqxEjToEsXnaELgtNQNVlT2MCYVPY7Pbl24RumT+6338kw6aYKKI+POvu/1BCl3U+N9XVa4N93XbqcJUlxnVRwdVtp9xEHv6Ge7f/8+x5m9IMxM/Htr2WawvXHzVjp58nS6c+/uINg2FqjWjxoNbLl4XWDrWNc+uE6BpoJ1L8AWxGJglAmNwFQD550Art6rdEKwjWdRo3syKgJFGYGi4kVDhglt1fBNcOXCGzznq8oJib9m2aqi09bU22S6VbBVQIyWfB/Y8jmks7gOUdngv9Vq7bLca5Z1pBGCLa0wCAYIRvyb8VFdJ1oaOu+uvVNFRkE+WtINj+VQVhe9PIhgG+fOmscGXhWwVdrcDbClG5QVpFhoQQW+WrbqffJs3aLY0G2L6mykA9T15d8EPdwD4MWzyPukAd07fkfvGRKECt26p2UYD6qiTnpymmXdZZYN/fTAlrQdeZJr8kiC7YmTp9LdxUVLRrDm8eNu2Zo24bWj3AJk8Qqck0Ligli2JFISTfNbEqQaMBvBjaxCJjIm/02CU8KrfdfSjnOClB83rMdNdkOBikK1GTNbldDiFVx1/SKwcf60BK3MXM4srQlsCqYaAHWBra53tAwiIMdxFdB1r3QecQwFQ96vVqY+I+4vBZ2CsdId1zK+B66P1m6LNnIxia731zkpIEM4Ml7WFsqlMEWcax+NDQPb4s4s5TYVUFWIqfJj97HdpcRs41rvBv3XaK9rDYwWsurr+RS5LKhYtgq2LIhDOlD6U7ri3qoFCHekizIHnWLZAsK9+ATb5a2trTZt9JQ/nYaKJUZwxOewdvE8uKfv319OKKiPjGf80MXrenKxbAdkppwx59zv3Llj4+B/umBrYQx1Z5Pe1dvha8WOQkYpvi1ynKckYO2tZTtMxj96YHvjZnr/5Kl0D2A7Me5gmytIGYEJ2FrZRt9pFFFxdywt1JBtavvXYb0yQSpZzc9SVKHm0ouMRIZVQOKmdQFPH9hGDVFBoTbeqJ91jevkjdrI7bJw+Dy6LTXBBfNyZl5zFzwUnh7LtqaANOsgFax0bVQYRoFfY4xhzFIDO94T9y/u67A9pTbcBYwKGPEd9Z4INPxOlSXer0IxWr8aj1WBz33VtepSKvpoS8GmFl7QOVLgVr0GDwjYmnwQizwmSKkbWenS3snO2rbbQup+R5kRwVYbAWgjArqN3WXLLkDtbGQ/o9suv+jhMK+fDLDFmPh7//796cqVa+nGjRvpmWeeMQCGZRsrU0WwxXwJzFSwcR8s3MlJtqaUkpDiglUPSktByYtIJaFkJX/yYOvrV6qj1ZQlrMmjA7brXtRiYeFGOnHqVFpcWrLqUWgezwpSAEUQEi1bxmyt5KFYtl47uR1fIdgyLttirgzClhVZAVsKq+I2rYwdssC5YTUraBBsixv5UwHbbN2qQFcLJLqRVLi6C2ljqBs5EnALcGDWB9fjKNZMXCsFJu6vKis1sI1AF58b968LgOKza8+PIBmBtfbvrYAtrlUrU+ce6Xq3wFb5KK4Bn19zITYu+gcUbJvSjHIuvitmq2DbpWArPUSwtfOv4CHp+uP7U2K0FC9u0ZbjR6bkZXtDj+DokRrEVWHR3r9/P/3d330rfec730lf/epX05e//JtWVB8WMy3bSP+UfbSIqXAjSQg/y8v3mxKR+u5RuVTaUFr08SmdXfW3n0/QslWwVb5Q2fHoge1GStcNbE+mxfv3rQmBgy1ie7nrj4CtlaLOWYNdYEsiN0FkCVbt4yXcZm1UUAMGfFYD23htl8BUbTiCLROkap2LdP59lsaw7xRIVUBmlc6L4IiGzHdl0kuNCKnlQth4IZrumK2C9wDoZMu2i1mjQB/lXVvvmG+ITK4W3yjgHp9bs15q1/C50VNSe68auJP2dN26nq0CItKi0moXPdbWluuk93Rdp3RC65rJNA+qZVvdV/ZIFiVawZZ7au+IuOMIXh3uTR/YlnKNGHLdpqZggIQmhnvMcl1HXL7UNUec1unKG7WgDCruh3W7srKaTp06lX7wg7fTm2++md588/NpcXHRCmVMTjJRapCHoVBjXnNzc2YJMxcASVcAR7iSMa+WAi1njmt8Vmiaz22oy//4RMHWXegaRou88miBLco1bqR0bWHBLFvUSI5ga1odDhNbeTL/28G2uJG5T83prcwsDrYgwNwFSCwpJjiwK1AX2NasDJJIzWqpWTsKaLiX2cjlcHk7e3oYsGz3+5awFsuWgoCZpky2iODVUj7Yj7dD4CjYEHBa4JYtW667Ag6v4+8IRvp517U6rq5/FALx+TpeDahqgBcFju1x9pjUrM6u91K6olLTWIPZ2qq9V03JqIGkuveGKRo1sK3do+uptK/goErXgxKzje9ie5jP1HqmfA4vdcRsrfLVRrtSVG3Nu8DW3cgeiolgW9bR47dOAy7dmlBBdgxRYaaFC6DF/4z5Li4upZ/+9L300UcfpzfeeCM9+8yzTUEd65smOSPKZ/j7wIED5n6mOxqAC+BFgQfMC4BdA1udJwEN70D54rRB69ZUi08VbCMNqwx4pNzI0MquXVtIJ0+fTkvLy2licjJNTCExKmet5k4/3uzb/7fFoGaX+8oq4KowY5PwKPCbQmE9CUoqPCgwFOi2C7Y+biZ0K9vY1hAjuOwGuFJbbsayRtX+L4JrLcGmFpuj1t1XTEXBRt+vCPGmg3QRbHkvugC09nkN6LhvfOeo7CiIRuVI97QPbFWZ0Dnwni6w1bnUgJ7vGME2auCMF+uza0oInxHvHwVsdf0U0PnMKKijwoR/P6iWLTtv6R43dJp7x7q71psT6Nra3qytN5ZtXMu4DgUw3UJlghQAF/9ug613+SketXYbUV/T9caNnFHKjexcxhFgy3KDSDL98z//i3ThwoX0n//z/5peeumlfFwLYOfHhiK/YEyAKubwT//0HXv3L37xiwa+hZ7ctR1/fC02m7P6Jl/grcwJfJYolTNp2vey/iUTRstJET/6g/c2Ksx7UUo7tscZ7QANXehRGaZsI70/MmC7sWaFC9OVq9fT+ydOppW1NXMh2/nanA3IomiOr7Bwi2XrnZfyv9m3lhl6Ygk0Lhx+lpOioiWsm6YEWAM7MlAUmBEolZlbGlTTXzIkaQw5SrNd4K1wRU4tq48YFYkoNAto+v1RMTGmylmV0aVIQlYBVlNsCBBdgDoMMAYUjPyq+tytrucoz4xjRprg2hEwuR6qlBCouubH9aopfMPeKe7dsOtH/V55gevUVFySKkfwTtn8e7KR+cwuIBu2D117bO+uciMmVWYlXuld+bap5JWxoba3nLsqVuABLUZi42z6MS0WteBz0M+2rFuT2tDwGekFliaADPXkEV9dXYFreMr4DjIUz7t581b667/+G/v9u7/3e5Ywtbh4L01NION5zBKe8D+9HgQzzP3EiRPpH/7h/0l3795Lv/M7v2OW8d27dxtrPCoEPLsKWY3vVldXbC5WV3jMjxxxvXD8x86Y2Llhd+na8aRN3OeVm+w7aVpfEqu6KDJWpnJwHv2HnoqSMIt3QfN4HKPCz6Q1U9+bnz0bGNM1sB1L6fKVq+nEidNpBSnrGWy52I1gtkQp/u+tyzezO7lhvAxUdB17SLEUD2iENsE2JDjpEo4CtsrwEXSV4RRcyrilpyLH2SshWCWNSsy0dh3XTIW7gmdtzQgUBNuaKzXeVwMoXZea0B1F4Nb25ZMC2y6a6AMCVSwUjGt7ExW5Gs1FMCAt7pa40PH1bwVbBR3j6wcEbDUeq0oL/lawxVqR/hs3bvYK9YGtKgwRbH0cr1DERgSswcwsWQszZS8Y58AxqYiurK6kldU1G2Nubt6sRmQj+/na9bRv3/40PT2TfvLOO+lb3/p2+uEPf5jOnDmVrly6mB577JBZrL/6q7+afvZnfzY99dRTBipTU9NpacmToP7qr/4qXbl8NX35y19Ozz33XG4154ekfA7laBmjey7HHDQt4csaKvi5XMR5na7H/ZxvLgyicjq+6yAf1UC1We0AsH5cdKSfJrbYcJK9HypIPfxgu+7Ry0uXM9iiGs4UAu/oeJE3I783NnC8OeZj5quBLc9smhDJ1zZJUT1gq0KnS2DUBJUyUATbOI6CZwQt1QIfRLCNlpMyOZhELa8IHqqocB/1mmEgpJaEKioRoEcBWxWUIzHckIuGPVMBb5T3VMGidBAFTt+0autfo2+d+6jv0fdc7nMEWaX1BpzEsh3lnK3yWdz3URSGPoWGlm0X2CrN6B62FHALlkpjE5FTcX4mu7I8ayuengzVHP3JGccArVKUBF1/2kdsuB5W3Wl9Pa2uraXZ2TlPiFp2qxDWMu47ceJk+slP3km3b9+xVnHHj79q1ZCWFu+m8+c/TO+999O0tLSUXnnllfQLv/AL6fnnX8hu7em0sLCQzp8/n37y43fsu9dff93P7M5MG/8DQKNCDPylsuKlOj1ctr7hSV2YI6xaW9fsHta9wtx5bCnK36Lw0AKt2YJ+2LP8bB9sXUl8RMB2c2Nzc31jI126fCWdOHk6ra5vtMCWhNkIXIBtbu1mVq3EOo3BedYrZyAz+YlWcmM15GBlcZ20O3f0gWwNbKNQVYsjWh+FYR98y7amtauwoKuY+xPXgUJGrYYovPoEZ1y77YCtAkINFLYKwFsBqa2Crc5FFbX+wQzBAAAgAElEQVSuOca56Lsq4MVxRwGrUdalCD8XnnxmpJGB70Y4+rPXYOsnT3JSVGiGQbClddsCWYKqAK3SaSOrpFcq1oV5ESU0UopK0OplDUhcT7BFfNb/Z9WlAiTGX6h0NTFp67+yvGJAgyM6uP6v/uqv049//OP02c9+Lv3SL/1SevHFF+z7xXv3IDrT9LT3zAXY3rp1y44JwQ0NV/Pq6lq6ePFi+i//5evptVdfS3/wB39g7lRrOzfl7f8i/zNDmt/xyNDExJhlUNtxwVxn2hKksoeR9MISpRHAVfl2xWP3wdb2sMOyhZLy0Fu2BNuLFy9bUQtk009OzxgB1QQ1nMcAW8/iRd0Lv675/xME2yiwaoJVBaYKP7/2wQfbaGGqIMHfymw1ICTTaCyyNibv7VJyGiVJHkIB3gcKHK/EloolomGKUYClS/j33av7XxPIFOpKO6OCeVwTBYaawI/zH/U5w9YXc4/xzQi2Oh+b9wMCtn1uZFVcaFm26H8Ey1b3fBBs3dVqldhyPFfBttQ5dqBVhcVB1t2xLOnD3qsz0zMJlZ7g/j1//qP0pd/4UvrsZz9r98/PAYRzWG0CBTPczatWN7ObAba45969e2aB4geJXABiuK69Jneu6tfEvVmLwJM+GaP15KhVs4qtQuDkpI2lLmQ8S+P7Lbku2eF7AbaN3GmSbel39sIXcCN7beSxhzdm62C7ni5cuGyW7fpmG2wVcD0LGXH2kq5uYJutW2OELBk+CTdyDWxrlmC0zoqW/GCDLYldgSoK+AggUeGgFhsVJ64BBf4oFmDNiusDDLVGqpZJKDg+KuBuBaT02rhWBFr9PeocFDh1DQl8USmqPXsr79E1LwWkOCcqGlTIWrQDiW5t9rzVXoxNKx/V9j3yXm1+kbZ0flYD2Wvat5V1KWahilDkARtrCNjqnEj/BFyfm59IwA/LNVoL13ykroBtqR6lAIREIvT8xg/mhwxkuI5v3riZ/vVf/9Ws1TffeDM9++yzaXUFx3Xm0vTUlAExLN/JqYm0ugZLuNRYLns1YbHZ27dvW7lHAOzc7JyBJZ4Bmb2ygvO20Y1eEowIthiz1F/3pEm8o9dn9ng1rmGtZa5VbY9Jb0XJ3x03ciMfsmVb6M/BFpbtIwG2iDlcuHApnTh1Om1sjjWWLV6Y1of9FrDNRUHNsm2ykckArDiV3co6TsPwu5AgpcQQwUK10EcFbBUwa8JN10CFJf9WV35NSNeYiwJzJ5Zt3BsV3tsBnK3cQ8HSBQY1JaBGV11gVwMiVWQ0TBKF/1aBvQ9w+V0NJJX+m/k8CGCLbJEeN7K+U1WpGOJG1r3FPsUEKf/ez6k2lp7UK3bvgAm1VlyU84LlidK2NDGQ8Xvr5q307rvvpo8/+ih97nOfS8ePHzdgA6Ah8xsJUwcPuot4eWXZLFNYyNyXIrfGDWTJs/fuLabl+8vWRQhAbUeVpj3bWdfG97pW6710MlpaWrRjSJcvXzYQR9IVXLRUaKiQ1GRI+awvb3drMduWfOixbA8c2P/wW7YA248vXEwnT55JSBeYmp41NzI3vnFxNGDbHCiz6wi2tmhNNnIpftEHtqrtRmHSJQhrQutRBVtqzXg/VpUi8CkzqBUQBRP/rYlSdMvFmI9q7gpU2wXbQc3bd6/L6hkFgLYCtjUQ6no+6X2r84vWc1Tu+oB+lPfdyjXKB7rGuq8Nn37alm0H2EalLyqRzfqOALZq1Q+CrVv0WtQC6+R9WtXrNbgDzlMpTc3MNBYhAPW9n76Xfvruu+lnfuZn0qvHj5s1C0C16k9Wo2DCBnP3M/pbtmsDY1yvRjVmVixjrteuXrcxMB5+Hzp8KB06dNDG8nv8XdRDgb9RFtKbsK+YJYufCxcuprfeeiudO3cuvfDC8+kLX/iCWd/kd8a0o7LDZw3nv+2DrQcny7EfV3Tcsn3owXZjfWPTLNuLl9L7759KU7Oz5krmoWyN9RXLFlEKaqVeRsWYOQvRBgSsh1wbJIyRck3kPqtDiSiSum62JnCR6KIm3yWsnKHamqsCvIKZCqsuAV5TFsjsuo42Tx5kz473LguJGrlqvniOehyiZst/k/loEXMOtXhen0BvzjXKeUgydRxb36MW59L1rQH4VoBFgTyu36hgHhWWPlrb6tz0+gjIun78rkYDEfgLCLgrUNeAz9N376JhcKu5j9fWrOxhbT7cq2Hz6nvPrvVs3MjM/aj0nI0gq/Rsc8puZH2Gvq/+TUWTrmG/p1SQah/9cdcy7nfaX2vO4aLMIsaAFbuyumpHdCBE4DK+evVq+t73vpeee/a59HOf/axdY125vFZTSV6zWNy4nWelG50AByBFeUfvX+v7e+vW7XT92nXjeRS1sDKNk3BZT6fpmZmmUpX2OWaPZVi+AFr2Vr5+fSFduXLFEq2ePvaUgTFbAGrDE84n7oHKvm7QHQ1sI50aDUqClMsHKCbr9t6YsxkcfZV8dsKkWzwRvOVHIWYLsD137qP00/dPpOmZOZxstow4EiaF4lbBdkwyjlsJOjsA25pQ5fy2CrZkuNohsJqFoOAwTEjXhAzXwIRG1ozZCKBv41r3SaGKLoaoMYjOfSsgp1qzCn4KZ85BlZ7IRLo/qghtZR5d66Pj1YT+sH0a9v1wLX50ltN1UYsrjlADSAr/rYJtVEgapRF6sNUXXt9TsOV8lXYcfbyd3oZ4I1VxU/d7TXnEtVaqsbL8UQnhO6tnKE+hFbMFIMGlWxIn3b2MuC6O2BDA+E44U4uKe/h8cmLSEqIQk/2VX/llc89OoopUk/mb3bhNJSzv+GVgm3NeQBOwZgG2/qxJA/Fr164luJFnZ2bNsjWX9/RUmpmdsf+93Z53xyFgYm3ww8b1XINLly4bkFsMdN98qzYzPuf9kTdVSSZN7TbY2jOyJUt68ec+QmCLM2IAW2QjeybyZJqcmm5KGPLF3Q1Cy3S4ZVsDW9fySsnHPmEXN7gm1hrhkYP+tUQKJYpBLb3dOkufoZq9Wh/DBDTHiATbUgrMKvEzyrX3jOBILRu/IYjKsYTSD1MF6zBw4p6OAiY1RotgG4FO10u1YQoqta5Hh6vBKx9ksI1KhwKOglBcH32n6LnZCtjquAP7I9nIBrhyrKWmLEW+GADPfIHSk7o0B+hZEqSiAkavjX6uSl+zdtmyHQYMmFoTCmNVpOwmZps7ALGBLYBvHPFdt0iZ7euAu27WKjN8Z2Zmrf83Epbe/sHb6V+///30H/7Dr6fPfOYzBrK41yp02VFJt269nKNX0LLafZgPqjZloEVMFnFdc1FPTaXr168nAOTE+IQDOErpTkzYOdvZuRlPuppxsGUhDVsPtO/c2LQxaPECyHGUCBbi4cNH/MztBEpVes9yvBeuUW9cpE39d3c9otEtW5Uttt+lgqzEoh1s4TaHAvLQWrZwI6+uraZz5z5OH547n8YnvY8tQMCJrRztiZatuY8lZhvdyN5AorQfIyOyVrIRXU9pxO2AbZ8GNghg7j7TNloqaBS8aqBUE5hRqKn1yefTsjVNfsJ7Xuq8o8uZz1a3bLRqFeCHAW0Ubn1gN6iclPiQzV+UhS6hyXXk/ClMR1EOhgHxXoPtsOf3KSut/c4eiQi4tX+rkrcTsFX+Uj6zeWXehHWLGsMKtm2B6rZjjS9q7x7BVpWDlsLqwqJpFq/0q4qYKqgKuHa9gZiHsJQfdP10XD364/Nqn7OlZevlA/xIjR2VGUtpfn6uiWnyLCrqE6ArGs7G/tmf/Vl64bnn05e//CUDL1i4sGwJtO7yRnlEAdtcpwAIA6DDOIyronsQkqguXbpk52/3ze+3JCbGnXHOFlbt/L5ZA3sfwy3TIudg1ECZ9568sJAx1mOPPZ6BezzNTE/5EaCU7F0B9h7HLkeKyKdKQ75+XWWhRgPbGpAbjeRxud+0bA8fPvRwg+362vrm3Xv30tmz59Plq9cMbDdRLxMHtUPBiu2ALYlLmbAp5dhTqlE3QgXe4IaXbkJksniNCou2FuzAMQxsu4BWx60J5SgoWoIoa9Z9YMsxdR8iMMe59Qn/YcDR9w78rqYY1NadApBCkPE2Ct9yrGLUOm712T/sYKtgVKNzpVcFkS4gjbSuCo0qhwVsN82VrO7DuNI1hauLlvRaVSD1PWzuuwC2lPUKtvq+ukb4u33sh0V0QoJUqCAFAILdYcdt1tcNjPj32sZGmpmdTX//999KJ98/kb70pS+lV1560cEvK1dTk5OuFOTjkrmngpe5haJq5183DGjxP9bMFdgxqx6F+Co+O3DgoLmR8R3Gh/U9Ozeb5vbNCVi6+9nX2jOcXb6hvnFKH374oX0HyxYW+vzcbJqZ9gQqXId3w/vieexYRP6qGzE7A1sdu6EnyaEpMsMt2yNHDueY7UNaG3l1dW0Tgf0zZz5M95buW/UouPunpmfsxVSYRTfyKJZtBFsjprFxc7NsFRjqG95ujacCqUvDLdouz6jV23TVhE4kkGHvQIaPoGD/HoPLqtuNrGCr4AQiJFMRzFSD7xLaUTlQYdQHxBSUXUBfY5qagI7CVy3c7SgCUbDqGHy+Kl61Zwz7fti8+vZf51Dbf/2srQT6U7vuUSVOr4s00LUGdn/FslUwbgFzUIr71iyCbRdwa7nGuA6jupGjYRUBPa4hx23vi4OtNiJANjJ+yHNs9A4wUl6AYbK4tJS+8Y1vpBdfeCH9xn/4nyxpCbFQxpOtZr6BrSeVMh7sYDuR1tNYWs4N5tmv1jORV+14Ds7kogzkvnnUS54qZSXHxtLc/rk0uw9JWHBDM5nLw1NYUy9k4ed/8e+TJ09ZUQ24nnFm9+CB+TRl3YC89R6salrW5VxuScLTfXf62DnYqkxwmViaPuDfLnM20sGDByzOPIn51lodDWPUEb/vO9A04hDdly3fX978+MIFi9mCeCYmp9PS8opZtqyPSQIbsGxzvKErG3k8xyco5JWp4GIZBlTxvijUKRC6tP+aIGoLZLrHBokmCrqa4Izg1bXKEWSasZSyOm7mO0bXci2u0iV4R1nnvrlHsKUlQWboG1+FtoI1x4jKwlYJOu5TBJxhYDrs+2Hz2craKg3F/auB1E7BtjZ37qWdHcgJUnQjx7XoA6+udetaj3i9HfGAhStGitLEKAlSrIJFum/klCjyuoYKtv65F7XAfTxniwQpp1lfPQCR1xL2PrK49p133rGGAy++/HL6l7feSm//4Afp13/t19Pn33wzh83G0sz0tOW3bKLfLODPcMTHxRgA2w24itc30lK2ajkPPOfmzdsWrwWdAGxh1UIhIAjCjTy/fz5NzSDsh+f4USQbe9PLOOIHQIvPVlbW0pnTZwyIEfs9fOhgOnhgn8VsiV0Aey1sofSjMqys9+6BbTO+ZCPrHrlle8Td6A9r1587dxY3L1y8aAecDxw6nMbHJ9PN27ct2M6SjcYEPGNrWnHW0Gpg6yVYbJ9o1baYPrtJoI2NIqiidj6gCeXkh3idAnW3YChg2wemURByDiqM+oRyvL6Ara+S6aI91gPnr4AbQYX/1nel8Kp9pwJqmJJQA1syvcaIuvZA748JbKPQwLC1rSk9tbnUxhkGtn3fj7r/cX5UUpi0o/sT6VufEekoKp9dNKGfF7D1bGQArR4Z0TXaKdj28W7DnzlRSoEyWrZ8b7oVm2vZuShbQPyc7mI8Q2PREWztWEnTWs5B1a1ZgJSjLemVblWUTvz617+ennjiifSf/tP/nP63r3897d+3L/3+7/2uuTkxh+kpjGN9lRh+bB39MUBEZ6CNTTs+tHTf3bdexWrKMo/hPoZbmX12ccQIMVvcu7a2asA7v28ujU/SM+YyxPlyLK2i129y9zfEMVr0nT17ztrzHTp0OD3+2GPp0MH9aXpqopHt9JixDnTZ/9yOMSd1FtlhfwW2ivHajAS53GQEcFXAbZ9tvFKD2vd+o3Ej2xo9rGB7/catzRMnz1iKOdpAIQ6As1tYV2g5DJiT4D2DDaY8kqgcKFRwN+4pFrewylOsPuWb1jB8BpiaQBsmBPsAIoKLPk+FmX+ee1NLmTheUwNVY5SepK4+YBj8DmO1gbYLdGtWB4u44zt1yWoiEvcGv2vXREUizpH7pYKHY20XKLeirGz3GVvbh0LDURjUnh8/qwFipLPafJgoOAxsNflHLeJsm3W+qoKdgg6VMJ6z9c4wpVMM9zwmydRog2dB9Ts+V58flUCzatn/WmqrxyQmVSiopBQZUvaN3xFwqAzyvXROHNOO3OTeuVbJKTeVh3VLFynWDRmwCDID/KCY/Pf//rcGYo8//nj6p3/8x/SFL/wP6Zd/+ZfMxYkfNBcAiPHZ5B3Exl3BQvbveLqP87QWB14x4wZxVKwnwnrofQsXsCVbTU+be5olJfEc/L9vH9zAnmBp+yuNYQDmnsjl1i3mfuLkqXTn7t109LGj6cihQ+ngvn0Wt0Uyl/fvxdleuG3R51eaLlhnINpQOa9aahS06aKAbUvZyt2F6OIeWBuzxB1Y7X3yb1wHS//AgX3p2LGn0uzsDJSDPfP27tnAeJHLCzc3UTkKoMrNZAo8Gy1zM3kOS4tVU+MDEcE17BZw0Qotsy2noitQkeGVKRTktiMsFVgi80dQIdA645b6rBxD56LCdLfBNjZWHgVsm2us2o1nMmuJNQVbnW/U7BVIhykQA8KyYo3X9qxLkVKlq2+v95Cv7LG6BhH0VCDUwISfRUE+DGgbYW+5tINeDaXBGpDzM9oB2+UVqMp2NlPAVkGr38VPsBze4k7XQ8Ev0hRlQi2Wz3mRtn3NS7UhBW6ep63tT7On2bp0cPZjOvbcCcivYq2RPiYnpm04AOXf/u3fGyBc+PhCunTxYvqtr/6m9aK11rCWXIQjfR7zZdzXZSh6geM5bn0uLnn28dqa8/Dk5LQB77Vr13PzAeTOTBmwA8B9vLGmKtR8PnOrYGv8LvIX84WVe29xMb134n2zoGGVHzroYDs37fUUYE0CbPEbcy9VnAiu8IQQSGk0dVGeuyvaspKA3baE477yKJZ6MdbWAbYH0rFjTz7cYHvu4rXNDz74wDaBmmxzlmt6upw9CwDKA9QAYGMSJD2JhqrAFy1bEry6ixTcaoK9c1srSk6NiVtaVusog2cj10Auat6c9zBgGl34DSaJdY1deydzuGSw1bXUSjAkeNyvYBvXozZnVZri/VGAdr1znDf/3QDOECX1kwDbCADDwLI2pwYAs7WmYyovtPY3nBPto8HaHJ1wu6lN11itYwo4KMFwGRJsGSetKSCDTykWThctxGcq+Ol66eeUQbxX6VQrmfl6FFCI76qArd/xufidbbd8nMYThezE4xgrS3k/b2snl/woDhb8e9/7frpx44ZZtS++8GL63d/93fT440fsPsxpAmA71q6c52uEkxMwSNz1e/fuYlpeQQlF/xy/0fN2YeGGeRXhPQTYwprjWVhP5sJns2l2ZqbJOKZl6+vlHke01IOXEmAOd/V7771nFi7c0aiv/ORjj1kyF7yyXrRj1egJz8A6+JxtpfPJpa2BrdJMGaetyOAZ3FcmQ9G6tSePw22+ZqUajz39VJp7mC3bDz66bGCLFyaz0Uqi1ckD3yWmUSxXJg1Y39pc9k2Zz4he3MiRsWIiRKdgqsiUqPW3NzfHjStdRHCdM3XJRq6JrL0GW6TkW1q+uKXj3zUloXlvFgYQIKVGSHDkevJdIuB2gXsUcriOZ/xMUGXX1TAwrClOCrjD7h/2/eiKzeCVcX9VMelTBrrANj6BlpryQ+vds9xROo5jEBhVQW0+y8dn+hQdzjXSkQNqSpty7Ed5UdeiPr57sNy96OAUaWkUsO1aMwVF0rDGlv193LJVmcH7NG5b22crJJFjkE7X+B9u5SITIOTdu+cV9dZWPQ56+/bddPr06fRf/8//mn7pi7+YfuM3vmQWMazCqSkApAO3//AoTy7mY6DqR3Lu3ls0y3ZiwrOMkYF8/foN6/QDuYCqVPAyongF5sdkLoAvzv1OT0+ZruUg5doH98SePJasOBG+X1vfSJDzOE4Et/ThQ4fSk48/nvZZ7WYHW5R1dMvW19aVme1bttxbpwunFf2M++KlKd19TMu24b8MtshGphv5oS1qceb8pQZsWT8zAiCFBgW1WsC8p6m1anGCwgAG4tmNTCHB75u2Vh3SQgVN7ZKakIoM70LFlQNluhKPKq4ofYYKG30OP9+JkOe9WwVbFZw2pxwzJ7By36IbOSYhcD/1XRRA9G8mTRBs1S1GAOhbiy7Q6gL5mvDdjbXuA6T4HgocowJr2VOntRpYKF+4GHM3Mq+PoMxnxySfUcFW9zfug42NxKJchhBz+DTANvIT100tXK7LYCJXyRomf+v9enyFcqD5fgSwLTSKpKdps0wBDPPz+9J/+2//l2Uhf+U3v2IVo8bGfS7u7h0365bztndJrlj7MRyPQyIxyko9WmncSUteggt5aWnZQBaWLWQkildAEXA+T2bpMl7LZ+C4Jt/NPkvoNDRj1jssc8wbSVdoQoCJPv300+kw6ixPonKWl6REDehNu6NkaWPOO7FsdQ0JtsoHlC/Fa1EK/NieCdiiljNyih5asD354cebZ8+eNYaHxkMip6Vb03AjQXuG2EQjPDwJwBMEmK2Kw7squEcRwjUwHUUYqyCPfyswqXYcBewnAbbQcKMwHwZCLSE+lhKq2BAIFWyV8bhmGu+qrW3tM7WU8b2e91VFpg/M+pSVUd53L8FWxx42lwioXfPSPeL+RqCNYKvKoPJGH10OcyPrs2sJUpD65j7MMduaG7l7TQYt2y7e1HeoKSJ6nyqCRSF2603djeRPuGv1PXXtlVbjc3HdMDeytcXb3LQ4KsAQHrrlZRSO2Eh/+Id/aMdx/pff//30+OOPWQLTxCQymgGKbqHBrewGiruOWWhifd3HhGvXwRZJTsmSom7evGl/WzlWNEqfnLRyjLCYPf9pPM1ZmUZvcmDPyvZ9WQc3LFgwhwbRnTt305kzH5jljBjoY0ePpoP79/nc7cgTQmoO1EiS8jXbPti2Za9TfJTHeH9att5buBhq7hoHhsCNfCAde/qYJXQ9tGD7zokPNnF4GoRJ4uKmxeQlFTZGrLnhsB22Rs1K6dxBl7NpzNmyVYHCvxlfpLZOxqQg1znUhFsUZrymJiRU0yxuZAcrzodMqeP0gcXOgGAwTV7BNwpazo1CCPFaZDPiJ7rN8Jm6eqNA4hi6TrX3jIIyAs4oABXH1bUddn9URna23u27Oa+a5V9TVrrANq6hgkScb+tacSNHuq3tPT9r5pYPSmx3TehG1mxkfUb/uCVm28U7qrDW6CzSpNI315DXRLD1uZXkxjiHGC5RvrYxR0iQwhgun2DZ+hnXsbGJdPHipfRHf/RH6ZWXX05f++rXzMqEtQmwRbyTViKAosmuzmAL8MJ637/vNYh57A8g7olRi9ZJyK3hsYTztHAXuxcQYI6OQzMGkMDBdsJYATSXp66IQCmA9YyY8+UrVyzbGXN4/OjRdOjQIYsBc95pjJbl7oNtdCNHq9bBvlCdZVNbEp+DLaxxKBmTAJo9+tmzgTHft3/yvlWQAtBiQ5nwRBcvNWIlZgVEEEUTy5WG8ARJ3G8xEXTAyCUgafk2oCG9GNWSIiGNuq41wa0MXQNbJIjUAKWmLZNhhwHEqPOle0YBJYKLWiQYV4UQYk7ref6agUlFhYXFue4cm9YD91Q/17+j4NV1Uiu6733V0ojv1gXkOt4nBbZKawqWfTQVAVLBoksJVKGPozfM2qy9J2vwauwT8+T+DTv6w7nH/aZia2dJs8IcFSBVkOr7OxiDU9qJ4w0DW64L5xrdyDWwdTovZ2Lj+yqvRLr2+KZXcMN3iFsaQNtvPxJI+oQ7FtfeX7pvv3/0o5+kb37zm+kXv/CL6be+8pVsGeIoJDKKPWMYG0veLeE3j9cC9JCopDHWxUVv0QcQRsEMh80Ctt6X1oEXsnp6BseHPLlI187nzCz7cXN/wxLnNZAF1ic3ezM8H6d0NvJevn78x+/ZuWXr+1LohfukSba+Vm3lifSPbGRrCfiwg+13//VHm3AroIQXha+3lWJgv1h9UShHhtSKUVFgah1TjqOgS4KM6fLUujEfVjihwKHmrIpAFIBRAEShxozGmnBQIVUTrPqOUSiPBhLFjVy7n59xnSIoM2arWZrREsAYPMJFlw33luvH91Rg5LsNew+OERWjCDY1Qaz790kB7OiK0PArVbjr+/YpEbrWNZqjolQDO1VyuYcE4q7ZElhVIJNfomWLz9UbQp6s07l7tnhOvEY7Ot/a/tbkiSoj/JuKXY3OBxJqQl9cupL5zrq+mzhBkYtYQNADdACW8BhhbVTOzEzPWgIT3Mnf/OZfpPffP5G+8uXfTJ/73OfMsjVjeRzuX0+8xLshu5clGGGt4l6cpwWgWuegtGlyF39funTFrFpzVyNWa2dxUdHRu/JgXvjtVq3HcD1r2i1Rnnd2xQF17XPWs3T+8aYKHvv1LGtPSkKRDAD46upyWlsH2HtnIxgijDF7HSMoEQ6+hXdjUQtXE1iAofBCO+xAedGW6e1SjTxqijWAJf/cc89Y9auH1o381ts/2UQnCPr1mXlMCxf/rmn3kXndqVQSPlRYGyNKAJ/3RkupJvTJLCrMFAQ1jkNNSQU/iYLP0mc4kYKgSn1lFXIUVBHk9N10bVT4DhfVmSgljhHvr61HS8DnBKn4vvGda3NRQaiCMgr5YWAbASM+i8KtBt5dADxszNHW9pO9qgtsu9aPIKn3DYupR/CK7uouhS3GaxVsrQlBKGqh1nOcf3kG42/t2uQRmGuKR9z3SH8KuPwO4/SBbQRz8k4tvNKMibSlKti6VWdgl4v545wtgBI/3/jGn6UrV66mr37lq+m1114zFyesWcQ7YRlDpjDJiJYnQNRdyOtmWcK6xTwQj71/f9nGg7ULdy+q+MaZC38AACAASURBVNGN3AZbHPnxAheW7dyALUCTxYL8vDDiueNjEwb25nm0in3jaTknZQFcWRTn3r27dq4XYwPEYUl6C09PrmoKWuwy2Baw92zkeG7a3Pgb6Ei1bvj03HPPpkOHDjy8RS3e/+D85sL1hXy4es1eil0tsABRKNQ0zwZ4vY60/QxorQK2ykDqpq4JJjJNccVkYpKuRNw0/U2g5GfKqBrPKSnu3Wdt4zvvnhjvj3u159k+YmFriNREcXep0FLAUnekuvfj2sf1j8DbBdqjfl4T3BTsDQ3lcEwNiEd9zu7tz+gjRbCNwl/3o4BdvWNVl3WrwBW9ExxTn6PuZx2zeb4UtYg8Sb6LK6BgSwtH+SMqn6OCLceIsdqojKhCUgov1KyrdlGJuB9mLed+0vRuwXJE3NVpspQ/BEDaaYvNZAlSf/qnf2qA+Ntf++303LPPJbR+8+I+iMHmrN5cgYnyh89fXUXBf2+FByDFPGDRXs8y2OO1ADo3XSayRWuJUtOTBrTeCtB2UY7KlGxkACsSssyjNTaebt64aZnJ9BqigBEqBhrgj4/b0SJY5ysry2lx8a6tAc/1Emh3w7IlOlA265EfdSOTZjBftH/FkST8/cwzz6SjR4+gOteehVb3bGBs1+2llU2c7cIhbWg3+GFVqKhp12IgLSLOYBstwcbqlaIXNWCtMaq6cpQh1e2sglrnSG2YFi9BR62tGJRXoYU5qmUfhR3fvct6iVbdoOjudyMr2FUtUcTc5FhTbT5qEag7Wi39qEzoPgyzbKMQ5/qNYuUzDqf7p+8cLbcHHWz5znH9dA0paLhu6qrV75TWa0BdA88IuAq2usZlnhtpY630QKW7NvKcrruCrb9XWzzpGuD7uCZRCY8gqMp1fK4Cl4/bPvoTaU9DUgPKv4GtlzL0Hy+NqGCL9QCwOSh49aeFhZvpj//4j9OxY0+nr331t9Pjjz2ewRbjeCYvjtAwS7p429zV6xWjPE8EQIrvEcbD2V28H93NcNlizkiQ8vwZJLDCEPLMZA/2M5nJY7K+x7Rqx9PS4pK5qScn/BgRLGcaUA72k17s4v2fmuv4qaeesHrLeOelpXvZ3YyQYi7VuEPLltnIpHOLHeejos73toPNu2CuAFu4ubGXR48etf8PH9q/Z5i4ZwPjrVY3NzfREeLGzTu26YuLi1a6UTVdMkCfpdPlRjYCoItZrBbVWCPDKWiQYVWAqfAh8Sj4UkirsFaw4t/YRH9XEmopNanCqSbkowCsASPH6L6/H2y7wEUtXtb31vfT9asBQFRIdJ5dwrHrHVTo16y7CDQ1ATogCEMhklHWv++avfwu0nFUMvTddI8aQLOjIV4AoQa2kedU4XPrx3+UP/g397nLjWxZsxWw5Z520V/mlgGg5Tw4Rz4/8q6uCe/he6oHS3mfin+bzgfBVtdClcsusPWz7i7ka2ALoHPA3DTQOnfufPqTP/mT9Orxz6Tf+spvpYMoe3gQbmQfhxWofE/z0Sor9uMJU2bVZnf0xJQDIMJ4iONCUsLdbMaOgK3HbD05yl3IXqY1JXdXxzXEmV6cAEEW8sY6nrma7t1FlrP3rUU9ZRwZ/MHb/2aW7b+89V2rKPXbv/3V9NzzzxgGwJ1sbtx1j8vv1LLVClIKtupdczopyVzmjczHgRjeRKLUc88e2zNM3LOBsUn31zetyxUS1nCY+tq1a01qODOSo2tHCb5FxMGNzOuMkcIxh2gxqVAZKmBCkYouYarMVnNPeYp+yUaObmidv4KvKiJqBQwDm8F59ruRKWziejTWkB1f8FgN595a81A+UwVRVKYiCCoDjwJWcT9HAUgyna5t/HuUZ3+a1/C9VWhEWtF1H+CdXAw/KoMRkAaUU+uRWt68tv6RHgcVwp2BbWyioYoa/t4u2Gr2PGmE68t10hgf15urwfeOYRj9Ht9BrDvYerw1JkhxXAPKdXw/nX7605+mP//z/yO9/vrPpF/7H389Hdh/wMofAlutScuUZyPzKI1bbjZStmwdbCHCYNneuetGjvcR8LO4Ht8d86IWGWhhzXpDAjQNGEvrG6vNuVilf1fAvHwunrOWwR1HfOA6vn71evrxj3+cPvr4o3Tuo4/S0888k65eu5Y+97nPpl/7tV9N8/OzFrOFRYw57gXYamhP6d4bIbSzqy1nB9Ey63aEgiLz6dXjL+0ZJu7ZwNikeyvrm9NT7lLBwl65smBlvaAN8ThQ1BBV41Qm956N7dhno+lXwiq4l1o9BUEEFsZalXkVhBiDjMKKBMjxyTjKgHYkqWlR5ZqnglaMt3DMKFT4Hrou0cKpA8JwsK0J7ka4WIuwcqif2j++r1n1KvwovPS6KNCjRTIKqClIcD1q60YAqoGUCsVhID7s+1HmvN1r9Nl9YKvWaOtZ+bwn4+4xbKM0FPeG3bUUaCJAc43jOIV++93ItXUpNNF2Iete12g/fqbKnn5H1y8TI/Gd5ltwLcuRl7ZgIS+qXOlyp1vVpXz0x6s/TZmLltnIeH/fE08UmpqcTm+//Xb627/9u/Taq6+nN994M+3ff8DqFON+L9XoiUUWv82ubpc57o5tLFvrHT+ebt26mVBsglnIuIZgi4xkBVtYtZgjflbXlr20ohGCQ4Tu/7hZxuNm3S4tLlqZxn/41j+kW7dumyV96PCh9MrxV80Uv3zlcvr8599Mzz//rI03v2/e3Mh4d8xlty1bylX2zqVCBbBlSUruv/cX9uNu8ALAsn3t1Zf3DBP3bGBs0PLqxia0MBAeXurSpWvp1KlTFleYQgWV5GniU5NT5n4oWqe7Foz4M1cSaHXCKiSoiReGLe32+oRGFEJtsG+LhCjs8W8FUGVGMi4TFcjoCkqMKWAMzXxuBKi1sKJ27G+uoNcPBsVtHYFN74tu30ZY5igRBZeuE5UKPe7D89C4H/ES/FhWopQXVGDsBAnud2hLyHsj0HeBbRTmca228vztAuZO7hsGtirk9V0aBTB4aHiNKpz4LCqgDa3kKgH6fbxXn6sAZ+5HK9fo/WzxY9ZerkjWRbdtsKWAH6RjzlsV08jjysf8TsGW8yHf8Xryot9TXOh8P81Arq1Hwy9WZckrMznYejwUSU68hkcPYXDhezQh+O53/yUdP/5aOv7Kq2nf/D47juNgizOwUyg47R10csUnPMPzYMYEbL3c6s2bN6xM4/T0bHbbrpfjPxar5bGfidz9B2CLPrgrdhbWIxBl/W3e2ejB+sGyhaX7ox/9KL377k/TY489ZnFq8D/eZwW9cWdn05tvvpEee+xoWl5Zyue4S7a5yXnz7lLB2vrRHy3VSJc6QnjYW99XN3Twt9ep9poPyEa2+PI41m7V5n/8lRf3DBP3bGDTfDcK+6yub6TLl6+l90+ctLZMOFxtmXjZAkV3CGzgpMUneAh80rRDI/AsPKKFqMLXngkiz64bqk0Kkn0CUK/zZIQyPzKIMlh0r9JK98QnljssT1TLF+MwVqAgagC2iiy5VazfQFGMCI4RbPhvm6f0BFbQ43tydzRmpZ6GuNbNXuVymdGi6BJ+Kgj5916BnYKKeh7i3LqUANJQnPMw4KzRmDniQyF9BSVVgpS+mmdB2IMG4GqEY7JSFcqeC8GLM4pZXkEARs9JBLj4PM6zuS/zYHVeIY6rNMe/bZxcBF7fswb6g2s7XCwp/ajSUNa3jMrPyH/RGlXaqFm6vI/PUR7pogsLweSYOUALcVd02YEbGONgfcjLcCOjYcDf/d3fpxMnTqbXX389PfPss2l2ds5crtN2vCYr3Zmm8Nzm6CLkZo6ZrqKjD8BkdS3duXPH3Lv44fFLKj7ueQPITpv1jO9dDrHEIYC0lIRUmcF1wLEunE398MMP0ze+8b9b9vSxY8fS6tpK+uDDD9KLL76YfvEXv2BAjufgN44icd7usdH2eGXf/XmDdMBMAq6hr38xRJg0pmBbaLhY6Li/SaCCQbixkY4cOZJeefn54cQ3TBh0fL9nAzvYQlJYXp91hrhy9Xp67/0TaWV1Lc3MzZtr2WMA3nbJG177/x54wAFqB9t4JrYLPIwQfAtNCwTq1QQGF1uFa0sA58SGuG4qVKkNk/GVme2Ad6OttY/WqKBgUQjXuty6tx9YtdlyJgHxIDa1NAWTOM+uCkCqLOj76pw4rioTvJb7oetWA+3WWgbrNgr+Ltoddl0E+7iXo4At58k5RGttVL7SuTY0AsGYrTkdh9/TPRxpSufkWrv3K9VsyjKeZ1q6LuqUT4tMQa72nu3niGKQY/XM7qvNL47N+ei7bazhHGMpWaprPGxvh617VNYG+bItuKkokkd1LqQbygR125vynkEzgm3fHIeBLS1+xlvh1v3Wt/4hnThxIn3mM6+n5557Ls3Nz6e5DIRNdzM3YmynzXLORsq4JSY5UOLz1ZW1dO/uPUvSxMVu/bq25j12cyOCDIJsTk9vlXUUkiIeUW5ACcDYqLeM0OD3v/99swwRY/7MZ14zS/bQoYNmmQP0XWaNm7vWZYgXN2qDrVC1EXE/PEWFC89gIQu6kXXe+ncLbK1IyLqD7SsPK9iuw4HsW7y2vpmuXV9I7504adlx07NzTXDf6oaYgm6n0xwoc6Pioh2yIou7GSj0a25FKyQB18E6tLNyRkyZKgqLKLhtXKtF2l/bODKcbyhLtbWbARC81LWmQgcMYefcrHapF/JQgaiWplou1PJIfDbnbNnq/dEqVu1aFQcT7znGrO8XLXN9XpcVrM/vIvztgC2frUI2CnPVxvUZNRDSfegCkmEA0ALcrPCNSj81Jag9Zw/FkIYjuDnYMvt12EwHW9e13tmZpvos0tCwNTJ6QAJP9s7E9d8tsI37TwHunxf+iWAb6Z3rqpYtP1OA5jjD5j8K2DZKqlm2k+mf/uk76f33T6bjx4+n555/3hJ2AGoIsRFsrd1oA7YoATlh/6dsnXk98zEDQhzPQSKTzd8KYvgZXyr1+M1ayABfutC96FCuOx+OVHL/6QKHVQyw/e53v2tFON544w179riVl0Rrv2UDQLiVWbsZxTUoY3YDbCkLqChwbpFHVBbhbz0aBE/i4cOH0/HjL+yZAbpnAxuhrq3nZLmxtLaxmRZu3EonTpxKdxeX0tTUjNUgM+K1hgKZvy0m4LHaTcuIHYyb1BhHrUoDYrwZgt8BbNVl2iWMKfg0ZqNgTEaNlklrM6UYeRSkqi2r9Vie6y3KwFRq2at1rwBLJuFvI76ssJDgyCSN60p6xuo6UHvn+NFiaAFKPutIYo/v0ljpFdnPPeyDhT6BpvOL6zscatotEbsAe5RxOhUF4pVWSM8X1+hucF2Ng+yOuD9tWrQrOHLrqFmcmwJkVJRUMNnzsqKp1oMCTRfvcBx3IxfLlnsUlaTtrrHyXlSUXNcsii6f3fY8lTZ1nANpimPz916ALce2Z2aw/Zd/+V5677330wsvvJCeffZZt2w7wNa8f8hQzrFXO6xjFZE2EmwcAC2PWVqdapOjHre0FntWt9ibx8PFi3ekZehzc+uZ8oBryJg1PvdzvWh67y5ta+23tGTnVZEMtbh4z+KheI5fjyQlgPDWwbam3CkN42+CLWO1fTSK7xRs8R4A24fYsl3P0JkS/rp1+046ceJ0unXnrh16hpAwjW18LHf1cWuOlu1GSECKmgpBK4KvuUhAiDnOES0yaqzRXaRCl3VBWUlGhU4kwPZ92RJuyNVnrXOMgofft4S+JQ60XXAq7GgF414FuZaWl1Pdde4DQjWcwcQzNFuzpUDka/X9VVgq8XMcrrV+p+vxqIKtQ6ALrLiGtXeOikVUJuI6DiorPLjffl4EWN3/CC6NspeFM7LRI9gqDSpIxb+jZasKUU1wbhV0VeHQZ/t8mVjoZ4z7wDbSb/TQUMYwJKF83DfnYZYt5+97kNLE+GR6++1/s0QjxD0RszXLNriRGyU8GyKIA0/PzLgLGVbtmCdKoYgQ4raQrZw7ZBr+drD1KlCwTN3q9Hgt359Aq+usygrcwVAEICvgSsZvjEPARkWqfMTblgnXW2Ksee68TK/LX43ZlhU1fshu5BoNR3nCfzPUFvemRnMxeQ9g+9JLz+6ZAbpnA5twEDcyHMp37t1NJ09+mG7cvG06Oz7DwiP4P4nzY02d41zJ0noq1hke41ODoSDC74YgsI0WbykuZ80IpsUYmVaBsNQhHTy6UxM6LcbN7mSdfwR9jKEKQ+s98pm2lrUqGaIax1ZhTqGNLGhwUHQ9cz6ci7q2CaK1+HgU9lzrGpBwHDxD37+2FlsVslGwthSU/GVkrAhkXHfd+2gdbWde+lx6YulZGQVwa4I/zp37MAi23TNWwa5gy7GilWj7hgTBDt5T4Iz7wX9/0mDbfsccysmu8GFgqxZQDWy51krXGr6qrfwwsFXLdnPDC0785CfvpB/96McW+4RlO79vnydIAaBwRpaufXi88jl4AO0sGg6gGpJVbpqwfrbIQkYCk1uixZ2OeXueiFvFLNGId1tHg3fLecmKW95/pRnKDYwLKxbXszgHspAxXxT0wf++J+X4IM4S41pauD7uaGAbAZeyJPKM5rVU90VkKMEW74K/H26wlQQpEN/de4vp9Jlz6frCDXMrb24yA9ktUY/bumXb5UZWodXWDt0KbAANhGLxC7c0VStjcgAz8BqNfqDkY2nLhGsiI8aNbm1udiPXNly1Y4+jlHR3/tuYOWef1rQyaoYKNvoeyE5EIfIa2MU5qRuaAqVmaXW9C/ckCvUuAOt6xlYBLipKBA8FpAgutTnFz2rjDptbFAYEWyaZ1Cy7GpBy7i4TePDNrbWaYtE1LwWQMmY5Nxq/5x5ynqjEWxNofF6M3cZr1Y2sYys4D1vTvu+jwtTmkdHAVumE45HH8R3/ju+qSnPXHEcBW18zi5eZ0QEX8g9/+MN04MBBA9t9+/eneYDt9LSDrTUAGGtitngGgBbuZhzXAdgCzJbu3zewRYUnlzUlzwWJUARcttXDv5tjfBkcLfs5u56Vh0gfbEKANYL7GFnJ+I1ztrCWvbubF/WhYYNxALRQBsoRqn6wjTJFeVNpjn8PA1t9lwi2KM7x8Fq2AWzvLS6lMx+cT1evL1hcAc2SbeORHQcL1IOkfkYP/0v9UxWkyvBRkDQxzhwLViCJAiUClTKRa35IPnC3izKcaYEo9+UpogNCicCMDOwuFzbBEmOQ+DkfL/I95ufYRAFQ4OS71ISXgZklRbgbTRUN1cgJepyLFvnoErS6ZpHw41pw/D7A24nArd2r81YwqwFVnF+fsjBsngP35pjtdsC2gIC1hG1lIUersqaIKZ3XBFKkndr+EGzje/N5fWBrz7QEKT/fyOfR01Hj5WHrG7+P1qjupa+Rt2vTtVA+iIqOgnc5n+keLVWGCR67Ydn6WuaqTOOT1loPhS3m5/cNgC0qPhFs7YQFjndtAmxnLQN4eXXVXMlQsmFxOtiWikkuYzwDGbLNK0ahnZ6ffmCdYJNHVmkqA7tYt7pmGA8xYcaM4SbGukFW+vp51SulP68DjdZ/aBvoVZuGWbbKV/o380FUJo6SIKW0TtrEu2AuKI/58ssPqxsZKcj5XIJnJG+kD85+lN555700v39/jq1MpJmpXF1lDV0rVtydDG0rg0YEnMisUZA2rjsD7jobKwPVmN9bWuUzvhJ8YGyCzOaao7tLmXbu52y9uEMX2NaEWGTkmkDQeZfjA93vqMImWnCcO8dUYUSNVZUCJWze2yUEeVxJ10kFGv7mOun6c45kHN37+Lc+O4JdF6B0CXW+m+5XBKo4Zoz56/cWvqDyKA+Ne7pVkOl7Zx7/GeUZEUC4B7aOuSuNZbRn1yWfq+tc+47fm+KW6/Tu5B23d6+XL4xAS2sKe6zvG/lC95XXKegWq8xnRx4hT9j4ue0qQce9aZ4VjB/KBoDe2hoUk8109eq19M///M8GQM+/8IKBKNyyM2jojo49OXRG4AWwMmaL8KaB19iYjY0axDivT5nijec9KYrN4ss6IKnKG7s3fO2ZqSMtP/m68LF7RQaFrybyEYjrj6neHvgoAi1lDvdKjYGonFH2ULGCNY71fuaZJ/YstLpnA9vCG8XnRYUbdnMznf/oUvq3f/uRJUzNze0zbQ2p7dYYGTdZBq5nIVsuc3DtqiZfAyPuh43VA7Y1oUUBRGFjgJvP2DXfScIFP2MqvbqdMD7BMG50fAdVFmiZ6z01IBkFTKjt69z53qrV6fcRbAoDtS14dbdR2Cjxk7FbQlwWnffXAFTXp9lPEfy6NjUQ0HtGkhbineD7x/fWceLzlalVwPtZ70GBNQoYbmXe7WvbiVJd40SAab1vDuPUaKwmwHQPHhSw5bJHRVKzaUmvNbCNFlWk0+gh4vUN/QwBW4CeFfFHU/fxCbNmb9y4lb7znX+25KZnn0N7vcONG3l6csrkI2QKJKWBN2ob57alYxPoFbtuchOWrXXhyd43WrX8DYDH/+hC5LzrfV0JUpazQfk5hBC7ZNMwsC00sz2wVbmieSf0zimPqnxTWYX1wDoAaOEGRyvA2dnJPcPEPRuYYMvyWTh0DUK4evVG+sHbP0pXrl1Lhw8fsV6IU9C6kJHcNCZ2YGbL37hY3ChqZiootgK2nUIyxzjYcFitM7qlVahqUwV+zgQmpVXcSwZXsNFr1LqMhKyWVqOB9jCDgrgKTiU4FSK6rjU3WZeVo++lgKsMQQ1b3Y/8TK0sXV/d3xqA1kBXaWEYqKkyooKXz+2zXGvL3hLIjHf1WAfD5jcK4A4qJjsHW0haJkd17XmN/pQ+P23L1uddms9zvuQvpdMa2JKmNYdCLWIqxUrjyvvDLFu4YDEHuHLRiB0Ffm7fvmNJUhcuXExHjh5NTzzxhFlbszMzbtnCYBGwHc/WKsBiYsq77WDfANbLy/fdlZ/DVC6P3FOHso+WSTwJD5yXivXawZ7MNArY4jqVZW0Dot0pqtBxsWwLn3rMNv4Ms2x1/zRUGME2Kow6Z6wB4rQA2tlZhAotvr1nmLhnA9tirm+gYqNpTVZODM0J7t1P7753Kr377ntWNxPFtpHejgQpOwLEwLycs60xfLTWIjA1Z8Q6JJYKeN2Qogm3XWgqSKImTwJVUGZ8RAFPhXGXZYixFZAiYOrr9AnrCKJRoCi4RNDq+reOoRZwXD/8Gy4t1kiOSgLHoSCIylRtrbvAbRRA6rpGwbYG0l1aew3kC93wfGe2akNG56j7t5X3KoJuNKCtCSB9/0cVbAm4yvukAeVptZQItlr7GwI9KtOquBsoNxnAHruMbmTGHB0oPNyF32fPnk0//OGPLIz29NNPp0MHD2ZX8owdZbT5wrKFYWI5JRNebnFm2g2UjY10+86dtHz/ftP83S1ar07nvWun09z8nP1NoKVy4WtUcme66FB5WGVZlKvt+wvYFt4yamyAnrRpMqC00q2AcUngq1m2UVFX5QBj470PHDiQFRrUjva5PbRgu7G2hkwd23QQhR+8TtaQ4K3v/SBdX1hIRw4fMYKanvKOFnCRWJgXhJXPksWVjkDSEhQ8iG039esSNaHJzXYALQfjSYwkXAJKtBIJlE3MLtcXjYyucR8dg2BrR6MkOaOmcAxaNWWlvASmx6ZUuCqA6DpGTZ/EqWsfn6f3q6LBd8VnqkmSKVQTjeAT59QHTn3vPwpY4f6aOzAK4xoQ4zNavqoQlXVgGKNdgYxjqYIxyly3ck1t77ZyP8F2FNqJ9ME9+bQt25gcFZUh5f2oiCp9doGtyoFIHzZeC2xzclJukYfrAX4YG5m5XmUrpeXl1XTt2vX07rvvWkYxLFsUiNg3P59m4AHMuSCQaha3RbLTxLiflZ2dNec/rFvvYbvECv/5bC371np3H5xUwDQ1zln2Mp8P7/HKqPcneumirCrjtsHWZUOR08pHo4At1537RauWSrzyGudAWcsuP1Bo9u+fa6Y4wfNVW2KY0S7eY8sWCVJZ4Jtryv+/t7SUfvLOSStNhoPbBy3Ffda0NROA1iLKwZkVpHQjVJjrIsZX1o2sLYdqO8ow+Du7FFpddwi4uokEFFYjMYsv13d2h0TbR0Km5/GjSJh0T2EdLAaTk1VUkxzF8huvHBUZsP47Mp1d0fBMcQW0eL9+p/vj61eSyxRYopWLNWW6PteQ1kZ8vu61jhnXsEuJ6qKBKGyN/Tsy4XXsXuXDzkkzUcSfHN+9WyiNyLxhjj5vF147UkRyvJHrEAG1JsTi+33aYBtjtiozIj3WwFYVwyhvSJ88j14FWz/HmLNyB8EWwt5dujP5iA6ygsfS3bv30ltvvZUuX7mSnnzyyfTE44+bKxlJUlOsJ4yzrROTDdjCQ4jztqYkZctWwZauY8R4Ga9FPoqCk/I2ZXAfOKj3TeVijWZqYFvucXe/3tfI5R7LVumtz7KNfECwhRsfMfFnnjlmfXZzetDDa9lurq/bu5qVmhOeLBt9HNbtQjpx8rQF8xGv3TfvNUCRwWiKIQ4aV0o1qgXVJTyLUHbBM+ynBhqWUJjd9wQegAJS6lExBfdgs6ycWk53b+IjllSFbNTBBgQcM1qCnGMTC7KEsg3pielubRIpGb7r3dgKS4lYhT3fmYInAkEtZhuFbgSLCMxcD7qc1fXclJnLcSUFXFqM0TLmHBWMOacI9ioA+/a/ZtlyzRRwdb0U9KuC1sqPDhYG+HewHcaJu/V9iQOSviMNqrDuAtuo1BJ0lT5o4Q3IkAZs3UNmYSWzbL1+NRVanDtFZSVUkALQImHq5MmT6dz589Zf9amnnkoHD3iobWYK1qhrQupGtiM8uWUp5CxitqhJnA/x5izkSc9ctuQoP56DwhPRO+PA5UcOc8pqdVNqCqryRV2RLJZtkWMuo6PybGu/BTcyFYdagpTOi2CL61A85NixJ9PsLCpf+VWTkw9pzHYdtZERoIdGlivSrK5tpqlpr3Jy8eK1dPHipbS0tOhlyaw11IrFHgC2cGbAlexlrMBgswAAIABJREFUfnPbvQxkICQ9+qKbW7R7z2ruBCRZV252+7drigRAaEOXL19O58+dM7BFCykE2GGd44fXFusHbdHqFbBqQGUapTVAAFiX/xkfUmAcBiZWKtDer70CClgErUaTbKqruDeCjBgBjcImxkV0nblf1Dq7gIYWPhWaPiujponvJthGAVz2cdA7ERWP+O7N+kvMNgrvvvUbBjs1YadHf+Kz4nh9yprRQyUjOSpTXTTMrFkUwf90fhxslZfJT+qx0TilCuTowdK15DgKuKqU6ef0SjVgi4QmnLrI1Wqs2fv6hgEtuv1885t/bjz3ta/9x3T7zl1T7FG28cihQ2bdzs/OpUnrket8TbkEq9bc0nZUcsyO/ayvrzZLz9KMuMZcyNPTuUOQHw1SoDN+Rb9cb9c29KdGh4W2aoaOf+ZygQ+ogG0uetQ1ATU6am5k2liRZtnbFvkkcNE/++wzZtkCbK0V4kObIIXdb0mh9tLduXsvnT17Pt1YWHDCGZ/IZ8VSGpucSuubXnLQicFjYCbEzUXnP7lVQf6b1ihEBe7NgN0Re6hpX8qgeIiBPu7f8HOz586dsy4XqOzyyiuveLwZWmV+hp3bSmPm1oHbRolCGTGCGeeigGpWfqX6Fd1Xek8U/mPjYMZBy1qFShS4fAcDgc32WcUBMAkxYQJVax55k7rmGcFc7/WYc7vUpu4Xjk3g//g+Oo+oRCjj8T4F+Wg5x3dSoRT3ryYUnEpLzFbHV6E9VKJ90hdkj0xt32prGPcA15hihASNT+WnVCXinqnCSj6MPKP7oxafKowEOHUhD65TARn30qEwTj5ni5MO1t/Wu+zcX7pvrj7EWb/97X+wz3/ujTfTh+c+Th99dMEs25dfftnitshE3r9vXz7Ss+6lFpH4hLKL2WLFmLBs0VPW2++5/GRiFKvmgXci//H98TlDYKqQqOuY76zrVJRTN6p97dtnmmlZtmWhrlcGYySNsfdZ5aw3DS2Mx/oG/AzzRFEWZtR72V33NgFs8e4wnNDG8Jmnn0qo4+z8nFA2eLgrdJs0vWcDm6CKYNuibs9YRa/DS5cupevXrxuDWlHs8fG0Cj6d9LZMRcjmPo4eDmncJLZxUoPTmgckuK4dbEf9aQNtbsrNuCWKVCyvWLYgABdEf/zlVyyjjV0tKIANKMBM4ka2zZYzuxTy0fIjwcOF01IqKq2udLzW3G1BwDB+sDwKSFzL50aFgwxin28WoVWzyvpiqrndUmvpo1DqE9yuWZeemhHoeI6XzKu/8bd2JKntP5/NLM3a3KKipMpJnM8oNBbBfCeW7SjP28k1XZYv162mqOr70Quxkzls/9462EartA9sa98pj+ne1cC2gI3nfxjYTiEPAiDkViksO9wLCxeKPPrZwtp6443Pp1MfnE3f//7bVsbxtddeNZcyFHt4/ubn59LczIyd8iAAAnRnZ6aN3xGaQ5GK8cniDfS47XRTSMarORVlSPfO994EbMvNXMDU5+8iuF08xMfxrksox6tyo8bvNfnjFUHaR4Ki/AF/k0YJuKoYrONIU5Z9VrYy9+cF2OLdAbbPP/98ehpgO+VVtB5dsPW9tM1EDPT8+fOm3ZnmODmVNsbG08bYZBobh9vESd8Wl02Nm2isA4oxgnII7seG9YBtFBwYo4nhWdy+1CxGxiDS6QG2H330kRH+Ky+/nA7sP5DrgGYLhhnE42NpVc7Vcmocv8sdZZ9nMEQFGHXlRMuIjefV5cx18LgQqL44F1RY0PpQDZXr4Z2YsO489D7YfUjBpsZEscUf31+ZqyawyxaWozP8TJ9Ts1TinFxDb58HpJJBxlSFRRla59YlJGpKTIsEQwWmCLb97799qNmNOyPYRqHZ8Ik87EEDW6U5KrcEibj2g2BT6IZ0ReWSa1NTuHzcdsx4YmIQbF2euYV7//6ygS362T7zzLPWPH7p/mr6zv/73XTu3Pn00ksvecu9udn02NEjaXVlBccq7d8sqwggtSTTifF0f3k53V9eAlQ2iY7KLzUFPwJvkbmlXCVlsIbLRgFbdctzzbqUNq6fWcQZrKPSi3mwOTznpFnVdr3htYdDALbWxnXc8QZAjesNbI89kbuc5f14ZNzIUQpksKWFe/HixXTjxg2zbCem59KK9UHmeVe30Mytapn1XpibhSci2OJKhAQUbGsMpgzZBlu4e6R5/MaG9Yj88MMPE+Z59PDh9PJLL1ssBaDHH7h6bC4TXm4Sc64RC4lEY0lkCDuDl7N0Ga/m9TWBrfPmO+b4Q+PGVIGhoIu/IwC5N8E9Cvo8zIFClt9FC6D17x6nAufcBQxZZHVqxlxXjhOt/JrVr3uhAgBzUGbtEwQqYIeBZe37LkDfDYDczTEUbLkeUdmLlvmDBLaakU0aqeUFqCIXAVdpTI/qWRWnnG1fX/N2hq2CLVgbQOaKoPeQhYV7+/bt9N57JzwD+Ykn0uL91XTr9t301lvfS0uLi+nVV1+172DNHkaeyCyOq2QwzccU2SrP+tiOJ4vP2llcaTVKsMG8ycPk/yILm1WxPxQgdU2i7CwyatCyVXpS2RF5pAFbU1jainKUNeRhupFprZvigHee8O5VMJRopGH9GH5C3+Ann3zMazvko8WPTsw2UCY0DiwQCAI/NxZumIv27r17KU1MpfUklq3U6jSwzdWm4vEa3yzvKGQ++5zppoShDKZTUiAB4Js3IyctIdHr7p27BrZXrlxJjx09ml568cW0b35f6zwrrjPitHPCpRJPBC0Fz8iwUK7gFoJ7GvZ6zYqIWXckWheMmbjsrF9JgFCQZTYw72trn17EPQrZ2hqOCrY1K7DPjWqxLnFT6XM4Z33nmqDEPX0JWMroeH8ePcJ9Ufsf2KMcEuiiJe4vhVW8LlqOuwmUuzHWowK2fA8qsjVeUl5UOtJQi4ItLTtTiqs/7QStNtjCeGBox3kMvHjnzl3LRN63b78dB1paXkn3Fu+ny5evpP/7b/7GZMqXv/QlA2Knay9zizrHMDzQzAVZyQBYjAk3sudtuNKsfA4rugaghb8barU/9H6CbaTvQV5k56Vy1j8aCpE3yr+zZ6DHDc15AD8YMmoZNQ4SLsMD2OL9sXdIcH38sSNNQQtb10fSsjUvoRQ9z8W5r129li5cvJTu3FtKYxMzyC5ouYhNCDNhiiH0YEG55uRA1/igA9HUQCJafDChMUdjqs2Ubt+6lc6cOZOuXbuWnnriCXPvzM3ONYRMK9E7LDjYx+fH5yqBqNWDOL0xioCtzi8yweD7eJxC/dAD7xcsVYxBjR0dmRSMIphFBowyx64P+6KAq/d3gUNX8/Uui1EFgGrgcd34vJr1G93K3J/onVBrICpSFPB9LsuaoNkNkNytMaIyoLRJBTTuw4Nk2TYyICu/pOva+fEa2OpnkX4oE+hWHuS9tmWLuu+M2QJ4eawQsVpPlEKSj7fH89ANhNW4ge3Nm7csIfMf//EfrWzjz//8z6ejR49YicH9+/38LY0Wjw3nxvBTaDpQzsoruHq3nWLZRkW43doxJ6Vm0OYeR9ewutg9y7iArcZ3Faz7wBaNGfynCJFIXxFo8Y58lnkVuQ3iEYVCDbDFOgFsHzt6qCXnHkmwtYVD0wGY+rlhABYLC3Hl6tV04dLVdHcJGlgGW8lKdhACWOf2XdyWmLWWoSZaQvpvtd5089l8HZ/RTXzrxs106tSptHD9enr62DFzI6N6C38UbEEqa8iCG+iR2yZyfX5rXnYObq0Vs1Wmj3HaqMHCxTSGnLycwMDfquFq7IXvHsE2AlIEzEFGLUkTBNs4B12vPnAg2EZgJsMyJksmqykTGL8GmAqIvE/XlJZQBBnOVy1hzieCbo3u4vrtFjju9jgRbDl+pKMINFyDTztBaqdgW1M0I/+pNaeKHmO2vF7B1hquNJYtaNMTmiYm0I1nykDX68lvpuUVnMH1RCZ41P7yL//Sjh5+8YtfTG+88XPp2LFjllAFELbrGMJCtUgrEenn/akcMcdj0G3cBjTNoOffymPkqch/CsTul9Lk1jaFkiejwub/Rg1oJl6VcBZ5jr/VoqX84njWxMYcdO4fZvgRdAk3O7wAANsjRw62snoeSbD1Y1yuNUEzo7aIz5bvr6TzFy6ms+cvpPFxaHvlHJaBSpMJB0DJCeIVoM3qW6PFdYGuClSShIItYiH4ublwww6cLywspGefeSa98tLLtmnNPcgwRNUnc18XsI2CUAVWFNANCFBLk5ivghTvU41dY1J+pr5kI9feUZULfs+1BrGDqMGgEAJk1JpVGQWxCR535jev3gW4XSDReDCCR0Jde31u6Lbw86fULBQFT11Tfc8Ixvg33fAK/Gr9UhBEmuO8ogKx22C50/EUbCPwdI2ttPyggC3pbquWre4PxtAKcVTEIt0XRariRp4GH/nxH4At6GN2ds668ywuLtnfExOTuRcs+s3OpJXcaB2JowBkAOq3v/3t9Bd/8Rd2Bve1115Ln//859Prr7+enjn2tAHvwYMHLHFqfQMg7QWC8MNsZBoOfB/liSIj9LhaSZBSxVv5kEBcFC2PRwPtVO4oH1GJ6AJbGGLFOnaFgbFZgq0X5nBlRBUfj9l63owZO9nBCHlIsIWRBLA9fPhAruOQ1+mRdCMPkQaLS8vp7PmL6ezZc0ZoSH1HtSaUMDTiQRehrLGoS4MEgc9wLYmL2h3dHTyTxfNyHAPf2z053op/W1wZWYM5QermjRtWfeQ5ZAjOzhngNmdfsyWFZ69tli4/FF4RXLsYlrWN9XolXBWGhclL1SvEbvwoQAEa/ZsJQSqM4tpofEuFT80SVEasvZOCbQTeGiAZOHa0qOsinWjd67roPV3Pj2vVdT8BU2mKwpxz4O8uMKbg6HuX4n6zJzaXcl5FUOV64iZY25XGqGTob85ff8c926oyEOk0Wk87Bf94/+Aa+BX+eXHj8r11f7rmou9QUyqjstb9ToNgi2M/1s/WQpjMkuc5eN+3dj1ndycDlAHI+B/1kvEbtHP69On0/e9/P12/7jUKcBb3V37lV6x5AVzLMzNoPOCWre4zj8ypokoaVb6G17DxHErPbq6RuuP5mYFczrLm0Z8a3w2nBQTPSoIU528yfQ2FQNClyFsCqlKH+TcyMoMtakUjUxbFQDY33arFfTi/7F2VUCZ4zJpAmBL9SJ6zHb7i6fbdxXTq9Fk7h4sF4gZb0+QpTwTQbGMyFIt8M+uMm4LvPabhB8oJWGZdy78tRpvrw+Ies/AmJi0rEEd/oGk+9eSTdvRnfm7eiB3ubzwPYyFxARoVwFYVARXSEXyisCJ4xXv0PhJXXEoTFJbliKxJj2PwPCmVgiLIc5Z39h6o1qjrE93JURhTu1XAixaRgqoqDnVSKEd/ItDX1pFj/H/tfWuPXNeV3WF3V3Wz2WTzJckiKcseeTTKyA/4kWAMGA5gwPDYMx88cAB/MJIg87+S/ALbAUaOPfaHDMb5lnEUw/ZYlsbS+CGKFEmxSfX7Gay9z7pn3V3nVvWTz1tggdVV93HuPufstd9bGWKNYSqodDFslZLHMeZxZmxlYGqejgIBQSlGQ0egd29AAVyu9Sg4jAeh8jQHtQqM2661tXzSYDuefbRzNDGfXak/uod0D9auf5xgS/qjghTezMtFyp3/5jwJPAW8xQB3Y8PAAoCDqnXw+eKFwCqsH5SPxbn4bf700ICd9xnhb/kBFaDKfqfQUoIrVXjkcXEvlXVA4aEERyngT2b99TzbCLZaUc7umNV4m8dsN7a4mV3E3UylHetEtmHHQSgB2J6eG+SobLc4P5lm5EkUz2C3vLKW3nzzt+lXv/qVabiXL1+2EolscICcXAssgHSy6+YZvCHJEAjjguLCq0UTNoxdirFjqIOZQVpdWbF8YBTiQPg9APfcWde48aJkZ5aIU6cSEqtZxaTGkBQ01ATJYxUQawATway14HLZNZqRIggpmJNxE4h1YyjTjwCpfxNstUhEBIwI2LpZq8xNNNsacEagiaAc7x/pdVSw7Tpf54GfI6PuMkW2GRgEJo9NoBBEEC/CBT6x3q4zuSgITaJzpH2XEKfH6bM/DLBtaTEyMD4700ZIf41GjvNTA424duI8jmdfkzVb8h7WRoaP1vehd+fhPLNVJQAXQAvTMkEGFrW1tfX0j//40/T2O++kr33ta+mLX/xi2traRH/TNDv0Hq3kTbTmkXa6Ttp7mRp3MSFrNDbHFnlDoeMo2Nbo2U3DXJRECpBxfNRsaT5Wc7heDxWkGKRqJYPTKasFDdqAvkj7gXVyOGBxjqccbAGe21m9v3fvvgHur3/9a5Ps0Fz5zMKCUQgLdDAYpsFw2PjSEGiwsbbe/N2YeUMxf0ppBJxGOvIE1xJcMD2TVpaX0/Xr1w1sL164kD567QWrygJtuQHGbOownRsatNRG5iIfp+3WAK0L/KJUXhiwV59iX0pujgjo+J4AGFMjkFLA0m5d2pNuOmW+qsHqBlCw1c2r4+bnpkVhqC1cEzqUEUbzbQTplvQr1W90nPvRbMczW/+V16nRncKJar1tnzvNig64MD2CIXN9TNIcdY3F+agBVU2YGfeMNeapa/ekfbY6RxRyCR6gqSk0ufYuvp8Ethx7XOtxXXQJMm1aTQZb1WwZFAXTa9kXCCB1M6kB7lZJcdnecY0XfA/86Pvf/x/p4qVL6Vv/4Vvp+StX0twQjeZxvmu+eCZNFdT1EBWRIqy0zchxv8YKVG0Bxk3ANIvHtUKeOxZsc23kCOgKtnwmXk/XMBQdpl5Cs4VLyktU7lhQKzJJzp8/l5vF+Ei8DfGTWK5xArdCJC/MK/A9GqvZ20vrG5vp1q3b6a0330r/+vvfeRTfDAprz6bT8/O5A4+XJBsOZs2fSqbESVONTqUiBQJbOLk5M843IJ6asqIWiAZE4Y3Fs2dtwqDxYn5oUjTNLufYIiKuxvTimKqMK5ca8/TiUX+dgo5+bjaSfdnueaTrKDLrCPIsXs7G12RWKrSo8KD+E6NFTiNSQSGCIhmOan0Nw9Qm1gJcvAbvF5dRvNZ+AGMcIB8EVHks1wM1iTYjql+xBohqclZQ1mdUQUrXVQS7uMZ47a7nm6SJdP3OdfQogK222aMwrdYinfcItjW6KN3Hr4vJYOv7osNnmwNHfW7dPwlAtnf2VeJctNZ74zdvph/84H9aUYz/+J//k6UGbW5spJncv55WkSiQKM/gs6sA6EG8EO6KdtsCsxwIWtt/Ho3dNuXX+MAksJVqko2QGTXb6A7kNYEfCrYg9vb2pvFyxP+88MLVtLAw73Ow61rtUwu23ptxJ21sbpqEisL+NL0AeuCneO/GTev7+O5771mEsJmPrbPFXJqbnUuzQzi/vSYog5hGQLWSmuNgmwtTNM0PpqxMGoAWPmRojihqcfHCRfORYGHSRzwcDAzlNra3m0WiEjElzRozbiT2jmheLqaoVY5Ij5AMZbVGZh7BNQoF2GRWXzX7fJVZcVPy/wjAtrG2nUnUXsrYakBr3+WofYJ2NEEXCbxoe/pMHJvevwsgDgu2er1I38hcFIh1Drs0xBpA6zgZJT5JmFBa11wVOha91iQBXxl0jcb0Qe9HWDnMMaqRxXH72EsvZvwdNdu4/iP41J7/OMGW814qtUkd8twIwIoN7npDeHsjMChXnAJIQNt981/eSm+88Zu0dO9e+sY3vpFeeeUV80sOwL/MGlLiRnT8qpmWsbDxh3cci7WRJ63bQjM+S0wpKjM1fn2dsufWClLkdwRbruUuM3IEW0Yio3kDXJGoHIXPuQZQbnv4lGq26OUKsEV1KYCrS8p7Zi4GCIDYMzODpk/u6tp6unXrVvrDH/6Y3n33erq3dD9tb22jJISBLfyqNPla/0dLIC8pHJz8hqnnohQNSOZcYITco8UegqWuXLmSzi+et2YEGvVsQAGQgu8la6aqpWDJ7Ufy16IQkzSJGvNAyLsyWz1GmaUyLoJqU9ZMcgJrY8DxTINpgrCmUAQENUlz6UqpYMP7RlN6DYyYZ0vaKQ2jD6nGcBvBRXKN43OPA7VJ2t04kFCwj1oTr4v/FaT1MwOiqF147mWJblctpK31egRqFO4U/HUOIsjw70lgq5pSpENNmDwMoB7+HNY09yt0gW1NSKjtI12bStfu8U3WbDn3pdEK65C7kIz0IAPbbA4Hz1OgxfcXLl5IH66spP/63/57Wlg4a2CLIClYpWBC3rWuWG2rGMFXszHUyuHPRxdIWXP7e+6GUllrb0dC71+YKz5b3Ts0qbMoBwE4rkV8D7CF98XSDy3l1rV0lNcF3z53bsH3SZjEpzZACj0ZrbSW5XoOzYRCXwX8iTAte2Mhr2NMwsFVs7qynm7fupNuvPdeevfddw2I0XoKL9jsQXT87yXO3PRcgGNg/lZcGd17bMPmXDW0xEIVKeTb3ltaaqL/ULcUTvePPPecBWZZTdJcsIOMMS5YZebKgG2B5YVStkp7VZDBRjBtjjLzSNfZDsJcpJE5+uYrFb5qTIXn6P0bADjlAg6S7WFS181cM6vXhYCcF1vpWhSZn4IN7wWLhpoM+bxKczVjjzIC7eg6SoGuudR5pGuBDL+m/UYQLH97+oOeGwFU5y/SUJmmrj/Sh3nTXcIYNYguQOG9Ob42cOVa07m12aFAM0Rf1wC9fu+Sn6nrJGq2XWs6CkZxXewXdBhd7EA/ZR1/SupPW8hiEYxmDhshrO2jJ9i60jEw6x6axs/OIdf/VJodzqbVtdUERcW41p4Lu1znmDPmf+Ne+B77lEKy7hHu/2imra3hUaGUmq1TL/5eBI2uldHuOMYxuCndC31wHNtZc+daKIIkrGqFfl53IJkJ+dq157M10s3HucJvbgzxFPpsD9AZb3yD+DyfmKh79z404EXXHpiCYRImQwToWoPm+XkLtDqFYhozQwN6LewA8Ee5xn956y0L2EJrQFwHZmykBCFFCN0kXnn5E+kTn3gpvXDtqnXswCTT3EpNEH+rk79l4kbKkTQJ6JK4VduhsOD3mUp7OwiMaGtDZBbRzMfrlOvlSldR9Mv0jD7fkW2TNTGezrGxQAb/J03og+XGhGbtEiwryZT6rnHDl82bW4qBweXuSdH8zHFy/BHAeC1kwmvd7eb74D/uYhfjNCQFUB43Og6CbccEjEUwClndwhbvp/8rraKgEkGIYKzCRTMkROLDz5jXXhQY8HdN6GrmlQKWxCrw2hyHCnCR1lY8yARGjzTlM6pQNgoQxQrk5xSgiHO0X8CN9LTyidMe34GXBkNFc6+NjyVtM2DlndACMBWkXAB2s7GPP5uec14qadG2hJQ2fKOCRhEKlP74TPpHIdZpA9pPp71dRABvW4ENgjv66kL4oMsNn92k7TURnCdmq+UehDaPmcH/yDPetPRKn9ff/vZtyw55/urV9PzzV8yHbR19cMzedjo966UrkTaF9XjhwgVL+Tl7dsG+r71OTTLpjN134388zE7e9+3G9rPd91UOf6AthNzA2hZHDoPnFdGfFsCJLj4IfAJgItJ4dW0t7U3NpPmFc2mYi1ZY7tr8vJ2KY9Aw4Y033rBzqTnje6v0srmZ0u6WMfyXXvqT9J3vfCd9+9vfNhMP8nRhisZ4WKOTGjbzf7H40B5qKkc5c2FzQ6q0qQ0FsKAsPQAtuKzxxbSZ0SOTUYBW6ur3HkUtXKdjGmpMyzYj2vRlYYF+FR5bY35kGkUQkfaGoXNSDcgieECy92IwhWGoGZpjaQk4Tc9h1LUGoypgH5mNagzxN33OrtXL8daexRktG28fdou6baTrFTUWBSV81mdQrVAtKq31kjUMW6OIX7AC8SUaluMgL9Pr8H4K3FZQgU09KnEVKuwpf/TPFMyKOb2xukiN30gbnQsNEIrr9vBgO2jAtoynWJnUHEpAgRarAjnHTDOwaqaquWLtxuAm3SN6r5qVLM5X1xrXdVPm4VTa2ca42XDBg6xg6fN7ubaPMYLXAYDxPVJzvIDQjJer3EDE9bRZHzc2NvO62knvvXcjvfaD19Lr/+/nFsvz5S//+/S5z38+Xbp02d2DiDxeW06nYErPPBG829J9Ll9qdWmLa+DU01hB6vAQG84Uv6VuEm5Wm/ws5QCYAZboOnTrzgfpD+/eSB8sLTUmaEw6pCNowDBJo04y3gi/h4Z74/r1dO/u3YSiG1evXU1//Y2/TH/7t/8lffaznzHGA+369OlZk9I2N72BMQD+1vu30r3792yhMZgL2jXAVjeIMiVuVmqoYAhYmA5W6BbkzakZ8YhzqT0S/Ki96EZS6dYKhnRYVTpBIl/MGihU0qwUnCNQ45mK/5dBGq6ZKFAqTXgN1QxMC81vmpLIUGIesIIeGUejNWXttqb92j0kiV4BivSM9I0ghvOrmm0ODjmakD0ebHWXxHnoApfaHFT3KebdBCR3VXCN6hzVNFu9FpgxivnU1lkE51FgKICrIMv5IN3HgS3XDf+Pwtx++FPUbG3tzXiRHB+XC4O659pr2zU7FbJ1Leqz4RrgH24m9sbqzCSgywDj0f3CNVxb33FtRxqrsDYK1ug3u5ujfL1qlt0jPy+uhXxXarvmn87mdvzm2ux0On3aC3dAiUFf8+XlFStX+b3vf98AF3z2ueefT3/1V3+dvvCFL1hcDq6D4hXTaSftbm1YUCuUGVSMQi3pudNzufJgtiuHiezBdj8rO2KsNDdQk7RF9+XAHWvtJ6YaLmorCYlqU8Oh6QaQsNB9A1owNGC88Rl+YHwG2LL1HqSnb37zm+lbf/PN9Oqrr1iOpC82hvrzs0t+XlLNcwJXV9fNJL20tJTu3b9vPhlrgixACvMrq2DRDKVM0DZBBtnd3dKrFuSJmh2lW2Ve1EwceBBW0P2KjLAFpMGXws0bASSCJAHPx5TTrqZheipvPIcWhVDAbMYEhpZDDdsaS9F2ImAq8/HruxSuJksFzBqYKpPqAgoVbhSY20zEaFqmAAAgAElEQVSv5Il2zcB4MB4PtmoGrAkKtefQ56kBbxFSQDNv3IpzokXGma1rMXpvXT9sio5goUjHmrDVFuJoOm5bdZReOvc6H7yO/18aeeg9FbTGsaYI9AZ62YxMDY+pORH4VFCOwhD3CL6nINMOuHS+EvkD6Uiw53WiwDlOEOvax+15BnhOp6mmiYwHvfj9Sx18+kvLWsuNZUzoHqTl5dWmJvtPf/q/03e/9z1z3aHmAtI9zy4upitXr6a//PrX02c/+7mm3gFSfE7tbKedzXUrboSAqOevPG+KzM42y/22u5o1wkSv2R4GbX1ybSLHWOIcmHJZMjUzhwpScQQAwj/+8T0zJwNosYBRGPyTn3w1PfPMpZZCCFB1ac3NJ/txwXtd1B0rUo4cOgAwzM+rq6tmJsZmxeJR4CEAASRnUORjMGxFsCqoxg3MzWL/79OEXNPs2kzP6Rql6RoI1UC4xmQUnPi8WorSmFj22U43G7wwfDXJRQaHv4uUznKXJcBLx4h7s+hH1HrwNzW6uG4iw+czKtDiHM0xPAmwVdrWQLuLwTdMSeaV89kAlRvv7VA+F+mq2p4yf84LgRnayc62lz+NoDBeyLCjW5W0tFiIAmu8jq7Lo4KtriWCrhW/yWBbAK5dPIJjKgU52v1gqVHGFBic1zb3S/ctKazDZ+Q8qHBbW2dxHXB8GmvBtV6sFV5oaOqUV8KyTgBBbIdZF35a+FOdJ55K6+trdjyyO7zt4G5688230muvvZb+zz/9k8XEuIJwyszKCA77+J98PH39699In/70p70Dm3WO20jb62tpbjCTnrl8yfy05gLM/MACDzswoddsD4G1rVMsfL7dHDwyAe/ZJ8flwhaq1USmgmsgwtBBzO/oZYndhMaXAiyAVyVLZV4EJgNmuTaOgbLNaDwwJphWoF1bgfK1NdMUMD4L5gIIW31nBwqCEZ9FTUA1KVYBV2tPx2Mb5iqbmYCumzmCvAJ7DfCocdfMXnpPXFeZuILeAJaJ7AtSLYxjiXQf1bAphBXAiMw5gmy8TwSKGmhwLqJAgmSFmuasczAedMZrtl1MNApQXcJCTWBqjoUpL+eDxvEqs2befO054M/bFc1Xgbm2DxU0fB856BLoIrhw3XWt6aOakWtgG83IvhZd0yrgq7XK20AbzfE8r7bXnKZtE3Vt/XWtAxUCazyCa1P3jY5HK0iRL+pceAN3X+MbG+vGE+GegwIBnnb//ofpxz/+Sfrhj35kVkWCO4SM27fvGKO9ePFS+tSnPpW++tWvmj8WPHxldS1trq+nxXNn0ovXrqZnLl82odismdlKFdd0a432mu048tR/g8aKCYQ/tsqUPEPAXgbE2bzAOsv7uqOUEkTFKYvAzIU1YEZD8gj9wfS9uJTN/LNyl6jtYg8aQ7CcyY7R5Bw8+DUAuABgSH/QgLHo1jc3DHCphWEhM6CCwkdNKzMmwAo3HSKgMrw66LZzPVVzK9J78UfxCQnEBNJJ8xCBm2NBgJSnHbUlfi3AoVoW1wHBj+bjwnTbmgKZTGTykQGqUKe05jhqoFXTamp0OArY1gSHCIwOBqMMW8esz6RmZMsSDSZkZczxvBiEZRV9ZEC4VjSZ1tadf9fWbOO9KMRFGrSfq232rAHVuLVJMFdhUM3IBQzbFZo4BhV61AzPe9KiFfcNLQQEtjink9wHfE4VeFUQiMIhrx/3t4NtKVnK8fA4ACp40fz8aYtdwbgxtjt3bqdf//qN9Hd/95p1fEMAFI4DXcDbwONwHPbIwsJC+tKXvpS+/OUv22ccg2jlhTPz6aMvXE3PXLqUUHYWzAwgbXNhOcheWq+2f3rNdhLHHbvqS76oErcTjLN2ixnyHNvcfabkApgaa1s699VtqbXNWEpCN+7loJm/g+ka12/OzycRVKXXb2N9UUWFx9VAOB+HjkOr6xvm+0UQFkzRWODcLAxEIjOI/p28GotEEmismzky5EZLy6Qj09ZLcNOzko1uxgh8er5K4qr58nuakU2uR2J7Lm9XTFw+CtzPq425AEI/eGEa2fScmwAok1GtRZmdPh+BJmpWvD7pHZmyrZGc8qA+9bjElbnVl/94zVaZee0ZdK/wc2v/VAqFNODX7I2yB+IYa0JGGxiSBUhRUIzCiQI5QbiYVrG33CenY1fgUyDQ5y8ana26zuCl8YJOcWFxneN/NSOXe3qaDsemQhyOUW0W9+S6oVVAze8qVHDt6HcReFVYib9xvasJngIPx8hrK4C39mEzByUwi/OOPUeLHLI08P3rr//f9KMf/Sj97Gc/S1PTM9bj14F1t0nfwXEAXNASXXu+8pWvWHAUwRpBrB/72Ivp2csXc2Ed7xYH/osAWCpgXVajHmyPArZHPndciNC4ix82ZSNc8yi3z35nVqGBBgyfL97MDWaSOBYhFmXRfuFfQivCwnAUmLHRVKsk8+L3ro5PmTkxSuvK3CIIqilW0ywVZFXL0fvqZwRHwUQXtZ8I3Pq7MmNsWrwjExr3twodk5ZdFC44dowBQR1GB0R051SVCK5tt0ixfnBOWEWqK/2ngEpZpwog0dUQwUWZ1Qhwms+avv/RBYxrqeYUmbUxc/hNQl1eHQMDBdWEqgCMoEbmcirg1sAnPncRcjyghy89t4tZK13VcmKa6IwLAN760i1u7Bur65trIa4nFdwiKNeEmXFrtUt44zMqLXUtcAwR7BV4cW0IsuQdCHbC88J0jDeOxf8wG+M6v/zlL9MPf/hDA1mYlM+dW0zD2bmmFarlzuYUHljt8Pfc3Gz64l/8hXU5gj8W90NPX9Q8hqBlhUSozEzajPJ7D7YHINYTd+gRwNbiKb15kSTpe2g9mDDy2+AHZhAWzDTQgPE3a1IDcJgHTE2SOX66+VXz8Ovn2tJZaidDI0hgs1EaVaZk82caccmzVYBUjSwyeQXO0njeCajHRoleGaQyG3yvAoaaOukHJ2PUdafCQGSiUWiI2mJzPzCMALQKuNQ4/L4AZfxf6tmWKFeX5hUwdMwKRPsRJCZpTPZ84rNVukfAjgxa5ynm2eoaUOFNg+QIYO6rZSyFC4tRqNPvdD1wfTqN2gVVVBiruRGUrrimaqJ1zbZtfYhrw5+zHRHNZ4zP0+Z7JSgxzvs4/qjrS4E+ziGFJXyv61CFEYKqVf6zPrLw0U6btuqtAdfSL37xi/STn/wkvf7666a5whQMIcqP37LUHgYhUruFyRnfffxjL6aXX345vfjRFyylBxHH165dM7N043Y7BO/swfaJQ9AH80CeNlRMWur7dfOUa7O+gf1Yfm8gvLZmGjBSnADEzAMG+Gokrknt+Tp4skaryXm6/F0B16AhS57cvI1vysC6BAjVNrtrBQVII6Aq2HYdF4FQGVOb6baLIyhI8NkUiCmEcIwcvzLIeIyaqe36Lq60Fooys8jkonZY5nQ0fQW/MdeaN4jCSNQAld4+x35d1bwbQLQKUl48PwpEBKQCjB2+MwiIHaZqAhmvNSowuIsAEbE6p/pMOjeRBng25Kp6YYhi2dHJ4Hx37WTSV82+gyF6b0834K+pL3E9K9DWBJwaXSPg7ofLxD0QBaKuPcI54B5WAYhCCXgErgdNFN/Banb37pLVJvj7v/9x+vnPf27CPebqzBlUdfLSuABjS7vMucM0lbvZeTPNnz5tgVGvvvrn6RMvvZQ+/vGPpWeeQUGLgZuJrXTv4SyLPdjuZ9U8ssccQryyZzncYmlzZwl0qhRhYKCWnkNwtoAui272gC78jaArgC81YJh0VILXAKzBEM0ehhaw4H0kPWeWGqEztMLMlAn7Bmbnj3ZpP2WwyghGGC7bg4VC7HzWLjNcuaabcBUoFRCpGanmq8wcjAb0iOCimjOupwJIC4wbsAVglRlS7aMwRi+QoADiPnk3VSog8pzIrGuazCiIlXGMpX1Fs+XxvKaaYbmG9NkQFGoCk1SzIs3xXUw9ac8nSwbWK0hF4U9pxPtFYYX35nNojeEoqOAaXOukPTVbFLXgtWpgq78p4Eb6jWd3o0EdNVDld7W5VCGlzR9c+FBLlgoDFC64lr2hCcox7qbbt26n//UP/5C++93vWW0C0B0mYPheodWi6hRe+Dw9mDFhh3Qmvzi7sJBefPGj6VOffDV95jOfSa/82Z+lc+fO+jrJuf1G80OYkG2v9tHIDwlJj4J3DYM8Atge4f6MJnZmX6efVpcqICYMdQLZUfxjZWXNwJeRgpA+PboQTSKnLJoQlV2gDVOj8mYSMCl5NRdlqBwHNFtjt6FzUdz4+rdK5d4xpZjpIrOpaQZtpsno4xJkE8mhANVo5VmbI8Ml09V62JTgeUzUuOw5zG8JJkVTYgHdCA5ljosfnWUqmV5BwYFaAgOPeK0a+PF5a0CsmjSfnc8BX7+5MMTf38XsI6Mvz1Y0WxUQ4lrROWvun5vH69qJc6dCj55HgQX0obASfyfY6zzG69NNouBtzUkQqNOkIXpwlApJpGURhOuaddRA2/efDLY6tzXa1AQgXQdcLxQYnV7eSY1gDBM4awPAjwpgxe/gGahPgGYuv/nNm/Z5ZXnF9jqFVJiQKZioGRrBT//u334hff5zn7NAKDQ7sbQeWsr2U8RgDF/rwfZhYG1er0eAyhybcoQrTCisMY4sxXxcN9NxM0XwckbAcnLONJ3ZuJm5mA+9QIczE2esWPSURNHy8G72AQOI4ZPBBgXAssY0jucmjVGPDrau4dYYg45ftY42eDOhvk4pZVgR9NGwhhJ7EQD8OpH510BJK/pEDRF/63PTJNn4HxE9iYuiATYLjFg1o/IccQylQlkp4OFRrkVDt9Q06Zqi/k4t6ce7qBBADV6flaDBNaHHw4kcBaUIuAQi1doItjjZWixKRHFcqzUApxAAN3UUqPRaBIU49gIoXmyi9UwygCggkT5dVgScqqk/vrbawqCuY8eMUd6xPw231IaO6zqeX6Mh56X27KQPn1cFPzwT9j9MvYgYxgtF/2EiZtwHARnlar3KFWoi76W7HyxZa1Q0Frh58/30zr++kz64e8d8vbAQQftFg5eX//RP05//m1fS5csXrP66Z5XkgDOkVOaYgcNaBnuw7cH2WCigZlBK0OprjDdp1m3l7gRl33Rt7c/AN2vUYBc7u3tpbW3DtF8U4kAqEsCXgEntr5SihK8NZmRvpqAbWxmBmnmVUZVjcJm6sKOazShTnsoFTkYb05M5RZ9llw9SNd5YvQrXUubM50Q08iyCQ0xTqBfVaGs2HiAVNTnWnOXz6Vhowo/CDmlHoYImV/0f91aTt56TpZFsThmNWK8tZBWcmucSsK0JOCpsxPljyzo9j6CgZl2TZ7LpMQpevj7awXVKP147CiQ6Ll1jZkYWn63TwcE2AiK+c/qW8oVR0Jik2frv9bgGjr1mVdDfVLuN86brAccBZKnN49YAV7doeZ4sA9ZwHRT2oSDYkCHcAPEmq6uoHX/XrouqUjAXDwczttbRq3waRXtM4Pd5QtUxRLFPI/o5+38Pyjh7sD0oxY7j+COYcJvbH1ap5QWOYwwHpAUZV02joGblm9C2ZSuthxow2YjJ7pKmrJUzAcDr65sWIAEAhi8YzR0IAoMBoqBPW5DLaA5saU4QmVD5u1TiGUcCFUBwnJpHrT3hGN+5MquiERXmqQyx9jmCIK9nJjpEoSKALfcDpo+M16F/nM9GoPZreqlJy+bWwiuiJVJrV0GGAgvyEU37zn4vfTbSiw0zyHSpKeJYBEYxBF6FoHHMXefIr2Wq6UjhgSjsREAl83ZLSQlG6tLgVLNVgYlrPIKwanYKrBy/js9y9XNEOcYznEU+twdtcZ78+NjfFqUKtxIaxndp9mO3tQWEe+pduVdZl/FcPocKDqxJrb81bCm3ULQ1Mo2MBm+qAlqyVenCwhnbtzjG85/RNg9Ba16QgkKkgq13CUJ3IM+iYE35Qlu3oLHpO9kjANbGfkg/bWvt9T7bAyLGcR1+FLA7KtA6lj01L2+ptWkaL9KOAMA3brzfmD2xkbUIhUUsDjz6UAUEAw/4DLPJOzIrZZY4VmvMEmwB8BAGbGNnCVm1L0aa0m9FhlTTfLomMIKgMjKbeqSrOKf05PycvkLmSU0tmoJpjjdGlS8agYYA1SUgWCRnvq8y2wiWUTBraXUAmexmUCYeAYrPoaBAPyC/09/0+QnwSmMVWKIgEYWjTtCxm+xv66mQQbo2woIgSQFbAFADHw3otud/L22bv94DCPWZ9R78noIT6ewWHw8wVL85aU2QxPkUbkkrugYw/1F75b35PTRO5OzjHGix6NmN/xFUue9XF50n8b59zs++x5EP7DXbg1KsP/6Rp4AxEUrgYWMZf8ltt7a2SxAWmjFYv+HVVcvTA+gVc5UnweOFzQ/AnLbE+gLGNFfjOJq9tJIWfc7I8TONejhnPJeAbHWnc49hVvZRMG80QwmS6poIHjtuoiIwKViQ4UXANKEgJTNBo1k5GasyTjJWZda8tj2PRXbuWXRnPEbdDzTjtzQipsqYFdMnVkGADF/vF8dj2vFOKUiiIEGaqE+c91DAipq7CgbxeJ2DZlz7TB7pAlu/RwFKmpFVs1WfbQTb3b0ds06omVnHrfeNwqbRaC8DrghpOk9Ro6fgmCfcNWMIrHkeosAETRb3xf5DcQq0ruP+G1cO8VFnTD3YPuoz1I/v8BRQCVVAF5qc+XYswKcEaHkHpR3z48DsbP2AJQ8YYAgG4MEoM2bWwht/gzl4AIdHQ8MUSkkev9F/6fl6e2krF+fQY8B0qHmRuRAACPQKgPsB2y6NS6+rn+M1RzRUAJ4BZfH5qYaK8+kfJ5CNgDH8YXKjGqhHq4IesxsEKAVcgjSOj77gNuh0L6voM67RRJ8tauU1gG0dc0SwLb72kufORgTlPiVAqj0/HtjnPttu829cZy1ATLDuFDePCWEi/JB+XMMUbnAMYgbsewB1Nv8yrx6CLgReAOzi4qJpstaqlC8TlA/PDh72mT3YPuwZ6O9/shSQ9B5XhSzfzdMIWgzf/wDP8MYOyLf0fsCIbvzww2UDX0tDWl5O6+te4JxMnUAM8CVo0gxLRsTAL9euce1SY5f+N56rzBnjoraqWts4wpFZ8tz4t30fAE+vp1o1NRMfo/foY5ANr0utVDUhAhIFDWqZiPRkBatimi7tBvmsCnp6H/iLvVVjGyw4ZjV9qrmXz0eLw6SFFwEnasyc1/2AbYu2xwy2tKqwxZ6DX0nL07l0k48lT1WLgnC96LrxfVGikC0gybTbUb99+9h2RzRLCcuC6cz0TBoOBibYYk9BSAXAXrp0yfzPCrC09JjwlMtSTpq7R/H3HmwfxVnpx3SiFGAUMyNsPYVlTAekMBqct7m1k5aXVyz4Cm9I5PAJwyxMzZZ+4BIJ7YE1bqbztoZq0iTTxO0IGGTk0WTdMs11UKt2ruk7udmFR6ba3Zq2jdTCY54ng9ZyHOpIcBGZLP4nc+T9a6ClQNyAcA74YdAaNSYeGzVg9WNHYFZNq6a56/01ap6asQJ2JK8KFDomApJqekqXZkz79An6OmkHxfk1/ALMlzUzcs4dJU1iUQs+g83JKY9GZrnGKNjxvrVlZfffg12i3QBAj1XBsQ30HieAfbG+tp7uLS3ZOrp48WK6cPGCPYONpcMFdKJM4QFcvAfbB0Dk/hYPgQLjTE4VUxTzeWNAiDJqY2SulnokKAKF8rW2tlAHet0AFxowgrDge8KbResJut6KEAXUPVkfbwIswS6CadSeagDS0p7ywCJANRpL/n0X5mD8y3VyI+P1Xti5RF3+DIRWLa9tpmz3T+X9CIY0kysTjqCs2iiOU81YwUufTYGXzH7kWTKBaj5FzcXW5+G1dExcI3w20p0ATp9vnKPjAlt/Lo+cddBl6g/Wkaf2MApZK7k19DKtdjzYdu/Y3M831xfvAmSlG+6LMUGLhTC6vraWZofDdPnS5bRw1kspslOaClbNXD/GpuPWnuyjkR8CEPS3fLAUyJoEmY0BizSHP0xhGNcQzaKac3pd0+C18D3M0WAwqHQDUxmCsPB5fQONEjwCGj5gvJl+Q5CNDRnIhAoDH8+BVDuJmqWBBMHYk3i8D2d+MWiLgAizL5ys8LTaOHKgUwPcEtWq3+mYFVARha3CRDMvOWiKmjGZrQKhgYuNYcr/r6QQkUZdYOtP7C89hp8j2CtwENxiuhSFAnyvfvgoSNgzHdGMXBwA1HBRTQ0CnIMtwVhTYNprAOlTo64JFRri54ZOTWvLdrnKKOhxDkALrifOHfJaUYN4Oue5673svCbUvYyRa6n32dZZ54nKI3uuYvSvngKjFMh+WjLTRouqrcjo0235p8Kl8/kE2twLoTmIeb/OkMu5+j2+RRrS3aV7pgHjDQBmJxN2QmI1HDJ+mjrdvMuCApO3mDL7BggJNB2nRwBqmTJJW9l+NQ0uaq4KqHa8WQacYRMwo4as923GDuvCNkpwlaAzgnGXFh+vC2GL7KOmlVNLVjBWmjBynGNnIBatFAr2qtHzswsrk+eOAlO0ItBEzOfFcZpn69YDpiP7fdr0p6BR/LbRcmJCQZBC/Rhfez6/LnzpXOuOoTbLoEGA7OK5c03TdevFreBqA3U3hO2hab9+Mw+PuXm5NyP3YNVT4KAUENA96Km146HQIeAKmq9qwKppkZHD/EytiioAmT0BWZlrBCwwL4vGzqZId9kW8MGfBC81zRrztbiuKSuI0TDKwJSjFq3MmJ/NrJhpqAxdP0ettAEcFCQQqKKfW1Oz1L9d0+rxDAD62m8EGfymUbSF5gSqtqyvoE2ztz57lx+zpn0TzCLg2fes07uH0qdecMEbx3vwWtHKM3JJcF0JYsuFRTKYqXCB62kFMNXyCba+voq7gNorzmWLO7hPQAfmyKLaE65lggDcMIcxJx3HZnuI1+jB9iESv7/1Y0yByYrJ2IeD1daVQ2oJ/jeCpsj8wLCQggTNFwFY+Ow5iMh1HVp6EVOPcCWmHgGYGRVNhs9ronKQmVGz6hOjdXE8a1BrpHADJmZ/dA0kmkirwFZhqq7NlDKcUYOqEa4BW1bJzNqVgm3UbFXQIIAZyS0SvV0uU+9pAkkTce3zQzopEMZzCI4qVKjgw+MpHPG6MSJbfco8huf6tVPa2/F10gC7+W99rH5+8ds2mqFUl+J1qT1rrAIFF9a6xm8q0HkDda+ghWPwG9YirDN37tyx+uTQYjVQsDG7M0X6KbRL9mD7GPP7fugPmQJHAFwAJnuysqB/19MgLxdMjSBo3ZCW7ls5SrypRSA/0VqITU+b1qPalDL9qcF0mh4MvLCAlV90v5oW2GALP57XRBjv7qXBDGor58jRYKIcp5Wp2VM1wfjcapasabiWuSJgqxp9V/CSaolMHdL0oWhGNe07B4JFU2kEUwVZ/azXUPDmdbvmG5oq3Qg1E62lpGXfeZPTLGBbwNVzoRWoFXgZPKVCCcGXz6HBZv48e011NTwH7o+1AWEQvyOyGOuwlEEtdbVxTZZD3G8VrYe8w4/19j3YHis5+4s9XhQ4rHh9BJQ1LuZUany/mWhkzvRZOYgUvxVp60FZCBTy/1EHGulHKMCB/wG+fFluY+5/i0AsgOhO2k1b29um4VFjUw2XHXwaAIJ50vKC/b27jRZ9pV9unHMCrmplZOhq4u1aKzWAUTOy/Z5TRFTjwvUIthGkG4BsFPN2rq4eryCpID1JQIigGzV/fV6lBwUZAjL7MhMYo8UAhSFQthA5qzDTworhxR9cs6UWuWeVokrkOO+v86PgWxs/j6UGjbGhwhrHyr7Tzz77bDp/fjHfL3chytHSTLEzMzctHYfdeo8Xg2mNtgfbx3jy+qEflQKH3fHHB7ajQOUwrKbV2LsVgSkWVJSHrwUMcDaKcKATEiryQPOF1mFR0DkP+PTCfFo4exYJIM01FLS6NEsL64GZUny2Y4FRmsu3gAMAINHPCgI14I7fNdHQVlAerdSKWVP9jzxPNVN0fDHtDW19pSiDgq0CVA2043gjCMdz4vhpRo9m7q7zonkcGIaiIEifsXKGc3OND5p+W6f3KNhSc1UrgwoUKrCohs1gJ5qN2YUHmiyKUfA8r11cSmnqs7dioQ679Y665R/i+T3YPkTi97d+2BQ47I4/ObA9LEWg7TINCTg8PQ3fnXcygR8YzJFm6Fu3b6dbd+6Y35LaJyNs6a/DOEyTtWTikoIBpjszNWNpG9HXSrBQ86uaslvaaXjQGtjVTMjNuISh18A2mkZVszXAkQCpSHMNjKKQ4BG+xc/cpTlH4IpAaaBkjSC6154KB1GYcRP6bprOwUjwj8Jagfvs7G43j0KfLccTx64CRfTf8hwNlMP6gbCG/7FWLl++nBYXz9kawfqiK4Rdd7QFn9+7mJMhLOwnGvuwe+FRPa8H20d1ZvpxPQAKPHywVWbc0sAqWhfBjQB2UAIxLxjl+uDNQ74vgq6g/SIKmtovA1sQtQsNiqZoRkTvoV2ZpW2U1A8di4JtBB+Lps2pL2pm1fOjxhd/gwBAcYeaLf43wMmBQ50aadZqodnqMW1LQrvXK83KClwEYY5NwYypTArULfCHNBSiofV3DVZSU7ybz71rE8BtbnbWzMjsUKVg69YRLbPYXi36TDHiGJoyXlgPsI6ApjBVIx4Ab0QWA1QBvO4zZlEW308Krhof11Rs68H2oFt34vFHFP/HX7/Ps51I//6AR5QCjISdZILdz/CpzbaZvv/FVNjio/PcS/YCbjFC83d6UBDAF/m/jISGRgPTMfyCSD2aHc6m4cBTORTsaprfiGk0RzJzvDXAbbTQSio9n6Wd9uTjINhav9SKmTqaj5W+OnaCHUFzBGxNNSvN0yMI18zQUXOHdhstA2qO1vHQ9NtMKhpbwIw8O5vm5xVskQqkNZGzybwR3OC/zX2Vs38b49LoaPyNeQeQMufbG7XD34+qZ946EoIW4gmc5q71u5DjPckAAA2TSURBVBBIIWa0/Cmn09bdYeXc/WyKR/SYXrN9RCemH9YTToETFUWPRrvG3JvRGOZnNGJgBayVlVVjxgQZar6MjFXgJwhSc/NOL2DaM00NZRyvgVrqdyUTL9fxiiHIODXgbQosZCbPtm/QALOWZccx1ccHnYPTCsdXq4KOX4WBJtJZpJToryVNXNgp6UV8JqbRqO80mo2V/grIqv2C5tAwvfTndDb1e2R56WTV1MkqGmceF9o80g9LUEVgHYKfMI8wT7uJemDnQhDjPB05RfYpBFpbFyeYXHyi7KTXbI/GUPuzewp0UcCYPav1VIoiME2IfjxoQuwDDGBmH2BqeABK+oQHg2Ha2NyytzZqwD2Z3sTAHPqYqc3SfL6bplBAKoNpMVt6/UxJ2ZEAMlfzcwWkbIQe0bpDgQ4CnYJmE2CViVcDW6WrgjWvU7NoKEhr+lLUfnltN/UP7G1+9kajpG+ZGmYBXLsvhRTmS2dBB7/BXMxCFGwl2RT/yNWebDwnytmf3H3Zg+2TO7f9k/UUOBIFIujWmKyZWHd2LfiKheahASMFiSlE1Ihc8x2mudPzaWbgRRDYpIGmTAAwv9d0E2qKyE3GezcXwvf6yLllYm5Kb2CVbZZWrYhVOFy/s5+icqVaowKfmnDtGEYzjwFbBfEaWEbLgYK6asQ6eRGgQS/6Sy09LOfZZsXdTvX7MNc2F0/JYLuzvWNBbtCMIeTQbIxiFGjWHv3OT2onniNtkAOe3IPtAQnWH95T4KmjgNSPVi1zkoazvbVt/j+kHrECFspSwqg7Ne3djpgDzIpEuL6bRmea6GmaXmlqRqnJHWhaWRM1jdeCdEWrJRiyShcnrfG1ttUz+mW7gLABwX2CLelUA9sYAMWhqeYbAbv4RH3cEDA8YC03dQi1kLUhAUUL12wdhHe2d62RO+gP8zHGdO7cOav8hNKPrBDWPEfOmX3q1v4xPnAPtsdIzP5SPQWeBAq0NNpoMnRLrL8CCEdfo2lHciwYOrRSq4B1735azqUooVXhWIAs3mqapXbbBCsxdSZ3CDIQyik5BNus1mXLcVFjowZZMxMrEKqGe1Cwra0DNSnz2jWfbNRi1W/N4wG2lvJkYOt3a59Xuv9wstSMjCAyNHDHmEB/mI3PXzjfpBGBlgcRrJ6EdX/Sz9CD7UlTuL9+T4HHlQLR1loDXuPy3Q9o2lpm3PY5F8ZANKunInkbQmjATD/C3zhWU46Y/wuwdoBx4zDB1vKBKQPIPd1vnMEo+6G1xV7rHGkVqIBfA0mSpuazrfmC1Uwdz4lCAMekgVMxPcdyqWe8mIf2rC3gHcE2g3HWbC1Wx2pxI7L4VDp//rwVyED5TvPsdmiyBsDe5Lh/HZACPdgekGD94T0FnhoKVNoPRm01ml8jbQgYrfPkoFY6SP5+Z2fPuiABfPEGENOUDNMp+uEyIAjXR2StlTjM/VEJbPAlMwq43GfUfKzgRg2WmiL/bvl0J0QjUyOMtFAzcW0N1TRvjdJ2WpqB2LTZpglBJQ2pPIdGXJcIbYAtzPwAW0QdL55fNJOypUxlU/nIGBsJ46nZAcf6oD3YHis5+4v1FHj8KdBpRpZOPweOSs3nEjQZqNTkhebcS2q7+H1qulQe2ljfbBovrKyupM2tzazZMtJ52BS/h5ZrfsmdHcsB9YCpMi8ENW2JrVpkzXdKoUJBWD9Hc7CadPFZtd2agBLvj2sr0JZCJtZGwcDWayjPePnJnGbEMcV7Nt2lDKjdx725sWm0uXDhghWrcIWVvQ8zvY4y54//VjjWJ+jB9ljJ2V+sp0BPgQdBge2dHSsfuLa2nlZW1yw/FFqal24ECE1bqUmArTd2cBhh2UWoiKw2pUCpYKVarpqS9fh47n6evVZhK5qW6TumKR2/+3loqzeVpme8qIT7sou2TpDl/9TsG614D12bptP21pZptjAdw4TMKlQG8pXmF/t5rv6Y8RTowbZfIT0Fego8dhQw7XDPO9oAUGF2vn//w3T/ww/T5uaWtQBkT9+trZ1WsE/samR+X6t+5KBV87kqgWoAGzXbcQSt5dFGsOUYCLZlXHum8aP2NTVf/ubXICiXylD4HYII7ovKU/Dxbm1umMkYQHv23NksmOwY0Graz2O3MB7hAfdg+whPTj+0ngI9BUYpgEhaaz4vQTyocIQI53evX08bG1tpbnYuR+t6etGpKe/xizQXAJmWYowBUGODmQzZxs/KJLCumXx5xQj40S9rgsG010bW9ottn3QxWzOwbCObjIeDQdrd3UnbVo5xmC5eumj1lRnJDZr2YHsyu64H25Oha3/VngI9BU6IAjCl5mDaBOC1hghTU2l1dS3duPm+pRYB0FAwA1ovAqqGw1krqOFAUgrmN8FU0ve1FQyVn6FlOj5iucEIxjWztJqR2Z/WNXCArVWsbDrtsMA//nfzcZvw/rsb0qHZrq+vWPlKaLXIrZ1BI4E++OmEVmu5bA+2J07i/gY9BXoKHC8FSjcDaGkeTAXNFUX0V9Pv//CHdPfukoHrzAC1fd2vaWUjLeIWQVNemlA1XAYp1cCW4zetOJc9jCZngqgGRx32ubUZAsfYVNka0IycK2dZPWgmQJ9q0nnwfOyFDLM6aIC0qo311XTmzOn0zOXLll/bRE8j0nlcNPJhH6Y/zyjQg22/EHoK9BR4zCigZQjZ5sb9rdBkb77/fnr33evpg7tLaW1tw0D39On5NLCCGVO5chLMyx5IhZcGLakvtOafZVehmvnZmKr0vT0sYTUimsFOXqJxJg2G6L7kWi77xvr4i8/Zg8RmrJQm/bXwZa+trqW5uWF69plL6dziWXt+b5foZnkcj3ir3pR82JnrPq8H2+OnaX/FngI9BU6SAns7aOqao3DbYOum1JRu3/kg/fM//ya9/c47aXV1Pc3OzqUzZxbSbG4VNzscms8S/lwCC0ES37VNt6Vvr0UF76CFnwdnUbud5KdVckQA7zIrM3KawOtVtgZpOIu8Ygd1BVtqt0gJwvcQPMycvrllGj9AFxW6nnv2crpwfjHNDKb9GqEqWF+w4mQWbw+2J0PX/qo9BXoKnBgFsmbrJaS8ZV42oxp4ZPyAWXl5eSX98Y/X09tvv51u3LxpkcoWlTs9ZWkveHuvVgde/E/zMqOU+Tc1XiuekXN5I9iOM0GTHFVtWRytatrm9X3M02lgnX4UbD16mr2IaS5HdDbebkreTSvLK/Zs165dS5cuLpopXM3HzEWGdnuYdKYTm+on6MI92D5Bk9k/Sk+BngJuEgYAaxlDgNH29k7a2tpOS/fupZvv30o3b9609/LyspENoEvg9cbs85Y+BE0RAFTqNGeNUBshSPoQArMwBp6nRSxKvmwpWqGAzUhpzZPF7/TXDmZm0vy8jwmBYjR/8x6IuPb7e81jPBs02sXFxXT16tV04fw5C5LqXw+eAj3YPnia93fsKdBT4CQpoGZR3ifXYbbav9aSzmszb+/sWkEMlIW8detW+uCDD+yNEpEAKYAYNF5UWEJHHADw1CkHW63drD5OALaVPsxVrDwqGoFcAE102vFmC7h++b6YqqNZmRoozdzQbGeHgwbMcR2kNHG8eB6OH8LCc889lz7ykWfNbI5KXMjR9YCp/vUgKdCD7YOkdn+vngI9BR4sBSLwZhNziWf24XiZSC/xiBcA686dOw0As04zWgUunDlrJQ6Rnwrwxf/0/RJgCdJeUtGjngmWMG+zbKVXvPIgLYAl+/uqz1i1alxvOICmjWAwL1TB/OHV1dWEN76DJnvlyhX7v0QzI/Unk/+I6UsPdhKfjLv1YPtkzGP/FD0FegrUKNABtnDxem1ktOhz12/XC0fBBI0go+UPl9Pvfvf7dP36ddMe8QbYQZtlP1howNAoVSO1tCPrP+tRwh7AhNrNpbpV+d3Bl5WuCMzuUx6YvxXaKYWCpaUlA1ncE+B68eJFGws0WVqMGTjmTeAnF+boF9PxU6AH2+OnaX/FngI9BR5VCohmG4cIAEYEL18ESyskMeXFIhiI5WDoJmiAHUzQ77//frp7967VbIY2CgCm5lt8v26+hubKYCzWL6Zflv5a3IPaMICYYAtf7fraWlpdXTHzMb4vIHs2DQbUlJH2s2MN5mdmXKVFJLUFfo2TLh7VuXvMx9WD7WM+gf3wewr0FAgU6PDZWqSw9czxSFxotgRUL+p/sCatiMOiSViBEVomQJcADDBGsJKDKUFztgnGosnY82gHjbZbArI09QiAidZ4W6ahQoOFT/bcOeTMTuXAqC27F3JycQyDw6yBAfzVGGxvRn7g26YH2wdO8v6GPQV6CjwUCkAzNfAZjVY2/MkpNCyLqGOkP9dNutAUESTVfgqWRYTG635WbxGIc+/fX043btxIt27dTh8uL3u3ohX3scJcDJCF7xdvmKHxP1NwGGnsWq6Xabx4YTG98MK1dPbsgmnKjIAGwAJocU9qxRwn2xdCpkDqUv96sBTowfbB0ru/W0+BngIPkgIVny0VOw9m8vQZBiHFdCH+5gFOZeAEVs+rpbm3Sft1kzNrEhtAlr/xPazVuDeCopiic/v2bYuEhlYM8CQAIxIadYzhiwUQn11AtLPnzwJUPf+X1aN8DHw2jJgNC8xFvZdB+EHOQX8vo8BJgu3/B4ZH4UI82gDB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201" name="Picture 33"/>
          <p:cNvPicPr>
            <a:picLocks noChangeAspect="1" noChangeArrowheads="1"/>
          </p:cNvPicPr>
          <p:nvPr/>
        </p:nvPicPr>
        <p:blipFill>
          <a:blip r:embed="rId8">
            <a:clrChange>
              <a:clrFrom>
                <a:srgbClr val="FFFEFF"/>
              </a:clrFrom>
              <a:clrTo>
                <a:srgbClr val="FFFEFF">
                  <a:alpha val="0"/>
                </a:srgbClr>
              </a:clrTo>
            </a:clrChange>
          </a:blip>
          <a:srcRect l="20356" t="20259" r="47170" b="20259"/>
          <a:stretch>
            <a:fillRect/>
          </a:stretch>
        </p:blipFill>
        <p:spPr bwMode="auto">
          <a:xfrm>
            <a:off x="6397311" y="3499946"/>
            <a:ext cx="2081961" cy="2144110"/>
          </a:xfrm>
          <a:prstGeom prst="rect">
            <a:avLst/>
          </a:prstGeom>
          <a:noFill/>
          <a:ln w="9525">
            <a:noFill/>
            <a:miter lim="800000"/>
            <a:headEnd/>
            <a:tailEnd/>
          </a:ln>
        </p:spPr>
      </p:pic>
      <p:grpSp>
        <p:nvGrpSpPr>
          <p:cNvPr id="15" name="Group 73"/>
          <p:cNvGrpSpPr/>
          <p:nvPr/>
        </p:nvGrpSpPr>
        <p:grpSpPr>
          <a:xfrm>
            <a:off x="7341099" y="3360936"/>
            <a:ext cx="1582177" cy="1599954"/>
            <a:chOff x="9801366" y="3978767"/>
            <a:chExt cx="1582177" cy="1599954"/>
          </a:xfrm>
        </p:grpSpPr>
        <p:pic>
          <p:nvPicPr>
            <p:cNvPr id="78" name="Picture 5"/>
            <p:cNvPicPr>
              <a:picLocks noChangeAspect="1" noChangeArrowheads="1"/>
            </p:cNvPicPr>
            <p:nvPr/>
          </p:nvPicPr>
          <p:blipFill>
            <a:blip r:embed="rId5">
              <a:clrChange>
                <a:clrFrom>
                  <a:srgbClr val="FFFFFF"/>
                </a:clrFrom>
                <a:clrTo>
                  <a:srgbClr val="FFFFFF">
                    <a:alpha val="0"/>
                  </a:srgbClr>
                </a:clrTo>
              </a:clrChange>
            </a:blip>
            <a:srcRect l="43006" t="38993" r="47658" b="44216"/>
            <a:stretch>
              <a:fillRect/>
            </a:stretch>
          </p:blipFill>
          <p:spPr bwMode="auto">
            <a:xfrm rot="21352191">
              <a:off x="9801366" y="3978767"/>
              <a:ext cx="1582177" cy="1599954"/>
            </a:xfrm>
            <a:prstGeom prst="rect">
              <a:avLst/>
            </a:prstGeom>
            <a:noFill/>
            <a:ln w="9525">
              <a:noFill/>
              <a:miter lim="800000"/>
              <a:headEnd/>
              <a:tailEnd/>
            </a:ln>
            <a:effectLst/>
          </p:spPr>
        </p:pic>
        <p:sp>
          <p:nvSpPr>
            <p:cNvPr id="79" name="Oval 78"/>
            <p:cNvSpPr/>
            <p:nvPr/>
          </p:nvSpPr>
          <p:spPr bwMode="auto">
            <a:xfrm>
              <a:off x="10112870" y="4290350"/>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Rectangle 4"/>
            <p:cNvSpPr>
              <a:spLocks noChangeArrowheads="1"/>
            </p:cNvSpPr>
            <p:nvPr/>
          </p:nvSpPr>
          <p:spPr bwMode="auto">
            <a:xfrm>
              <a:off x="10036452" y="4403909"/>
              <a:ext cx="1154284" cy="533035"/>
            </a:xfrm>
            <a:prstGeom prst="rect">
              <a:avLst/>
            </a:prstGeom>
            <a:noFill/>
            <a:ln w="9525">
              <a:noFill/>
              <a:miter lim="800000"/>
              <a:headEnd/>
              <a:tailEnd/>
            </a:ln>
          </p:spPr>
          <p:txBody>
            <a:bodyPr/>
            <a:lstStyle/>
            <a:p>
              <a:pPr algn="ctr"/>
              <a:r>
                <a:rPr lang="en-GB" dirty="0" smtClean="0">
                  <a:solidFill>
                    <a:schemeClr val="bg1"/>
                  </a:solidFill>
                  <a:latin typeface="Frutiger55Roman"/>
                </a:rPr>
                <a:t>From</a:t>
              </a:r>
            </a:p>
            <a:p>
              <a:pPr algn="ctr"/>
              <a:r>
                <a:rPr lang="en-GB" sz="2400" dirty="0" smtClean="0">
                  <a:solidFill>
                    <a:schemeClr val="bg1"/>
                  </a:solidFill>
                  <a:latin typeface="Frutiger55Roman"/>
                </a:rPr>
                <a:t>£4.49p</a:t>
              </a:r>
              <a:r>
                <a:rPr lang="en-GB" sz="2400" dirty="0">
                  <a:solidFill>
                    <a:schemeClr val="bg1"/>
                  </a:solidFill>
                  <a:latin typeface="Frutiger55Roman"/>
                </a:rPr>
                <a:t/>
              </a:r>
              <a:br>
                <a:rPr lang="en-GB" sz="2400" dirty="0">
                  <a:solidFill>
                    <a:schemeClr val="bg1"/>
                  </a:solidFill>
                  <a:latin typeface="Frutiger55Roman"/>
                </a:rPr>
              </a:br>
              <a:endParaRPr lang="en-GB" sz="2400" dirty="0">
                <a:solidFill>
                  <a:schemeClr val="bg1"/>
                </a:solidFill>
                <a:latin typeface="Frutiger55Roman"/>
              </a:endParaRPr>
            </a:p>
          </p:txBody>
        </p:sp>
      </p:grpSp>
      <p:grpSp>
        <p:nvGrpSpPr>
          <p:cNvPr id="16" name="Group 70"/>
          <p:cNvGrpSpPr/>
          <p:nvPr/>
        </p:nvGrpSpPr>
        <p:grpSpPr>
          <a:xfrm>
            <a:off x="7638130" y="3704062"/>
            <a:ext cx="993747" cy="1016349"/>
            <a:chOff x="-243504" y="-1192756"/>
            <a:chExt cx="993747" cy="1016349"/>
          </a:xfrm>
        </p:grpSpPr>
        <p:sp>
          <p:nvSpPr>
            <p:cNvPr id="82" name="Oval 81"/>
            <p:cNvSpPr/>
            <p:nvPr/>
          </p:nvSpPr>
          <p:spPr bwMode="auto">
            <a:xfrm>
              <a:off x="-243504" y="-1170154"/>
              <a:ext cx="993747" cy="993747"/>
            </a:xfrm>
            <a:prstGeom prst="ellipse">
              <a:avLst/>
            </a:prstGeom>
            <a:solidFill>
              <a:srgbClr val="5B1F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3" name="TextBox 82"/>
            <p:cNvSpPr txBox="1"/>
            <p:nvPr/>
          </p:nvSpPr>
          <p:spPr>
            <a:xfrm>
              <a:off x="-5403" y="-1192756"/>
              <a:ext cx="527709" cy="830997"/>
            </a:xfrm>
            <a:prstGeom prst="rect">
              <a:avLst/>
            </a:prstGeom>
            <a:noFill/>
          </p:spPr>
          <p:txBody>
            <a:bodyPr wrap="none" rtlCol="0">
              <a:spAutoFit/>
            </a:bodyPr>
            <a:lstStyle/>
            <a:p>
              <a:r>
                <a:rPr lang="en-GB" sz="4800" dirty="0" smtClean="0">
                  <a:solidFill>
                    <a:schemeClr val="bg1"/>
                  </a:solidFill>
                  <a:latin typeface="Arial" pitchFamily="34" charset="0"/>
                  <a:cs typeface="Arial" pitchFamily="34" charset="0"/>
                </a:rPr>
                <a:t>?</a:t>
              </a:r>
              <a:endParaRPr lang="en-GB" sz="4800" dirty="0">
                <a:solidFill>
                  <a:schemeClr val="bg1"/>
                </a:solidFill>
                <a:latin typeface="Arial" pitchFamily="34" charset="0"/>
                <a:cs typeface="Arial" pitchFamily="34" charset="0"/>
              </a:endParaRPr>
            </a:p>
          </p:txBody>
        </p:sp>
      </p:grpSp>
      <p:sp>
        <p:nvSpPr>
          <p:cNvPr id="62" name="TextBox 61"/>
          <p:cNvSpPr txBox="1"/>
          <p:nvPr/>
        </p:nvSpPr>
        <p:spPr>
          <a:xfrm>
            <a:off x="422031" y="3042138"/>
            <a:ext cx="2893741" cy="400110"/>
          </a:xfrm>
          <a:prstGeom prst="rect">
            <a:avLst/>
          </a:prstGeom>
          <a:noFill/>
        </p:spPr>
        <p:txBody>
          <a:bodyPr wrap="none" rtlCol="0">
            <a:spAutoFit/>
          </a:bodyPr>
          <a:lstStyle/>
          <a:p>
            <a:r>
              <a:rPr lang="en-GB" sz="2000" dirty="0" smtClean="0">
                <a:latin typeface="Arial" pitchFamily="34" charset="0"/>
                <a:cs typeface="Arial" pitchFamily="34" charset="0"/>
              </a:rPr>
              <a:t>Highest average in UK?</a:t>
            </a:r>
            <a:endParaRPr lang="en-GB" sz="2000" dirty="0">
              <a:latin typeface="Arial" pitchFamily="34" charset="0"/>
              <a:cs typeface="Arial" pitchFamily="34" charset="0"/>
            </a:endParaRPr>
          </a:p>
        </p:txBody>
      </p:sp>
      <p:sp>
        <p:nvSpPr>
          <p:cNvPr id="77" name="TextBox 76"/>
          <p:cNvSpPr txBox="1"/>
          <p:nvPr/>
        </p:nvSpPr>
        <p:spPr>
          <a:xfrm>
            <a:off x="3429000" y="3042139"/>
            <a:ext cx="2151551" cy="400110"/>
          </a:xfrm>
          <a:prstGeom prst="rect">
            <a:avLst/>
          </a:prstGeom>
          <a:noFill/>
        </p:spPr>
        <p:txBody>
          <a:bodyPr wrap="none" rtlCol="0">
            <a:spAutoFit/>
          </a:bodyPr>
          <a:lstStyle/>
          <a:p>
            <a:r>
              <a:rPr lang="en-GB" sz="2000" dirty="0" smtClean="0">
                <a:latin typeface="Arial" pitchFamily="34" charset="0"/>
                <a:cs typeface="Arial" pitchFamily="34" charset="0"/>
              </a:rPr>
              <a:t>London </a:t>
            </a:r>
            <a:r>
              <a:rPr lang="en-GB" sz="2000" b="1" dirty="0" smtClean="0">
                <a:latin typeface="Arial" pitchFamily="34" charset="0"/>
                <a:cs typeface="Arial" pitchFamily="34" charset="0"/>
              </a:rPr>
              <a:t>£222 </a:t>
            </a:r>
            <a:r>
              <a:rPr lang="en-GB" sz="2000" dirty="0" smtClean="0">
                <a:latin typeface="Arial" pitchFamily="34" charset="0"/>
                <a:cs typeface="Arial" pitchFamily="34" charset="0"/>
              </a:rPr>
              <a:t>p/w</a:t>
            </a:r>
            <a:endParaRPr lang="en-GB" sz="2000" dirty="0">
              <a:latin typeface="Arial" pitchFamily="34" charset="0"/>
              <a:cs typeface="Arial" pitchFamily="34" charset="0"/>
            </a:endParaRPr>
          </a:p>
        </p:txBody>
      </p:sp>
      <p:sp>
        <p:nvSpPr>
          <p:cNvPr id="81" name="TextBox 80"/>
          <p:cNvSpPr txBox="1"/>
          <p:nvPr/>
        </p:nvSpPr>
        <p:spPr>
          <a:xfrm>
            <a:off x="433754" y="3634154"/>
            <a:ext cx="2836033" cy="400110"/>
          </a:xfrm>
          <a:prstGeom prst="rect">
            <a:avLst/>
          </a:prstGeom>
          <a:noFill/>
        </p:spPr>
        <p:txBody>
          <a:bodyPr wrap="none" rtlCol="0">
            <a:spAutoFit/>
          </a:bodyPr>
          <a:lstStyle/>
          <a:p>
            <a:r>
              <a:rPr lang="en-GB" sz="2000" dirty="0" smtClean="0">
                <a:latin typeface="Arial" pitchFamily="34" charset="0"/>
                <a:cs typeface="Arial" pitchFamily="34" charset="0"/>
              </a:rPr>
              <a:t>Lowest average in UK?</a:t>
            </a:r>
            <a:endParaRPr lang="en-GB" sz="2000" dirty="0">
              <a:latin typeface="Arial" pitchFamily="34" charset="0"/>
              <a:cs typeface="Arial" pitchFamily="34" charset="0"/>
            </a:endParaRPr>
          </a:p>
        </p:txBody>
      </p:sp>
      <p:sp>
        <p:nvSpPr>
          <p:cNvPr id="84" name="TextBox 83"/>
          <p:cNvSpPr txBox="1"/>
          <p:nvPr/>
        </p:nvSpPr>
        <p:spPr>
          <a:xfrm>
            <a:off x="3440723" y="3616571"/>
            <a:ext cx="2263761" cy="400110"/>
          </a:xfrm>
          <a:prstGeom prst="rect">
            <a:avLst/>
          </a:prstGeom>
          <a:noFill/>
        </p:spPr>
        <p:txBody>
          <a:bodyPr wrap="none" rtlCol="0">
            <a:spAutoFit/>
          </a:bodyPr>
          <a:lstStyle/>
          <a:p>
            <a:r>
              <a:rPr lang="en-GB" sz="2000" dirty="0" smtClean="0">
                <a:latin typeface="Arial" pitchFamily="34" charset="0"/>
                <a:cs typeface="Arial" pitchFamily="34" charset="0"/>
              </a:rPr>
              <a:t>N. Ireland </a:t>
            </a:r>
            <a:r>
              <a:rPr lang="en-GB" sz="2000" b="1" dirty="0" smtClean="0">
                <a:latin typeface="Arial" pitchFamily="34" charset="0"/>
                <a:cs typeface="Arial" pitchFamily="34" charset="0"/>
              </a:rPr>
              <a:t>£71 </a:t>
            </a:r>
            <a:r>
              <a:rPr lang="en-GB" sz="2000" dirty="0" smtClean="0">
                <a:latin typeface="Arial" pitchFamily="34" charset="0"/>
                <a:cs typeface="Arial" pitchFamily="34" charset="0"/>
              </a:rPr>
              <a:t>p/w</a:t>
            </a:r>
            <a:endParaRPr lang="en-GB"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7"/>
                                        </p:tgtEl>
                                        <p:attrNameLst>
                                          <p:attrName>r</p:attrName>
                                        </p:attrNameLst>
                                      </p:cBhvr>
                                    </p:animRot>
                                  </p:childTnLst>
                                </p:cTn>
                              </p:par>
                              <p:par>
                                <p:cTn id="15" presetID="53" presetClass="exit" presetSubtype="0" fill="hold" nodeType="withEffect">
                                  <p:stCondLst>
                                    <p:cond delay="0"/>
                                  </p:stCondLst>
                                  <p:childTnLst>
                                    <p:anim calcmode="lin" valueType="num">
                                      <p:cBhvr>
                                        <p:cTn id="16" dur="2000"/>
                                        <p:tgtEl>
                                          <p:spTgt spid="8"/>
                                        </p:tgtEl>
                                        <p:attrNameLst>
                                          <p:attrName>ppt_w</p:attrName>
                                        </p:attrNameLst>
                                      </p:cBhvr>
                                      <p:tavLst>
                                        <p:tav tm="0">
                                          <p:val>
                                            <p:strVal val="ppt_w"/>
                                          </p:val>
                                        </p:tav>
                                        <p:tav tm="100000">
                                          <p:val>
                                            <p:fltVal val="0"/>
                                          </p:val>
                                        </p:tav>
                                      </p:tavLst>
                                    </p:anim>
                                    <p:anim calcmode="lin" valueType="num">
                                      <p:cBhvr>
                                        <p:cTn id="17" dur="2000"/>
                                        <p:tgtEl>
                                          <p:spTgt spid="8"/>
                                        </p:tgtEl>
                                        <p:attrNameLst>
                                          <p:attrName>ppt_h</p:attrName>
                                        </p:attrNameLst>
                                      </p:cBhvr>
                                      <p:tavLst>
                                        <p:tav tm="0">
                                          <p:val>
                                            <p:strVal val="ppt_h"/>
                                          </p:val>
                                        </p:tav>
                                        <p:tav tm="100000">
                                          <p:val>
                                            <p:fltVal val="0"/>
                                          </p:val>
                                        </p:tav>
                                      </p:tavLst>
                                    </p:anim>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par>
                                <p:cTn id="20" presetID="1" presetClass="entr" presetSubtype="0" fill="hold" grpId="0" nodeType="withEffect">
                                  <p:stCondLst>
                                    <p:cond delay="100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dissolv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dissolve">
                                      <p:cBhvr>
                                        <p:cTn id="31" dur="50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dissolve">
                                      <p:cBhvr>
                                        <p:cTn id="36" dur="500"/>
                                        <p:tgtEl>
                                          <p:spTgt spid="8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dissolve">
                                      <p:cBhvr>
                                        <p:cTn id="41" dur="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par>
                                <p:cTn id="47" presetID="9" presetClass="entr" presetSubtype="0" fill="hold" nodeType="withEffect">
                                  <p:stCondLst>
                                    <p:cond delay="0"/>
                                  </p:stCondLst>
                                  <p:childTnLst>
                                    <p:set>
                                      <p:cBhvr>
                                        <p:cTn id="48" dur="1" fill="hold">
                                          <p:stCondLst>
                                            <p:cond delay="0"/>
                                          </p:stCondLst>
                                        </p:cTn>
                                        <p:tgtEl>
                                          <p:spTgt spid="7178"/>
                                        </p:tgtEl>
                                        <p:attrNameLst>
                                          <p:attrName>style.visibility</p:attrName>
                                        </p:attrNameLst>
                                      </p:cBhvr>
                                      <p:to>
                                        <p:strVal val="visible"/>
                                      </p:to>
                                    </p:set>
                                    <p:animEffect transition="in" filter="dissolve">
                                      <p:cBhvr>
                                        <p:cTn id="49" dur="500"/>
                                        <p:tgtEl>
                                          <p:spTgt spid="717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1000"/>
                                        <p:tgtEl>
                                          <p:spTgt spid="9"/>
                                        </p:tgtEl>
                                      </p:cBhvr>
                                    </p:animEffect>
                                  </p:childTnLst>
                                </p:cTn>
                              </p:par>
                              <p:par>
                                <p:cTn id="55" presetID="21" presetClass="entr" presetSubtype="1"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heel(1)">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mph" presetSubtype="0" fill="hold" nodeType="clickEffect">
                                  <p:stCondLst>
                                    <p:cond delay="0"/>
                                  </p:stCondLst>
                                  <p:childTnLst>
                                    <p:animRot by="21600000">
                                      <p:cBhvr>
                                        <p:cTn id="61" dur="1000" fill="hold"/>
                                        <p:tgtEl>
                                          <p:spTgt spid="9"/>
                                        </p:tgtEl>
                                        <p:attrNameLst>
                                          <p:attrName>r</p:attrName>
                                        </p:attrNameLst>
                                      </p:cBhvr>
                                    </p:animRot>
                                  </p:childTnLst>
                                </p:cTn>
                              </p:par>
                              <p:par>
                                <p:cTn id="62" presetID="53" presetClass="exit" presetSubtype="0" fill="hold" nodeType="withEffect">
                                  <p:stCondLst>
                                    <p:cond delay="0"/>
                                  </p:stCondLst>
                                  <p:childTnLst>
                                    <p:anim calcmode="lin" valueType="num">
                                      <p:cBhvr>
                                        <p:cTn id="63" dur="2000"/>
                                        <p:tgtEl>
                                          <p:spTgt spid="10"/>
                                        </p:tgtEl>
                                        <p:attrNameLst>
                                          <p:attrName>ppt_w</p:attrName>
                                        </p:attrNameLst>
                                      </p:cBhvr>
                                      <p:tavLst>
                                        <p:tav tm="0">
                                          <p:val>
                                            <p:strVal val="ppt_w"/>
                                          </p:val>
                                        </p:tav>
                                        <p:tav tm="100000">
                                          <p:val>
                                            <p:fltVal val="0"/>
                                          </p:val>
                                        </p:tav>
                                      </p:tavLst>
                                    </p:anim>
                                    <p:anim calcmode="lin" valueType="num">
                                      <p:cBhvr>
                                        <p:cTn id="64" dur="2000"/>
                                        <p:tgtEl>
                                          <p:spTgt spid="10"/>
                                        </p:tgtEl>
                                        <p:attrNameLst>
                                          <p:attrName>ppt_h</p:attrName>
                                        </p:attrNameLst>
                                      </p:cBhvr>
                                      <p:tavLst>
                                        <p:tav tm="0">
                                          <p:val>
                                            <p:strVal val="ppt_h"/>
                                          </p:val>
                                        </p:tav>
                                        <p:tav tm="100000">
                                          <p:val>
                                            <p:fltVal val="0"/>
                                          </p:val>
                                        </p:tav>
                                      </p:tavLst>
                                    </p:anim>
                                    <p:animEffect transition="out" filter="fade">
                                      <p:cBhvr>
                                        <p:cTn id="65" dur="2000"/>
                                        <p:tgtEl>
                                          <p:spTgt spid="10"/>
                                        </p:tgtEl>
                                      </p:cBhvr>
                                    </p:animEffect>
                                    <p:set>
                                      <p:cBhvr>
                                        <p:cTn id="66" dur="1" fill="hold">
                                          <p:stCondLst>
                                            <p:cond delay="1999"/>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1000"/>
                                        <p:tgtEl>
                                          <p:spTgt spid="9"/>
                                        </p:tgtEl>
                                      </p:cBhvr>
                                    </p:animEffect>
                                    <p:set>
                                      <p:cBhvr>
                                        <p:cTn id="71" dur="1" fill="hold">
                                          <p:stCondLst>
                                            <p:cond delay="999"/>
                                          </p:stCondLst>
                                        </p:cTn>
                                        <p:tgtEl>
                                          <p:spTgt spid="9"/>
                                        </p:tgtEl>
                                        <p:attrNameLst>
                                          <p:attrName>style.visibility</p:attrName>
                                        </p:attrNameLst>
                                      </p:cBhvr>
                                      <p:to>
                                        <p:strVal val="hidden"/>
                                      </p:to>
                                    </p:set>
                                  </p:childTnLst>
                                </p:cTn>
                              </p:par>
                              <p:par>
                                <p:cTn id="72" presetID="21" presetClass="exit" presetSubtype="1" fill="hold" nodeType="withEffect">
                                  <p:stCondLst>
                                    <p:cond delay="0"/>
                                  </p:stCondLst>
                                  <p:childTnLst>
                                    <p:animEffect transition="out" filter="wheel(1)">
                                      <p:cBhvr>
                                        <p:cTn id="73" dur="1000"/>
                                        <p:tgtEl>
                                          <p:spTgt spid="10"/>
                                        </p:tgtEl>
                                      </p:cBhvr>
                                    </p:animEffect>
                                    <p:set>
                                      <p:cBhvr>
                                        <p:cTn id="74" dur="1" fill="hold">
                                          <p:stCondLst>
                                            <p:cond delay="999"/>
                                          </p:stCondLst>
                                        </p:cTn>
                                        <p:tgtEl>
                                          <p:spTgt spid="10"/>
                                        </p:tgtEl>
                                        <p:attrNameLst>
                                          <p:attrName>style.visibility</p:attrName>
                                        </p:attrNameLst>
                                      </p:cBhvr>
                                      <p:to>
                                        <p:strVal val="hidden"/>
                                      </p:to>
                                    </p:set>
                                  </p:childTnLst>
                                </p:cTn>
                              </p:par>
                              <p:par>
                                <p:cTn id="75" presetID="53"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p:cTn id="77" dur="1000" fill="hold"/>
                                        <p:tgtEl>
                                          <p:spTgt spid="56"/>
                                        </p:tgtEl>
                                        <p:attrNameLst>
                                          <p:attrName>ppt_w</p:attrName>
                                        </p:attrNameLst>
                                      </p:cBhvr>
                                      <p:tavLst>
                                        <p:tav tm="0">
                                          <p:val>
                                            <p:fltVal val="0"/>
                                          </p:val>
                                        </p:tav>
                                        <p:tav tm="100000">
                                          <p:val>
                                            <p:strVal val="#ppt_w"/>
                                          </p:val>
                                        </p:tav>
                                      </p:tavLst>
                                    </p:anim>
                                    <p:anim calcmode="lin" valueType="num">
                                      <p:cBhvr>
                                        <p:cTn id="78" dur="1000" fill="hold"/>
                                        <p:tgtEl>
                                          <p:spTgt spid="56"/>
                                        </p:tgtEl>
                                        <p:attrNameLst>
                                          <p:attrName>ppt_h</p:attrName>
                                        </p:attrNameLst>
                                      </p:cBhvr>
                                      <p:tavLst>
                                        <p:tav tm="0">
                                          <p:val>
                                            <p:fltVal val="0"/>
                                          </p:val>
                                        </p:tav>
                                        <p:tav tm="100000">
                                          <p:val>
                                            <p:strVal val="#ppt_h"/>
                                          </p:val>
                                        </p:tav>
                                      </p:tavLst>
                                    </p:anim>
                                    <p:animEffect transition="in" filter="fade">
                                      <p:cBhvr>
                                        <p:cTn id="79" dur="1000"/>
                                        <p:tgtEl>
                                          <p:spTgt spid="56"/>
                                        </p:tgtEl>
                                      </p:cBhvr>
                                    </p:animEffect>
                                  </p:childTnLst>
                                </p:cTn>
                              </p:par>
                              <p:par>
                                <p:cTn id="80" presetID="53" presetClass="exit" presetSubtype="0" fill="hold" nodeType="withEffect">
                                  <p:stCondLst>
                                    <p:cond delay="0"/>
                                  </p:stCondLst>
                                  <p:childTnLst>
                                    <p:anim calcmode="lin" valueType="num">
                                      <p:cBhvr>
                                        <p:cTn id="81" dur="1000"/>
                                        <p:tgtEl>
                                          <p:spTgt spid="7178"/>
                                        </p:tgtEl>
                                        <p:attrNameLst>
                                          <p:attrName>ppt_w</p:attrName>
                                        </p:attrNameLst>
                                      </p:cBhvr>
                                      <p:tavLst>
                                        <p:tav tm="0">
                                          <p:val>
                                            <p:strVal val="ppt_w"/>
                                          </p:val>
                                        </p:tav>
                                        <p:tav tm="100000">
                                          <p:val>
                                            <p:fltVal val="0"/>
                                          </p:val>
                                        </p:tav>
                                      </p:tavLst>
                                    </p:anim>
                                    <p:anim calcmode="lin" valueType="num">
                                      <p:cBhvr>
                                        <p:cTn id="82" dur="1000"/>
                                        <p:tgtEl>
                                          <p:spTgt spid="7178"/>
                                        </p:tgtEl>
                                        <p:attrNameLst>
                                          <p:attrName>ppt_h</p:attrName>
                                        </p:attrNameLst>
                                      </p:cBhvr>
                                      <p:tavLst>
                                        <p:tav tm="0">
                                          <p:val>
                                            <p:strVal val="ppt_h"/>
                                          </p:val>
                                        </p:tav>
                                        <p:tav tm="100000">
                                          <p:val>
                                            <p:fltVal val="0"/>
                                          </p:val>
                                        </p:tav>
                                      </p:tavLst>
                                    </p:anim>
                                    <p:animEffect transition="out" filter="fade">
                                      <p:cBhvr>
                                        <p:cTn id="83" dur="1000"/>
                                        <p:tgtEl>
                                          <p:spTgt spid="7178"/>
                                        </p:tgtEl>
                                      </p:cBhvr>
                                    </p:animEffect>
                                    <p:set>
                                      <p:cBhvr>
                                        <p:cTn id="84" dur="1" fill="hold">
                                          <p:stCondLst>
                                            <p:cond delay="999"/>
                                          </p:stCondLst>
                                        </p:cTn>
                                        <p:tgtEl>
                                          <p:spTgt spid="7178"/>
                                        </p:tgtEl>
                                        <p:attrNameLst>
                                          <p:attrName>style.visibility</p:attrName>
                                        </p:attrNameLst>
                                      </p:cBhvr>
                                      <p:to>
                                        <p:strVal val="hidden"/>
                                      </p:to>
                                    </p:set>
                                  </p:childTnLst>
                                </p:cTn>
                              </p:par>
                              <p:par>
                                <p:cTn id="85" presetID="1" presetClass="entr" presetSubtype="0" fill="hold" nodeType="withEffect">
                                  <p:stCondLst>
                                    <p:cond delay="1000"/>
                                  </p:stCondLst>
                                  <p:childTnLst>
                                    <p:set>
                                      <p:cBhvr>
                                        <p:cTn id="86" dur="1" fill="hold">
                                          <p:stCondLst>
                                            <p:cond delay="0"/>
                                          </p:stCondLst>
                                        </p:cTn>
                                        <p:tgtEl>
                                          <p:spTgt spid="6"/>
                                        </p:tgtEl>
                                        <p:attrNameLst>
                                          <p:attrName>style.visibility</p:attrName>
                                        </p:attrNameLst>
                                      </p:cBhvr>
                                      <p:to>
                                        <p:strVal val="visible"/>
                                      </p:to>
                                    </p:set>
                                  </p:childTnLst>
                                </p:cTn>
                              </p:par>
                              <p:par>
                                <p:cTn id="87" presetID="21" presetClass="entr" presetSubtype="1" fill="hold" nodeType="withEffect">
                                  <p:stCondLst>
                                    <p:cond delay="2000"/>
                                  </p:stCondLst>
                                  <p:childTnLst>
                                    <p:set>
                                      <p:cBhvr>
                                        <p:cTn id="88" dur="1" fill="hold">
                                          <p:stCondLst>
                                            <p:cond delay="0"/>
                                          </p:stCondLst>
                                        </p:cTn>
                                        <p:tgtEl>
                                          <p:spTgt spid="11"/>
                                        </p:tgtEl>
                                        <p:attrNameLst>
                                          <p:attrName>style.visibility</p:attrName>
                                        </p:attrNameLst>
                                      </p:cBhvr>
                                      <p:to>
                                        <p:strVal val="visible"/>
                                      </p:to>
                                    </p:set>
                                    <p:animEffect transition="in" filter="wheel(1)">
                                      <p:cBhvr>
                                        <p:cTn id="89" dur="1000"/>
                                        <p:tgtEl>
                                          <p:spTgt spid="11"/>
                                        </p:tgtEl>
                                      </p:cBhvr>
                                    </p:animEffect>
                                  </p:childTnLst>
                                </p:cTn>
                              </p:par>
                              <p:par>
                                <p:cTn id="90" presetID="21" presetClass="entr" presetSubtype="1" fill="hold" nodeType="withEffect">
                                  <p:stCondLst>
                                    <p:cond delay="2000"/>
                                  </p:stCondLst>
                                  <p:childTnLst>
                                    <p:set>
                                      <p:cBhvr>
                                        <p:cTn id="91" dur="1" fill="hold">
                                          <p:stCondLst>
                                            <p:cond delay="0"/>
                                          </p:stCondLst>
                                        </p:cTn>
                                        <p:tgtEl>
                                          <p:spTgt spid="12"/>
                                        </p:tgtEl>
                                        <p:attrNameLst>
                                          <p:attrName>style.visibility</p:attrName>
                                        </p:attrNameLst>
                                      </p:cBhvr>
                                      <p:to>
                                        <p:strVal val="visible"/>
                                      </p:to>
                                    </p:set>
                                    <p:animEffect transition="in" filter="wheel(1)">
                                      <p:cBhvr>
                                        <p:cTn id="92" dur="10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xit" presetSubtype="0" fill="hold" nodeType="clickEffect">
                                  <p:stCondLst>
                                    <p:cond delay="0"/>
                                  </p:stCondLst>
                                  <p:childTnLst>
                                    <p:anim calcmode="lin" valueType="num">
                                      <p:cBhvr>
                                        <p:cTn id="96" dur="1000"/>
                                        <p:tgtEl>
                                          <p:spTgt spid="12"/>
                                        </p:tgtEl>
                                        <p:attrNameLst>
                                          <p:attrName>ppt_w</p:attrName>
                                        </p:attrNameLst>
                                      </p:cBhvr>
                                      <p:tavLst>
                                        <p:tav tm="0">
                                          <p:val>
                                            <p:strVal val="ppt_w"/>
                                          </p:val>
                                        </p:tav>
                                        <p:tav tm="100000">
                                          <p:val>
                                            <p:fltVal val="0"/>
                                          </p:val>
                                        </p:tav>
                                      </p:tavLst>
                                    </p:anim>
                                    <p:anim calcmode="lin" valueType="num">
                                      <p:cBhvr>
                                        <p:cTn id="97" dur="1000"/>
                                        <p:tgtEl>
                                          <p:spTgt spid="12"/>
                                        </p:tgtEl>
                                        <p:attrNameLst>
                                          <p:attrName>ppt_h</p:attrName>
                                        </p:attrNameLst>
                                      </p:cBhvr>
                                      <p:tavLst>
                                        <p:tav tm="0">
                                          <p:val>
                                            <p:strVal val="ppt_h"/>
                                          </p:val>
                                        </p:tav>
                                        <p:tav tm="100000">
                                          <p:val>
                                            <p:fltVal val="0"/>
                                          </p:val>
                                        </p:tav>
                                      </p:tavLst>
                                    </p:anim>
                                    <p:animEffect transition="out" filter="fade">
                                      <p:cBhvr>
                                        <p:cTn id="98" dur="1000"/>
                                        <p:tgtEl>
                                          <p:spTgt spid="12"/>
                                        </p:tgtEl>
                                      </p:cBhvr>
                                    </p:animEffect>
                                    <p:set>
                                      <p:cBhvr>
                                        <p:cTn id="99" dur="1" fill="hold">
                                          <p:stCondLst>
                                            <p:cond delay="999"/>
                                          </p:stCondLst>
                                        </p:cTn>
                                        <p:tgtEl>
                                          <p:spTgt spid="12"/>
                                        </p:tgtEl>
                                        <p:attrNameLst>
                                          <p:attrName>style.visibility</p:attrName>
                                        </p:attrNameLst>
                                      </p:cBhvr>
                                      <p:to>
                                        <p:strVal val="hidden"/>
                                      </p:to>
                                    </p:set>
                                  </p:childTnLst>
                                </p:cTn>
                              </p:par>
                              <p:par>
                                <p:cTn id="100" presetID="8" presetClass="emph" presetSubtype="0" fill="hold" nodeType="withEffect">
                                  <p:stCondLst>
                                    <p:cond delay="0"/>
                                  </p:stCondLst>
                                  <p:childTnLst>
                                    <p:animRot by="21600000">
                                      <p:cBhvr>
                                        <p:cTn id="101" dur="1000" fill="hold"/>
                                        <p:tgtEl>
                                          <p:spTgt spid="11"/>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21" presetClass="exit" presetSubtype="1" fill="hold" nodeType="clickEffect">
                                  <p:stCondLst>
                                    <p:cond delay="0"/>
                                  </p:stCondLst>
                                  <p:childTnLst>
                                    <p:animEffect transition="out" filter="wheel(1)">
                                      <p:cBhvr>
                                        <p:cTn id="105" dur="1000"/>
                                        <p:tgtEl>
                                          <p:spTgt spid="11"/>
                                        </p:tgtEl>
                                      </p:cBhvr>
                                    </p:animEffect>
                                    <p:set>
                                      <p:cBhvr>
                                        <p:cTn id="106" dur="1" fill="hold">
                                          <p:stCondLst>
                                            <p:cond delay="999"/>
                                          </p:stCondLst>
                                        </p:cTn>
                                        <p:tgtEl>
                                          <p:spTgt spid="11"/>
                                        </p:tgtEl>
                                        <p:attrNameLst>
                                          <p:attrName>style.visibility</p:attrName>
                                        </p:attrNameLst>
                                      </p:cBhvr>
                                      <p:to>
                                        <p:strVal val="hidden"/>
                                      </p:to>
                                    </p:set>
                                  </p:childTnLst>
                                </p:cTn>
                              </p:par>
                              <p:par>
                                <p:cTn id="107" presetID="53" presetClass="exit" presetSubtype="0" fill="hold" nodeType="withEffect">
                                  <p:stCondLst>
                                    <p:cond delay="0"/>
                                  </p:stCondLst>
                                  <p:childTnLst>
                                    <p:anim calcmode="lin" valueType="num">
                                      <p:cBhvr>
                                        <p:cTn id="108" dur="1000"/>
                                        <p:tgtEl>
                                          <p:spTgt spid="56"/>
                                        </p:tgtEl>
                                        <p:attrNameLst>
                                          <p:attrName>ppt_w</p:attrName>
                                        </p:attrNameLst>
                                      </p:cBhvr>
                                      <p:tavLst>
                                        <p:tav tm="0">
                                          <p:val>
                                            <p:strVal val="ppt_w"/>
                                          </p:val>
                                        </p:tav>
                                        <p:tav tm="100000">
                                          <p:val>
                                            <p:fltVal val="0"/>
                                          </p:val>
                                        </p:tav>
                                      </p:tavLst>
                                    </p:anim>
                                    <p:anim calcmode="lin" valueType="num">
                                      <p:cBhvr>
                                        <p:cTn id="109" dur="1000"/>
                                        <p:tgtEl>
                                          <p:spTgt spid="56"/>
                                        </p:tgtEl>
                                        <p:attrNameLst>
                                          <p:attrName>ppt_h</p:attrName>
                                        </p:attrNameLst>
                                      </p:cBhvr>
                                      <p:tavLst>
                                        <p:tav tm="0">
                                          <p:val>
                                            <p:strVal val="ppt_h"/>
                                          </p:val>
                                        </p:tav>
                                        <p:tav tm="100000">
                                          <p:val>
                                            <p:fltVal val="0"/>
                                          </p:val>
                                        </p:tav>
                                      </p:tavLst>
                                    </p:anim>
                                    <p:animEffect transition="out" filter="fade">
                                      <p:cBhvr>
                                        <p:cTn id="110" dur="1000"/>
                                        <p:tgtEl>
                                          <p:spTgt spid="56"/>
                                        </p:tgtEl>
                                      </p:cBhvr>
                                    </p:animEffect>
                                    <p:set>
                                      <p:cBhvr>
                                        <p:cTn id="111" dur="1" fill="hold">
                                          <p:stCondLst>
                                            <p:cond delay="999"/>
                                          </p:stCondLst>
                                        </p:cTn>
                                        <p:tgtEl>
                                          <p:spTgt spid="56"/>
                                        </p:tgtEl>
                                        <p:attrNameLst>
                                          <p:attrName>style.visibility</p:attrName>
                                        </p:attrNameLst>
                                      </p:cBhvr>
                                      <p:to>
                                        <p:strVal val="hidden"/>
                                      </p:to>
                                    </p:set>
                                  </p:childTnLst>
                                </p:cTn>
                              </p:par>
                              <p:par>
                                <p:cTn id="112" presetID="53" presetClass="entr" presetSubtype="0" fill="hold" nodeType="withEffect">
                                  <p:stCondLst>
                                    <p:cond delay="0"/>
                                  </p:stCondLst>
                                  <p:childTnLst>
                                    <p:set>
                                      <p:cBhvr>
                                        <p:cTn id="113" dur="1" fill="hold">
                                          <p:stCondLst>
                                            <p:cond delay="0"/>
                                          </p:stCondLst>
                                        </p:cTn>
                                        <p:tgtEl>
                                          <p:spTgt spid="7195"/>
                                        </p:tgtEl>
                                        <p:attrNameLst>
                                          <p:attrName>style.visibility</p:attrName>
                                        </p:attrNameLst>
                                      </p:cBhvr>
                                      <p:to>
                                        <p:strVal val="visible"/>
                                      </p:to>
                                    </p:set>
                                    <p:anim calcmode="lin" valueType="num">
                                      <p:cBhvr>
                                        <p:cTn id="114" dur="1000" fill="hold"/>
                                        <p:tgtEl>
                                          <p:spTgt spid="7195"/>
                                        </p:tgtEl>
                                        <p:attrNameLst>
                                          <p:attrName>ppt_w</p:attrName>
                                        </p:attrNameLst>
                                      </p:cBhvr>
                                      <p:tavLst>
                                        <p:tav tm="0">
                                          <p:val>
                                            <p:fltVal val="0"/>
                                          </p:val>
                                        </p:tav>
                                        <p:tav tm="100000">
                                          <p:val>
                                            <p:strVal val="#ppt_w"/>
                                          </p:val>
                                        </p:tav>
                                      </p:tavLst>
                                    </p:anim>
                                    <p:anim calcmode="lin" valueType="num">
                                      <p:cBhvr>
                                        <p:cTn id="115" dur="1000" fill="hold"/>
                                        <p:tgtEl>
                                          <p:spTgt spid="7195"/>
                                        </p:tgtEl>
                                        <p:attrNameLst>
                                          <p:attrName>ppt_h</p:attrName>
                                        </p:attrNameLst>
                                      </p:cBhvr>
                                      <p:tavLst>
                                        <p:tav tm="0">
                                          <p:val>
                                            <p:fltVal val="0"/>
                                          </p:val>
                                        </p:tav>
                                        <p:tav tm="100000">
                                          <p:val>
                                            <p:strVal val="#ppt_h"/>
                                          </p:val>
                                        </p:tav>
                                      </p:tavLst>
                                    </p:anim>
                                    <p:animEffect transition="in" filter="fade">
                                      <p:cBhvr>
                                        <p:cTn id="116" dur="1000"/>
                                        <p:tgtEl>
                                          <p:spTgt spid="7195"/>
                                        </p:tgtEl>
                                      </p:cBhvr>
                                    </p:animEffect>
                                  </p:childTnLst>
                                </p:cTn>
                              </p:par>
                              <p:par>
                                <p:cTn id="117" presetID="1" presetClass="entr" presetSubtype="0"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par>
                                <p:cTn id="119" presetID="21" presetClass="entr" presetSubtype="1" fill="hold" nodeType="withEffect">
                                  <p:stCondLst>
                                    <p:cond delay="2000"/>
                                  </p:stCondLst>
                                  <p:childTnLst>
                                    <p:set>
                                      <p:cBhvr>
                                        <p:cTn id="120" dur="1" fill="hold">
                                          <p:stCondLst>
                                            <p:cond delay="0"/>
                                          </p:stCondLst>
                                        </p:cTn>
                                        <p:tgtEl>
                                          <p:spTgt spid="13"/>
                                        </p:tgtEl>
                                        <p:attrNameLst>
                                          <p:attrName>style.visibility</p:attrName>
                                        </p:attrNameLst>
                                      </p:cBhvr>
                                      <p:to>
                                        <p:strVal val="visible"/>
                                      </p:to>
                                    </p:set>
                                    <p:animEffect transition="in" filter="wheel(1)">
                                      <p:cBhvr>
                                        <p:cTn id="121" dur="1000"/>
                                        <p:tgtEl>
                                          <p:spTgt spid="13"/>
                                        </p:tgtEl>
                                      </p:cBhvr>
                                    </p:animEffect>
                                  </p:childTnLst>
                                </p:cTn>
                              </p:par>
                              <p:par>
                                <p:cTn id="122" presetID="21" presetClass="entr" presetSubtype="1" fill="hold" nodeType="withEffect">
                                  <p:stCondLst>
                                    <p:cond delay="2000"/>
                                  </p:stCondLst>
                                  <p:childTnLst>
                                    <p:set>
                                      <p:cBhvr>
                                        <p:cTn id="123" dur="1" fill="hold">
                                          <p:stCondLst>
                                            <p:cond delay="0"/>
                                          </p:stCondLst>
                                        </p:cTn>
                                        <p:tgtEl>
                                          <p:spTgt spid="14"/>
                                        </p:tgtEl>
                                        <p:attrNameLst>
                                          <p:attrName>style.visibility</p:attrName>
                                        </p:attrNameLst>
                                      </p:cBhvr>
                                      <p:to>
                                        <p:strVal val="visible"/>
                                      </p:to>
                                    </p:set>
                                    <p:animEffect transition="in" filter="wheel(1)">
                                      <p:cBhvr>
                                        <p:cTn id="124" dur="1000"/>
                                        <p:tgtEl>
                                          <p:spTgt spid="14"/>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xit" presetSubtype="0" fill="hold" nodeType="clickEffect">
                                  <p:stCondLst>
                                    <p:cond delay="0"/>
                                  </p:stCondLst>
                                  <p:childTnLst>
                                    <p:anim calcmode="lin" valueType="num">
                                      <p:cBhvr>
                                        <p:cTn id="128" dur="1000"/>
                                        <p:tgtEl>
                                          <p:spTgt spid="14"/>
                                        </p:tgtEl>
                                        <p:attrNameLst>
                                          <p:attrName>ppt_w</p:attrName>
                                        </p:attrNameLst>
                                      </p:cBhvr>
                                      <p:tavLst>
                                        <p:tav tm="0">
                                          <p:val>
                                            <p:strVal val="ppt_w"/>
                                          </p:val>
                                        </p:tav>
                                        <p:tav tm="100000">
                                          <p:val>
                                            <p:fltVal val="0"/>
                                          </p:val>
                                        </p:tav>
                                      </p:tavLst>
                                    </p:anim>
                                    <p:anim calcmode="lin" valueType="num">
                                      <p:cBhvr>
                                        <p:cTn id="129" dur="1000"/>
                                        <p:tgtEl>
                                          <p:spTgt spid="14"/>
                                        </p:tgtEl>
                                        <p:attrNameLst>
                                          <p:attrName>ppt_h</p:attrName>
                                        </p:attrNameLst>
                                      </p:cBhvr>
                                      <p:tavLst>
                                        <p:tav tm="0">
                                          <p:val>
                                            <p:strVal val="ppt_h"/>
                                          </p:val>
                                        </p:tav>
                                        <p:tav tm="100000">
                                          <p:val>
                                            <p:fltVal val="0"/>
                                          </p:val>
                                        </p:tav>
                                      </p:tavLst>
                                    </p:anim>
                                    <p:animEffect transition="out" filter="fade">
                                      <p:cBhvr>
                                        <p:cTn id="130" dur="1000"/>
                                        <p:tgtEl>
                                          <p:spTgt spid="14"/>
                                        </p:tgtEl>
                                      </p:cBhvr>
                                    </p:animEffect>
                                    <p:set>
                                      <p:cBhvr>
                                        <p:cTn id="131" dur="1" fill="hold">
                                          <p:stCondLst>
                                            <p:cond delay="999"/>
                                          </p:stCondLst>
                                        </p:cTn>
                                        <p:tgtEl>
                                          <p:spTgt spid="14"/>
                                        </p:tgtEl>
                                        <p:attrNameLst>
                                          <p:attrName>style.visibility</p:attrName>
                                        </p:attrNameLst>
                                      </p:cBhvr>
                                      <p:to>
                                        <p:strVal val="hidden"/>
                                      </p:to>
                                    </p:set>
                                  </p:childTnLst>
                                </p:cTn>
                              </p:par>
                              <p:par>
                                <p:cTn id="132" presetID="8" presetClass="emph" presetSubtype="0" fill="hold" nodeType="withEffect">
                                  <p:stCondLst>
                                    <p:cond delay="0"/>
                                  </p:stCondLst>
                                  <p:childTnLst>
                                    <p:animRot by="21600000">
                                      <p:cBhvr>
                                        <p:cTn id="133" dur="1000" fill="hold"/>
                                        <p:tgtEl>
                                          <p:spTgt spid="13"/>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21" presetClass="exit" presetSubtype="1" fill="hold" nodeType="clickEffect">
                                  <p:stCondLst>
                                    <p:cond delay="0"/>
                                  </p:stCondLst>
                                  <p:childTnLst>
                                    <p:animEffect transition="out" filter="wheel(1)">
                                      <p:cBhvr>
                                        <p:cTn id="137" dur="1000"/>
                                        <p:tgtEl>
                                          <p:spTgt spid="13"/>
                                        </p:tgtEl>
                                      </p:cBhvr>
                                    </p:animEffect>
                                    <p:set>
                                      <p:cBhvr>
                                        <p:cTn id="138" dur="1" fill="hold">
                                          <p:stCondLst>
                                            <p:cond delay="999"/>
                                          </p:stCondLst>
                                        </p:cTn>
                                        <p:tgtEl>
                                          <p:spTgt spid="13"/>
                                        </p:tgtEl>
                                        <p:attrNameLst>
                                          <p:attrName>style.visibility</p:attrName>
                                        </p:attrNameLst>
                                      </p:cBhvr>
                                      <p:to>
                                        <p:strVal val="hidden"/>
                                      </p:to>
                                    </p:set>
                                  </p:childTnLst>
                                </p:cTn>
                              </p:par>
                              <p:par>
                                <p:cTn id="139" presetID="21" presetClass="exit" presetSubtype="1" fill="hold" nodeType="withEffect">
                                  <p:stCondLst>
                                    <p:cond delay="0"/>
                                  </p:stCondLst>
                                  <p:childTnLst>
                                    <p:animEffect transition="out" filter="wheel(1)">
                                      <p:cBhvr>
                                        <p:cTn id="140" dur="1000"/>
                                        <p:tgtEl>
                                          <p:spTgt spid="14"/>
                                        </p:tgtEl>
                                      </p:cBhvr>
                                    </p:animEffect>
                                    <p:set>
                                      <p:cBhvr>
                                        <p:cTn id="141" dur="1" fill="hold">
                                          <p:stCondLst>
                                            <p:cond delay="999"/>
                                          </p:stCondLst>
                                        </p:cTn>
                                        <p:tgtEl>
                                          <p:spTgt spid="14"/>
                                        </p:tgtEl>
                                        <p:attrNameLst>
                                          <p:attrName>style.visibility</p:attrName>
                                        </p:attrNameLst>
                                      </p:cBhvr>
                                      <p:to>
                                        <p:strVal val="hidden"/>
                                      </p:to>
                                    </p:set>
                                  </p:childTnLst>
                                </p:cTn>
                              </p:par>
                              <p:par>
                                <p:cTn id="142" presetID="53" presetClass="exit" presetSubtype="0" fill="hold" nodeType="withEffect">
                                  <p:stCondLst>
                                    <p:cond delay="0"/>
                                  </p:stCondLst>
                                  <p:childTnLst>
                                    <p:anim calcmode="lin" valueType="num">
                                      <p:cBhvr>
                                        <p:cTn id="143" dur="1000"/>
                                        <p:tgtEl>
                                          <p:spTgt spid="7195"/>
                                        </p:tgtEl>
                                        <p:attrNameLst>
                                          <p:attrName>ppt_w</p:attrName>
                                        </p:attrNameLst>
                                      </p:cBhvr>
                                      <p:tavLst>
                                        <p:tav tm="0">
                                          <p:val>
                                            <p:strVal val="ppt_w"/>
                                          </p:val>
                                        </p:tav>
                                        <p:tav tm="100000">
                                          <p:val>
                                            <p:fltVal val="0"/>
                                          </p:val>
                                        </p:tav>
                                      </p:tavLst>
                                    </p:anim>
                                    <p:anim calcmode="lin" valueType="num">
                                      <p:cBhvr>
                                        <p:cTn id="144" dur="1000"/>
                                        <p:tgtEl>
                                          <p:spTgt spid="7195"/>
                                        </p:tgtEl>
                                        <p:attrNameLst>
                                          <p:attrName>ppt_h</p:attrName>
                                        </p:attrNameLst>
                                      </p:cBhvr>
                                      <p:tavLst>
                                        <p:tav tm="0">
                                          <p:val>
                                            <p:strVal val="ppt_h"/>
                                          </p:val>
                                        </p:tav>
                                        <p:tav tm="100000">
                                          <p:val>
                                            <p:fltVal val="0"/>
                                          </p:val>
                                        </p:tav>
                                      </p:tavLst>
                                    </p:anim>
                                    <p:animEffect transition="out" filter="fade">
                                      <p:cBhvr>
                                        <p:cTn id="145" dur="1000"/>
                                        <p:tgtEl>
                                          <p:spTgt spid="7195"/>
                                        </p:tgtEl>
                                      </p:cBhvr>
                                    </p:animEffect>
                                    <p:set>
                                      <p:cBhvr>
                                        <p:cTn id="146" dur="1" fill="hold">
                                          <p:stCondLst>
                                            <p:cond delay="999"/>
                                          </p:stCondLst>
                                        </p:cTn>
                                        <p:tgtEl>
                                          <p:spTgt spid="7195"/>
                                        </p:tgtEl>
                                        <p:attrNameLst>
                                          <p:attrName>style.visibility</p:attrName>
                                        </p:attrNameLst>
                                      </p:cBhvr>
                                      <p:to>
                                        <p:strVal val="hidden"/>
                                      </p:to>
                                    </p:set>
                                  </p:childTnLst>
                                </p:cTn>
                              </p:par>
                              <p:par>
                                <p:cTn id="147" presetID="1"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par>
                                <p:cTn id="149" presetID="53" presetClass="entr" presetSubtype="0" fill="hold" nodeType="withEffect">
                                  <p:stCondLst>
                                    <p:cond delay="0"/>
                                  </p:stCondLst>
                                  <p:childTnLst>
                                    <p:set>
                                      <p:cBhvr>
                                        <p:cTn id="150" dur="1" fill="hold">
                                          <p:stCondLst>
                                            <p:cond delay="0"/>
                                          </p:stCondLst>
                                        </p:cTn>
                                        <p:tgtEl>
                                          <p:spTgt spid="7201"/>
                                        </p:tgtEl>
                                        <p:attrNameLst>
                                          <p:attrName>style.visibility</p:attrName>
                                        </p:attrNameLst>
                                      </p:cBhvr>
                                      <p:to>
                                        <p:strVal val="visible"/>
                                      </p:to>
                                    </p:set>
                                    <p:anim calcmode="lin" valueType="num">
                                      <p:cBhvr>
                                        <p:cTn id="151" dur="1000" fill="hold"/>
                                        <p:tgtEl>
                                          <p:spTgt spid="7201"/>
                                        </p:tgtEl>
                                        <p:attrNameLst>
                                          <p:attrName>ppt_w</p:attrName>
                                        </p:attrNameLst>
                                      </p:cBhvr>
                                      <p:tavLst>
                                        <p:tav tm="0">
                                          <p:val>
                                            <p:fltVal val="0"/>
                                          </p:val>
                                        </p:tav>
                                        <p:tav tm="100000">
                                          <p:val>
                                            <p:strVal val="#ppt_w"/>
                                          </p:val>
                                        </p:tav>
                                      </p:tavLst>
                                    </p:anim>
                                    <p:anim calcmode="lin" valueType="num">
                                      <p:cBhvr>
                                        <p:cTn id="152" dur="1000" fill="hold"/>
                                        <p:tgtEl>
                                          <p:spTgt spid="7201"/>
                                        </p:tgtEl>
                                        <p:attrNameLst>
                                          <p:attrName>ppt_h</p:attrName>
                                        </p:attrNameLst>
                                      </p:cBhvr>
                                      <p:tavLst>
                                        <p:tav tm="0">
                                          <p:val>
                                            <p:fltVal val="0"/>
                                          </p:val>
                                        </p:tav>
                                        <p:tav tm="100000">
                                          <p:val>
                                            <p:strVal val="#ppt_h"/>
                                          </p:val>
                                        </p:tav>
                                      </p:tavLst>
                                    </p:anim>
                                    <p:animEffect transition="in" filter="fade">
                                      <p:cBhvr>
                                        <p:cTn id="153" dur="1000"/>
                                        <p:tgtEl>
                                          <p:spTgt spid="7201"/>
                                        </p:tgtEl>
                                      </p:cBhvr>
                                    </p:animEffect>
                                  </p:childTnLst>
                                </p:cTn>
                              </p:par>
                              <p:par>
                                <p:cTn id="154" presetID="21" presetClass="entr" presetSubtype="1" fill="hold" nodeType="withEffect">
                                  <p:stCondLst>
                                    <p:cond delay="2000"/>
                                  </p:stCondLst>
                                  <p:childTnLst>
                                    <p:set>
                                      <p:cBhvr>
                                        <p:cTn id="155" dur="1" fill="hold">
                                          <p:stCondLst>
                                            <p:cond delay="0"/>
                                          </p:stCondLst>
                                        </p:cTn>
                                        <p:tgtEl>
                                          <p:spTgt spid="15"/>
                                        </p:tgtEl>
                                        <p:attrNameLst>
                                          <p:attrName>style.visibility</p:attrName>
                                        </p:attrNameLst>
                                      </p:cBhvr>
                                      <p:to>
                                        <p:strVal val="visible"/>
                                      </p:to>
                                    </p:set>
                                    <p:animEffect transition="in" filter="wheel(1)">
                                      <p:cBhvr>
                                        <p:cTn id="156" dur="1000"/>
                                        <p:tgtEl>
                                          <p:spTgt spid="15"/>
                                        </p:tgtEl>
                                      </p:cBhvr>
                                    </p:animEffect>
                                  </p:childTnLst>
                                </p:cTn>
                              </p:par>
                              <p:par>
                                <p:cTn id="157" presetID="8" presetClass="emph" presetSubtype="0" fill="hold" nodeType="withEffect">
                                  <p:stCondLst>
                                    <p:cond delay="0"/>
                                  </p:stCondLst>
                                  <p:childTnLst>
                                    <p:animRot by="21600000">
                                      <p:cBhvr>
                                        <p:cTn id="158" dur="1000" fill="hold"/>
                                        <p:tgtEl>
                                          <p:spTgt spid="15"/>
                                        </p:tgtEl>
                                        <p:attrNameLst>
                                          <p:attrName>r</p:attrName>
                                        </p:attrNameLst>
                                      </p:cBhvr>
                                    </p:animRot>
                                  </p:childTnLst>
                                </p:cTn>
                              </p:par>
                              <p:par>
                                <p:cTn id="159" presetID="21" presetClass="entr" presetSubtype="1" fill="hold" nodeType="withEffect">
                                  <p:stCondLst>
                                    <p:cond delay="2000"/>
                                  </p:stCondLst>
                                  <p:childTnLst>
                                    <p:set>
                                      <p:cBhvr>
                                        <p:cTn id="160" dur="1" fill="hold">
                                          <p:stCondLst>
                                            <p:cond delay="0"/>
                                          </p:stCondLst>
                                        </p:cTn>
                                        <p:tgtEl>
                                          <p:spTgt spid="16"/>
                                        </p:tgtEl>
                                        <p:attrNameLst>
                                          <p:attrName>style.visibility</p:attrName>
                                        </p:attrNameLst>
                                      </p:cBhvr>
                                      <p:to>
                                        <p:strVal val="visible"/>
                                      </p:to>
                                    </p:set>
                                    <p:animEffect transition="in" filter="wheel(1)">
                                      <p:cBhvr>
                                        <p:cTn id="161" dur="1000"/>
                                        <p:tgtEl>
                                          <p:spTgt spid="16"/>
                                        </p:tgtEl>
                                      </p:cBhvr>
                                    </p:animEffect>
                                  </p:childTnLst>
                                </p:cTn>
                              </p:par>
                            </p:childTnLst>
                          </p:cTn>
                        </p:par>
                      </p:childTnLst>
                    </p:cTn>
                  </p:par>
                  <p:par>
                    <p:cTn id="162" fill="hold">
                      <p:stCondLst>
                        <p:cond delay="indefinite"/>
                      </p:stCondLst>
                      <p:childTnLst>
                        <p:par>
                          <p:cTn id="163" fill="hold">
                            <p:stCondLst>
                              <p:cond delay="0"/>
                            </p:stCondLst>
                            <p:childTnLst>
                              <p:par>
                                <p:cTn id="164" presetID="8" presetClass="emph" presetSubtype="0" fill="hold" nodeType="clickEffect">
                                  <p:stCondLst>
                                    <p:cond delay="0"/>
                                  </p:stCondLst>
                                  <p:childTnLst>
                                    <p:animRot by="21600000">
                                      <p:cBhvr>
                                        <p:cTn id="165" dur="1000" fill="hold"/>
                                        <p:tgtEl>
                                          <p:spTgt spid="15"/>
                                        </p:tgtEl>
                                        <p:attrNameLst>
                                          <p:attrName>r</p:attrName>
                                        </p:attrNameLst>
                                      </p:cBhvr>
                                    </p:animRot>
                                  </p:childTnLst>
                                </p:cTn>
                              </p:par>
                              <p:par>
                                <p:cTn id="166" presetID="21" presetClass="exit" presetSubtype="1" fill="hold" nodeType="withEffect">
                                  <p:stCondLst>
                                    <p:cond delay="0"/>
                                  </p:stCondLst>
                                  <p:childTnLst>
                                    <p:animEffect transition="out" filter="wheel(1)">
                                      <p:cBhvr>
                                        <p:cTn id="167" dur="1000"/>
                                        <p:tgtEl>
                                          <p:spTgt spid="16"/>
                                        </p:tgtEl>
                                      </p:cBhvr>
                                    </p:animEffect>
                                    <p:set>
                                      <p:cBhvr>
                                        <p:cTn id="168" dur="1" fill="hold">
                                          <p:stCondLst>
                                            <p:cond delay="999"/>
                                          </p:stCondLst>
                                        </p:cTn>
                                        <p:tgtEl>
                                          <p:spTgt spid="16"/>
                                        </p:tgtEl>
                                        <p:attrNameLst>
                                          <p:attrName>style.visibility</p:attrName>
                                        </p:attrNameLst>
                                      </p:cBhvr>
                                      <p:to>
                                        <p:strVal val="hidden"/>
                                      </p:to>
                                    </p:set>
                                  </p:childTnLst>
                                </p:cTn>
                              </p:par>
                              <p:par>
                                <p:cTn id="169" presetID="9" presetClass="entr" presetSubtype="0" fill="hold" nodeType="withEffect">
                                  <p:stCondLst>
                                    <p:cond delay="0"/>
                                  </p:stCondLst>
                                  <p:childTnLst>
                                    <p:set>
                                      <p:cBhvr>
                                        <p:cTn id="170" dur="1" fill="hold">
                                          <p:stCondLst>
                                            <p:cond delay="0"/>
                                          </p:stCondLst>
                                        </p:cTn>
                                        <p:tgtEl>
                                          <p:spTgt spid="6"/>
                                        </p:tgtEl>
                                        <p:attrNameLst>
                                          <p:attrName>style.visibility</p:attrName>
                                        </p:attrNameLst>
                                      </p:cBhvr>
                                      <p:to>
                                        <p:strVal val="visible"/>
                                      </p:to>
                                    </p:set>
                                    <p:animEffect transition="in" filter="dissolve">
                                      <p:cBhvr>
                                        <p:cTn id="171" dur="500"/>
                                        <p:tgtEl>
                                          <p:spTgt spid="6"/>
                                        </p:tgtEl>
                                      </p:cBhvr>
                                    </p:animEffect>
                                  </p:childTnLst>
                                </p:cTn>
                              </p:par>
                              <p:par>
                                <p:cTn id="172" presetID="9" presetClass="entr" presetSubtype="0" fill="hold" grpId="1" nodeType="withEffect">
                                  <p:stCondLst>
                                    <p:cond delay="0"/>
                                  </p:stCondLst>
                                  <p:childTnLst>
                                    <p:set>
                                      <p:cBhvr>
                                        <p:cTn id="173" dur="1" fill="hold">
                                          <p:stCondLst>
                                            <p:cond delay="0"/>
                                          </p:stCondLst>
                                        </p:cTn>
                                        <p:tgtEl>
                                          <p:spTgt spid="74"/>
                                        </p:tgtEl>
                                        <p:attrNameLst>
                                          <p:attrName>style.visibility</p:attrName>
                                        </p:attrNameLst>
                                      </p:cBhvr>
                                      <p:to>
                                        <p:strVal val="visible"/>
                                      </p:to>
                                    </p:set>
                                    <p:animEffect transition="in" filter="dissolve">
                                      <p:cBhvr>
                                        <p:cTn id="17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1" animBg="1"/>
      <p:bldP spid="68" grpId="0" animBg="1"/>
      <p:bldP spid="62" grpId="0"/>
      <p:bldP spid="77" grpId="0"/>
      <p:bldP spid="81" grpId="0"/>
      <p:bldP spid="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421570" y="1832728"/>
            <a:ext cx="7070666" cy="932733"/>
            <a:chOff x="1421570" y="1927324"/>
            <a:chExt cx="7070666" cy="932733"/>
          </a:xfrm>
        </p:grpSpPr>
        <p:sp>
          <p:nvSpPr>
            <p:cNvPr id="28" name="Rounded Rectangle 27"/>
            <p:cNvSpPr/>
            <p:nvPr/>
          </p:nvSpPr>
          <p:spPr>
            <a:xfrm>
              <a:off x="1421570" y="1927324"/>
              <a:ext cx="7070666" cy="932733"/>
            </a:xfrm>
            <a:prstGeom prst="roundRect">
              <a:avLst/>
            </a:prstGeom>
            <a:solidFill>
              <a:srgbClr val="1983AE"/>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5" name="Group 74"/>
            <p:cNvGrpSpPr/>
            <p:nvPr/>
          </p:nvGrpSpPr>
          <p:grpSpPr>
            <a:xfrm>
              <a:off x="2514004" y="1940230"/>
              <a:ext cx="5964978" cy="871778"/>
              <a:chOff x="2514004" y="1881942"/>
              <a:chExt cx="5964978" cy="871778"/>
            </a:xfrm>
          </p:grpSpPr>
          <p:sp>
            <p:nvSpPr>
              <p:cNvPr id="29" name="TextBox 28"/>
              <p:cNvSpPr txBox="1"/>
              <p:nvPr/>
            </p:nvSpPr>
            <p:spPr>
              <a:xfrm>
                <a:off x="2514004" y="1881942"/>
                <a:ext cx="5964978" cy="400110"/>
              </a:xfrm>
              <a:prstGeom prst="rect">
                <a:avLst/>
              </a:prstGeom>
              <a:noFill/>
            </p:spPr>
            <p:txBody>
              <a:bodyPr wrap="square" rtlCol="0">
                <a:spAutoFit/>
              </a:bodyPr>
              <a:lstStyle/>
              <a:p>
                <a:pPr marL="360000" indent="-252000">
                  <a:buFont typeface="Arial" pitchFamily="34" charset="0"/>
                  <a:buChar char="•"/>
                </a:pPr>
                <a:r>
                  <a:rPr lang="en-GB" sz="2000" dirty="0" smtClean="0">
                    <a:solidFill>
                      <a:schemeClr val="bg1"/>
                    </a:solidFill>
                    <a:latin typeface="Arial" pitchFamily="34" charset="0"/>
                    <a:cs typeface="Arial" pitchFamily="34" charset="0"/>
                  </a:rPr>
                  <a:t>Research </a:t>
                </a:r>
                <a:r>
                  <a:rPr lang="en-GB" sz="2000" b="1" dirty="0" smtClean="0">
                    <a:solidFill>
                      <a:schemeClr val="bg1"/>
                    </a:solidFill>
                    <a:latin typeface="Arial" pitchFamily="34" charset="0"/>
                    <a:cs typeface="Arial" pitchFamily="34" charset="0"/>
                  </a:rPr>
                  <a:t>ALL </a:t>
                </a:r>
                <a:r>
                  <a:rPr lang="en-GB" sz="2000" dirty="0" smtClean="0">
                    <a:solidFill>
                      <a:schemeClr val="bg1"/>
                    </a:solidFill>
                    <a:latin typeface="Arial" pitchFamily="34" charset="0"/>
                    <a:cs typeface="Arial" pitchFamily="34" charset="0"/>
                  </a:rPr>
                  <a:t>the</a:t>
                </a:r>
                <a:r>
                  <a:rPr lang="en-GB" sz="2000" b="1" dirty="0" smtClean="0">
                    <a:solidFill>
                      <a:schemeClr val="bg1"/>
                    </a:solidFill>
                    <a:latin typeface="Arial" pitchFamily="34" charset="0"/>
                    <a:cs typeface="Arial" pitchFamily="34" charset="0"/>
                  </a:rPr>
                  <a:t> SUPPORT </a:t>
                </a:r>
                <a:r>
                  <a:rPr lang="en-GB" sz="2000" dirty="0" smtClean="0">
                    <a:solidFill>
                      <a:schemeClr val="bg1"/>
                    </a:solidFill>
                    <a:latin typeface="Arial" pitchFamily="34" charset="0"/>
                    <a:cs typeface="Arial" pitchFamily="34" charset="0"/>
                  </a:rPr>
                  <a:t>available to you</a:t>
                </a:r>
                <a:endParaRPr lang="en-GB" sz="2000" dirty="0">
                  <a:solidFill>
                    <a:schemeClr val="bg1"/>
                  </a:solidFill>
                  <a:latin typeface="Arial" pitchFamily="34" charset="0"/>
                  <a:cs typeface="Arial" pitchFamily="34" charset="0"/>
                </a:endParaRPr>
              </a:p>
            </p:txBody>
          </p:sp>
          <p:sp>
            <p:nvSpPr>
              <p:cNvPr id="33" name="TextBox 32"/>
              <p:cNvSpPr txBox="1"/>
              <p:nvPr/>
            </p:nvSpPr>
            <p:spPr>
              <a:xfrm>
                <a:off x="2517324" y="2353610"/>
                <a:ext cx="5641023" cy="400110"/>
              </a:xfrm>
              <a:prstGeom prst="rect">
                <a:avLst/>
              </a:prstGeom>
              <a:noFill/>
            </p:spPr>
            <p:txBody>
              <a:bodyPr wrap="square" rtlCol="0">
                <a:spAutoFit/>
              </a:bodyPr>
              <a:lstStyle/>
              <a:p>
                <a:pPr marL="360000" indent="-252000">
                  <a:buFont typeface="Arial" pitchFamily="34" charset="0"/>
                  <a:buChar char="•"/>
                </a:pPr>
                <a:r>
                  <a:rPr lang="en-GB" sz="2000" dirty="0" smtClean="0">
                    <a:solidFill>
                      <a:schemeClr val="bg1"/>
                    </a:solidFill>
                    <a:latin typeface="Arial" pitchFamily="34" charset="0"/>
                    <a:cs typeface="Arial" pitchFamily="34" charset="0"/>
                  </a:rPr>
                  <a:t>Make </a:t>
                </a:r>
                <a:r>
                  <a:rPr lang="en-GB" sz="2000" b="1" dirty="0" smtClean="0">
                    <a:solidFill>
                      <a:schemeClr val="bg1"/>
                    </a:solidFill>
                    <a:latin typeface="Arial" pitchFamily="34" charset="0"/>
                    <a:cs typeface="Arial" pitchFamily="34" charset="0"/>
                  </a:rPr>
                  <a:t>THE RIGHT </a:t>
                </a:r>
                <a:r>
                  <a:rPr lang="en-GB" sz="2000" dirty="0" smtClean="0">
                    <a:solidFill>
                      <a:schemeClr val="bg1"/>
                    </a:solidFill>
                    <a:latin typeface="Arial" pitchFamily="34" charset="0"/>
                    <a:cs typeface="Arial" pitchFamily="34" charset="0"/>
                  </a:rPr>
                  <a:t>uni/college choice</a:t>
                </a:r>
                <a:endParaRPr lang="en-GB" sz="2000" dirty="0">
                  <a:solidFill>
                    <a:schemeClr val="bg1"/>
                  </a:solidFill>
                  <a:latin typeface="Arial" pitchFamily="34" charset="0"/>
                  <a:cs typeface="Arial" pitchFamily="34" charset="0"/>
                </a:endParaRPr>
              </a:p>
            </p:txBody>
          </p:sp>
        </p:grpSp>
      </p:grpSp>
      <p:grpSp>
        <p:nvGrpSpPr>
          <p:cNvPr id="32" name="Group 31"/>
          <p:cNvGrpSpPr/>
          <p:nvPr/>
        </p:nvGrpSpPr>
        <p:grpSpPr>
          <a:xfrm>
            <a:off x="1592317" y="3333257"/>
            <a:ext cx="6899916" cy="932733"/>
            <a:chOff x="1592317" y="3380555"/>
            <a:chExt cx="6899916" cy="932733"/>
          </a:xfrm>
        </p:grpSpPr>
        <p:sp>
          <p:nvSpPr>
            <p:cNvPr id="30" name="Rounded Rectangle 29"/>
            <p:cNvSpPr/>
            <p:nvPr/>
          </p:nvSpPr>
          <p:spPr>
            <a:xfrm>
              <a:off x="1592317" y="3380555"/>
              <a:ext cx="6899916" cy="932733"/>
            </a:xfrm>
            <a:prstGeom prst="roundRect">
              <a:avLst/>
            </a:prstGeom>
            <a:solidFill>
              <a:srgbClr val="CC0066"/>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6" name="Group 75"/>
            <p:cNvGrpSpPr/>
            <p:nvPr/>
          </p:nvGrpSpPr>
          <p:grpSpPr>
            <a:xfrm>
              <a:off x="2684754" y="3413790"/>
              <a:ext cx="5719264" cy="864460"/>
              <a:chOff x="2684754" y="3411161"/>
              <a:chExt cx="5719264" cy="864460"/>
            </a:xfrm>
          </p:grpSpPr>
          <p:sp>
            <p:nvSpPr>
              <p:cNvPr id="34" name="TextBox 33"/>
              <p:cNvSpPr txBox="1"/>
              <p:nvPr/>
            </p:nvSpPr>
            <p:spPr>
              <a:xfrm>
                <a:off x="2684754" y="3411161"/>
                <a:ext cx="5186150" cy="400110"/>
              </a:xfrm>
              <a:prstGeom prst="rect">
                <a:avLst/>
              </a:prstGeom>
              <a:noFill/>
            </p:spPr>
            <p:txBody>
              <a:bodyPr wrap="square" rtlCol="0">
                <a:spAutoFit/>
              </a:bodyPr>
              <a:lstStyle/>
              <a:p>
                <a:pPr marL="360000" indent="-252000">
                  <a:buFont typeface="Arial" pitchFamily="34" charset="0"/>
                  <a:buChar char="•"/>
                </a:pPr>
                <a:r>
                  <a:rPr lang="en-GB" sz="2000" dirty="0" smtClean="0">
                    <a:solidFill>
                      <a:schemeClr val="bg1"/>
                    </a:solidFill>
                    <a:latin typeface="Arial" pitchFamily="34" charset="0"/>
                    <a:cs typeface="Arial" pitchFamily="34" charset="0"/>
                  </a:rPr>
                  <a:t>Apply </a:t>
                </a:r>
                <a:r>
                  <a:rPr lang="en-GB" sz="2000" b="1" dirty="0" smtClean="0">
                    <a:solidFill>
                      <a:schemeClr val="bg1"/>
                    </a:solidFill>
                    <a:latin typeface="Arial" pitchFamily="34" charset="0"/>
                    <a:cs typeface="Arial" pitchFamily="34" charset="0"/>
                  </a:rPr>
                  <a:t>ONLINE &amp; ON TIME</a:t>
                </a:r>
                <a:endParaRPr lang="en-GB" sz="2000" b="1" dirty="0">
                  <a:solidFill>
                    <a:schemeClr val="bg1"/>
                  </a:solidFill>
                  <a:latin typeface="Arial" pitchFamily="34" charset="0"/>
                  <a:cs typeface="Arial" pitchFamily="34" charset="0"/>
                </a:endParaRPr>
              </a:p>
            </p:txBody>
          </p:sp>
          <p:sp>
            <p:nvSpPr>
              <p:cNvPr id="35" name="TextBox 34"/>
              <p:cNvSpPr txBox="1"/>
              <p:nvPr/>
            </p:nvSpPr>
            <p:spPr>
              <a:xfrm>
                <a:off x="2690156" y="3875511"/>
                <a:ext cx="5713862" cy="400110"/>
              </a:xfrm>
              <a:prstGeom prst="rect">
                <a:avLst/>
              </a:prstGeom>
              <a:noFill/>
            </p:spPr>
            <p:txBody>
              <a:bodyPr wrap="square" rtlCol="0">
                <a:spAutoFit/>
              </a:bodyPr>
              <a:lstStyle/>
              <a:p>
                <a:pPr marL="360000" indent="-252000">
                  <a:buFont typeface="Arial" pitchFamily="34" charset="0"/>
                  <a:buChar char="•"/>
                </a:pPr>
                <a:r>
                  <a:rPr lang="en-GB" sz="2000" dirty="0" smtClean="0">
                    <a:solidFill>
                      <a:schemeClr val="bg1"/>
                    </a:solidFill>
                    <a:latin typeface="Arial" pitchFamily="34" charset="0"/>
                    <a:cs typeface="Arial" pitchFamily="34" charset="0"/>
                  </a:rPr>
                  <a:t>You </a:t>
                </a:r>
                <a:r>
                  <a:rPr lang="en-GB" sz="2000" b="1" dirty="0" smtClean="0">
                    <a:solidFill>
                      <a:schemeClr val="bg1"/>
                    </a:solidFill>
                    <a:latin typeface="Arial" pitchFamily="34" charset="0"/>
                    <a:cs typeface="Arial" pitchFamily="34" charset="0"/>
                  </a:rPr>
                  <a:t>DON’T</a:t>
                </a:r>
                <a:r>
                  <a:rPr lang="en-GB" sz="2000" dirty="0" smtClean="0">
                    <a:solidFill>
                      <a:schemeClr val="bg1"/>
                    </a:solidFill>
                    <a:latin typeface="Arial" pitchFamily="34" charset="0"/>
                    <a:cs typeface="Arial" pitchFamily="34" charset="0"/>
                  </a:rPr>
                  <a:t> need to </a:t>
                </a:r>
                <a:r>
                  <a:rPr lang="en-GB" sz="2000" b="1" dirty="0" smtClean="0">
                    <a:solidFill>
                      <a:schemeClr val="bg1"/>
                    </a:solidFill>
                    <a:latin typeface="Arial" pitchFamily="34" charset="0"/>
                    <a:cs typeface="Arial" pitchFamily="34" charset="0"/>
                  </a:rPr>
                  <a:t>WAIT</a:t>
                </a:r>
                <a:r>
                  <a:rPr lang="en-GB" sz="2000" dirty="0" smtClean="0">
                    <a:solidFill>
                      <a:schemeClr val="bg1"/>
                    </a:solidFill>
                    <a:latin typeface="Arial" pitchFamily="34" charset="0"/>
                    <a:cs typeface="Arial" pitchFamily="34" charset="0"/>
                  </a:rPr>
                  <a:t> for confirmed offers</a:t>
                </a:r>
                <a:endParaRPr lang="en-GB" sz="2000" dirty="0">
                  <a:solidFill>
                    <a:schemeClr val="bg1"/>
                  </a:solidFill>
                  <a:latin typeface="Arial" pitchFamily="34" charset="0"/>
                  <a:cs typeface="Arial" pitchFamily="34" charset="0"/>
                </a:endParaRPr>
              </a:p>
            </p:txBody>
          </p:sp>
        </p:grpSp>
      </p:grpSp>
      <p:grpSp>
        <p:nvGrpSpPr>
          <p:cNvPr id="40" name="Group 39"/>
          <p:cNvGrpSpPr/>
          <p:nvPr/>
        </p:nvGrpSpPr>
        <p:grpSpPr>
          <a:xfrm>
            <a:off x="1423545" y="4747767"/>
            <a:ext cx="7074063" cy="932733"/>
            <a:chOff x="1423545" y="4791174"/>
            <a:chExt cx="7074063" cy="932733"/>
          </a:xfrm>
        </p:grpSpPr>
        <p:sp>
          <p:nvSpPr>
            <p:cNvPr id="84" name="Rounded Rectangle 83"/>
            <p:cNvSpPr/>
            <p:nvPr/>
          </p:nvSpPr>
          <p:spPr>
            <a:xfrm>
              <a:off x="1423545" y="4791174"/>
              <a:ext cx="7070666" cy="932733"/>
            </a:xfrm>
            <a:prstGeom prst="roundRect">
              <a:avLst/>
            </a:prstGeom>
            <a:solidFill>
              <a:srgbClr val="1983AE"/>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7" name="Group 76"/>
            <p:cNvGrpSpPr/>
            <p:nvPr/>
          </p:nvGrpSpPr>
          <p:grpSpPr>
            <a:xfrm>
              <a:off x="2511585" y="4819282"/>
              <a:ext cx="5986023" cy="872779"/>
              <a:chOff x="2511585" y="4944531"/>
              <a:chExt cx="5986023" cy="872779"/>
            </a:xfrm>
          </p:grpSpPr>
          <p:sp>
            <p:nvSpPr>
              <p:cNvPr id="36" name="TextBox 35"/>
              <p:cNvSpPr txBox="1"/>
              <p:nvPr/>
            </p:nvSpPr>
            <p:spPr>
              <a:xfrm>
                <a:off x="2512867" y="4944531"/>
                <a:ext cx="5186150" cy="400110"/>
              </a:xfrm>
              <a:prstGeom prst="rect">
                <a:avLst/>
              </a:prstGeom>
              <a:noFill/>
            </p:spPr>
            <p:txBody>
              <a:bodyPr wrap="square" rtlCol="0">
                <a:spAutoFit/>
              </a:bodyPr>
              <a:lstStyle/>
              <a:p>
                <a:pPr marL="360000" indent="-252000">
                  <a:buFont typeface="Arial" pitchFamily="34" charset="0"/>
                  <a:buChar char="•"/>
                </a:pPr>
                <a:r>
                  <a:rPr lang="en-GB" sz="2000" dirty="0" smtClean="0">
                    <a:solidFill>
                      <a:schemeClr val="bg1"/>
                    </a:solidFill>
                    <a:latin typeface="Arial" pitchFamily="34" charset="0"/>
                    <a:cs typeface="Arial" pitchFamily="34" charset="0"/>
                  </a:rPr>
                  <a:t>Not until you earn </a:t>
                </a:r>
                <a:r>
                  <a:rPr lang="en-GB" sz="2000" b="1" dirty="0" smtClean="0">
                    <a:solidFill>
                      <a:schemeClr val="bg1"/>
                    </a:solidFill>
                    <a:latin typeface="Arial" pitchFamily="34" charset="0"/>
                    <a:cs typeface="Arial" pitchFamily="34" charset="0"/>
                  </a:rPr>
                  <a:t>OVER £25,000 </a:t>
                </a:r>
                <a:r>
                  <a:rPr lang="en-GB" sz="2000" dirty="0" smtClean="0">
                    <a:solidFill>
                      <a:schemeClr val="bg1"/>
                    </a:solidFill>
                    <a:latin typeface="Arial" pitchFamily="34" charset="0"/>
                    <a:cs typeface="Arial" pitchFamily="34" charset="0"/>
                  </a:rPr>
                  <a:t>a year </a:t>
                </a:r>
                <a:endParaRPr lang="en-GB" sz="2000" dirty="0">
                  <a:solidFill>
                    <a:schemeClr val="bg1"/>
                  </a:solidFill>
                  <a:latin typeface="Arial" pitchFamily="34" charset="0"/>
                  <a:cs typeface="Arial" pitchFamily="34" charset="0"/>
                </a:endParaRPr>
              </a:p>
            </p:txBody>
          </p:sp>
          <p:sp>
            <p:nvSpPr>
              <p:cNvPr id="37" name="TextBox 36"/>
              <p:cNvSpPr txBox="1"/>
              <p:nvPr/>
            </p:nvSpPr>
            <p:spPr>
              <a:xfrm>
                <a:off x="2511585" y="5417200"/>
                <a:ext cx="5986023" cy="400110"/>
              </a:xfrm>
              <a:prstGeom prst="rect">
                <a:avLst/>
              </a:prstGeom>
              <a:noFill/>
            </p:spPr>
            <p:txBody>
              <a:bodyPr wrap="square" rtlCol="0">
                <a:spAutoFit/>
              </a:bodyPr>
              <a:lstStyle/>
              <a:p>
                <a:pPr marL="360000" indent="-252000">
                  <a:buFont typeface="Arial" pitchFamily="34" charset="0"/>
                  <a:buChar char="•"/>
                </a:pPr>
                <a:r>
                  <a:rPr lang="en-GB" sz="2000" dirty="0" smtClean="0">
                    <a:solidFill>
                      <a:schemeClr val="bg1"/>
                    </a:solidFill>
                    <a:latin typeface="Arial" pitchFamily="34" charset="0"/>
                    <a:cs typeface="Arial" pitchFamily="34" charset="0"/>
                  </a:rPr>
                  <a:t>Based on </a:t>
                </a:r>
                <a:r>
                  <a:rPr lang="en-GB" sz="2000" b="1" dirty="0" smtClean="0">
                    <a:solidFill>
                      <a:schemeClr val="bg1"/>
                    </a:solidFill>
                    <a:latin typeface="Arial" pitchFamily="34" charset="0"/>
                    <a:cs typeface="Arial" pitchFamily="34" charset="0"/>
                  </a:rPr>
                  <a:t>WHAT YOU EARN </a:t>
                </a:r>
                <a:r>
                  <a:rPr lang="en-GB" sz="2000" dirty="0" smtClean="0">
                    <a:solidFill>
                      <a:schemeClr val="bg1"/>
                    </a:solidFill>
                    <a:latin typeface="Arial" pitchFamily="34" charset="0"/>
                    <a:cs typeface="Arial" pitchFamily="34" charset="0"/>
                  </a:rPr>
                  <a:t>not what you owe</a:t>
                </a:r>
                <a:endParaRPr lang="en-GB" sz="2000" dirty="0">
                  <a:solidFill>
                    <a:schemeClr val="bg1"/>
                  </a:solidFill>
                  <a:latin typeface="Arial" pitchFamily="34" charset="0"/>
                  <a:cs typeface="Arial" pitchFamily="34" charset="0"/>
                </a:endParaRPr>
              </a:p>
            </p:txBody>
          </p:sp>
        </p:grpSp>
      </p:grpSp>
      <p:sp>
        <p:nvSpPr>
          <p:cNvPr id="38"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5B1F69"/>
                </a:solidFill>
                <a:latin typeface="Arial" pitchFamily="34" charset="0"/>
                <a:cs typeface="Arial" pitchFamily="34" charset="0"/>
              </a:rPr>
              <a:t>NOW IT’S YOUR TURN!!</a:t>
            </a:r>
          </a:p>
          <a:p>
            <a:pPr>
              <a:spcAft>
                <a:spcPts val="600"/>
              </a:spcAft>
            </a:pPr>
            <a:r>
              <a:rPr lang="en-US" sz="2000" dirty="0" smtClean="0">
                <a:latin typeface="Arial" pitchFamily="34" charset="0"/>
                <a:cs typeface="Arial" pitchFamily="34" charset="0"/>
              </a:rPr>
              <a:t>KEY POINTS TO REMEMBER</a:t>
            </a:r>
            <a:endParaRPr lang="en-US" sz="2000" dirty="0">
              <a:latin typeface="Arial" pitchFamily="34" charset="0"/>
              <a:cs typeface="Arial" pitchFamily="34" charset="0"/>
            </a:endParaRPr>
          </a:p>
        </p:txBody>
      </p:sp>
      <p:grpSp>
        <p:nvGrpSpPr>
          <p:cNvPr id="27" name="Group 26"/>
          <p:cNvGrpSpPr/>
          <p:nvPr/>
        </p:nvGrpSpPr>
        <p:grpSpPr>
          <a:xfrm>
            <a:off x="690074" y="4465483"/>
            <a:ext cx="1420277" cy="1458665"/>
            <a:chOff x="642776" y="4544313"/>
            <a:chExt cx="1420277" cy="1458665"/>
          </a:xfrm>
        </p:grpSpPr>
        <p:grpSp>
          <p:nvGrpSpPr>
            <p:cNvPr id="11" name="Group 10"/>
            <p:cNvGrpSpPr/>
            <p:nvPr/>
          </p:nvGrpSpPr>
          <p:grpSpPr>
            <a:xfrm rot="309537">
              <a:off x="642776" y="4544313"/>
              <a:ext cx="1420277" cy="1458665"/>
              <a:chOff x="5977721" y="190752"/>
              <a:chExt cx="2101754" cy="2097260"/>
            </a:xfrm>
          </p:grpSpPr>
          <p:pic>
            <p:nvPicPr>
              <p:cNvPr id="1026" name="Picture 2" descr="C:\Users\rutterb\Desktop\1516 Templates &amp; Graphics\blue outline cog.png"/>
              <p:cNvPicPr>
                <a:picLocks noChangeAspect="1" noChangeArrowheads="1"/>
              </p:cNvPicPr>
              <p:nvPr/>
            </p:nvPicPr>
            <p:blipFill>
              <a:blip r:embed="rId3"/>
              <a:srcRect/>
              <a:stretch>
                <a:fillRect/>
              </a:stretch>
            </p:blipFill>
            <p:spPr bwMode="auto">
              <a:xfrm>
                <a:off x="5977721" y="190752"/>
                <a:ext cx="2101754" cy="2097260"/>
              </a:xfrm>
              <a:prstGeom prst="rect">
                <a:avLst/>
              </a:prstGeom>
              <a:noFill/>
            </p:spPr>
          </p:pic>
          <p:sp>
            <p:nvSpPr>
              <p:cNvPr id="8" name="Oval 7"/>
              <p:cNvSpPr/>
              <p:nvPr/>
            </p:nvSpPr>
            <p:spPr>
              <a:xfrm>
                <a:off x="6419851" y="628348"/>
                <a:ext cx="1219200" cy="1185643"/>
              </a:xfrm>
              <a:prstGeom prst="ellipse">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1" name="TextBox 40"/>
            <p:cNvSpPr txBox="1"/>
            <p:nvPr/>
          </p:nvSpPr>
          <p:spPr>
            <a:xfrm rot="20653651">
              <a:off x="893289" y="4908962"/>
              <a:ext cx="960985" cy="646331"/>
            </a:xfrm>
            <a:prstGeom prst="rect">
              <a:avLst/>
            </a:prstGeom>
            <a:noFill/>
          </p:spPr>
          <p:txBody>
            <a:bodyPr wrap="square" rtlCol="0">
              <a:spAutoFit/>
            </a:bodyPr>
            <a:lstStyle/>
            <a:p>
              <a:pPr algn="ctr"/>
              <a:r>
                <a:rPr lang="en-GB" sz="1600" dirty="0" smtClean="0">
                  <a:latin typeface="Arial" pitchFamily="34" charset="0"/>
                  <a:cs typeface="Arial" pitchFamily="34" charset="0"/>
                </a:rPr>
                <a:t>#</a:t>
              </a:r>
              <a:r>
                <a:rPr lang="en-GB" dirty="0" smtClean="0">
                  <a:latin typeface="Arial" pitchFamily="34" charset="0"/>
                  <a:cs typeface="Arial" pitchFamily="34" charset="0"/>
                </a:rPr>
                <a:t>3</a:t>
              </a:r>
            </a:p>
            <a:p>
              <a:r>
                <a:rPr lang="en-GB" dirty="0" smtClean="0">
                  <a:latin typeface="Arial" pitchFamily="34" charset="0"/>
                  <a:cs typeface="Arial" pitchFamily="34" charset="0"/>
                </a:rPr>
                <a:t>REPAY</a:t>
              </a:r>
              <a:endParaRPr lang="en-GB" dirty="0">
                <a:latin typeface="Arial" pitchFamily="34" charset="0"/>
                <a:cs typeface="Arial" pitchFamily="34" charset="0"/>
              </a:endParaRPr>
            </a:p>
          </p:txBody>
        </p:sp>
      </p:grpSp>
      <p:grpSp>
        <p:nvGrpSpPr>
          <p:cNvPr id="26" name="Group 25"/>
          <p:cNvGrpSpPr/>
          <p:nvPr/>
        </p:nvGrpSpPr>
        <p:grpSpPr>
          <a:xfrm>
            <a:off x="1175228" y="3068804"/>
            <a:ext cx="1483063" cy="1504804"/>
            <a:chOff x="1127930" y="3131868"/>
            <a:chExt cx="1483063" cy="1504804"/>
          </a:xfrm>
        </p:grpSpPr>
        <p:grpSp>
          <p:nvGrpSpPr>
            <p:cNvPr id="12" name="Group 11"/>
            <p:cNvGrpSpPr/>
            <p:nvPr/>
          </p:nvGrpSpPr>
          <p:grpSpPr>
            <a:xfrm rot="431274">
              <a:off x="1127930" y="3131868"/>
              <a:ext cx="1483063" cy="1504804"/>
              <a:chOff x="2205878" y="0"/>
              <a:chExt cx="2038576" cy="2038576"/>
            </a:xfrm>
          </p:grpSpPr>
          <p:pic>
            <p:nvPicPr>
              <p:cNvPr id="1028" name="Picture 4" descr="C:\Users\rutterb\Desktop\1516 Templates &amp; Graphics\pink cog.png"/>
              <p:cNvPicPr>
                <a:picLocks noChangeAspect="1" noChangeArrowheads="1"/>
              </p:cNvPicPr>
              <p:nvPr/>
            </p:nvPicPr>
            <p:blipFill>
              <a:blip r:embed="rId4"/>
              <a:srcRect/>
              <a:stretch>
                <a:fillRect/>
              </a:stretch>
            </p:blipFill>
            <p:spPr bwMode="auto">
              <a:xfrm>
                <a:off x="2205878" y="0"/>
                <a:ext cx="2038576" cy="2038576"/>
              </a:xfrm>
              <a:prstGeom prst="rect">
                <a:avLst/>
              </a:prstGeom>
              <a:noFill/>
            </p:spPr>
          </p:pic>
          <p:sp>
            <p:nvSpPr>
              <p:cNvPr id="10" name="Oval 9"/>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42" name="TextBox 41"/>
            <p:cNvSpPr txBox="1"/>
            <p:nvPr/>
          </p:nvSpPr>
          <p:spPr>
            <a:xfrm rot="20726654">
              <a:off x="1330417" y="3515444"/>
              <a:ext cx="1089546" cy="646331"/>
            </a:xfrm>
            <a:prstGeom prst="rect">
              <a:avLst/>
            </a:prstGeom>
            <a:noFill/>
          </p:spPr>
          <p:txBody>
            <a:bodyPr wrap="square" rtlCol="0">
              <a:spAutoFit/>
            </a:bodyPr>
            <a:lstStyle/>
            <a:p>
              <a:pPr algn="ctr"/>
              <a:r>
                <a:rPr lang="en-GB" sz="1600" dirty="0" smtClean="0">
                  <a:solidFill>
                    <a:schemeClr val="bg1"/>
                  </a:solidFill>
                  <a:latin typeface="Arial" pitchFamily="34" charset="0"/>
                  <a:cs typeface="Arial" pitchFamily="34" charset="0"/>
                </a:rPr>
                <a:t>#</a:t>
              </a:r>
              <a:r>
                <a:rPr lang="en-GB" dirty="0" smtClean="0">
                  <a:solidFill>
                    <a:schemeClr val="bg1"/>
                  </a:solidFill>
                  <a:latin typeface="Arial" pitchFamily="34" charset="0"/>
                  <a:cs typeface="Arial" pitchFamily="34" charset="0"/>
                </a:rPr>
                <a:t>2</a:t>
              </a:r>
            </a:p>
            <a:p>
              <a:pPr algn="ctr"/>
              <a:r>
                <a:rPr lang="en-GB" dirty="0" smtClean="0">
                  <a:solidFill>
                    <a:schemeClr val="bg1"/>
                  </a:solidFill>
                  <a:latin typeface="Arial" pitchFamily="34" charset="0"/>
                  <a:cs typeface="Arial" pitchFamily="34" charset="0"/>
                </a:rPr>
                <a:t>APPLY</a:t>
              </a:r>
              <a:endParaRPr lang="en-GB" dirty="0">
                <a:solidFill>
                  <a:schemeClr val="bg1"/>
                </a:solidFill>
                <a:latin typeface="Arial" pitchFamily="34" charset="0"/>
                <a:cs typeface="Arial" pitchFamily="34" charset="0"/>
              </a:endParaRPr>
            </a:p>
          </p:txBody>
        </p:sp>
      </p:grpSp>
      <p:grpSp>
        <p:nvGrpSpPr>
          <p:cNvPr id="25" name="Group 24"/>
          <p:cNvGrpSpPr/>
          <p:nvPr/>
        </p:nvGrpSpPr>
        <p:grpSpPr>
          <a:xfrm>
            <a:off x="405782" y="1437735"/>
            <a:ext cx="1798769" cy="1798769"/>
            <a:chOff x="370156" y="1461486"/>
            <a:chExt cx="1798769" cy="1798769"/>
          </a:xfrm>
        </p:grpSpPr>
        <p:pic>
          <p:nvPicPr>
            <p:cNvPr id="1027" name="Picture 3" descr="C:\Users\rutterb\Desktop\1516 Templates &amp; Graphics\blue cog.png"/>
            <p:cNvPicPr>
              <a:picLocks noChangeAspect="1" noChangeArrowheads="1"/>
            </p:cNvPicPr>
            <p:nvPr/>
          </p:nvPicPr>
          <p:blipFill>
            <a:blip r:embed="rId5"/>
            <a:srcRect/>
            <a:stretch>
              <a:fillRect/>
            </a:stretch>
          </p:blipFill>
          <p:spPr bwMode="auto">
            <a:xfrm rot="21059893">
              <a:off x="370156" y="1461486"/>
              <a:ext cx="1798769" cy="1798769"/>
            </a:xfrm>
            <a:prstGeom prst="rect">
              <a:avLst/>
            </a:prstGeom>
            <a:noFill/>
          </p:spPr>
        </p:pic>
        <p:sp>
          <p:nvSpPr>
            <p:cNvPr id="43" name="TextBox 42"/>
            <p:cNvSpPr txBox="1"/>
            <p:nvPr/>
          </p:nvSpPr>
          <p:spPr>
            <a:xfrm rot="20548539">
              <a:off x="522366" y="1981341"/>
              <a:ext cx="1481358" cy="646331"/>
            </a:xfrm>
            <a:prstGeom prst="rect">
              <a:avLst/>
            </a:prstGeom>
            <a:noFill/>
          </p:spPr>
          <p:txBody>
            <a:bodyPr wrap="square" rtlCol="0">
              <a:spAutoFit/>
            </a:bodyPr>
            <a:lstStyle/>
            <a:p>
              <a:pPr algn="ctr"/>
              <a:r>
                <a:rPr lang="en-GB" sz="1600" dirty="0" smtClean="0">
                  <a:solidFill>
                    <a:schemeClr val="bg1"/>
                  </a:solidFill>
                  <a:latin typeface="Arial" pitchFamily="34" charset="0"/>
                  <a:cs typeface="Arial" pitchFamily="34" charset="0"/>
                </a:rPr>
                <a:t>#</a:t>
              </a:r>
              <a:r>
                <a:rPr lang="en-GB" dirty="0" smtClean="0">
                  <a:solidFill>
                    <a:schemeClr val="bg1"/>
                  </a:solidFill>
                  <a:latin typeface="Arial" pitchFamily="34" charset="0"/>
                  <a:cs typeface="Arial" pitchFamily="34" charset="0"/>
                </a:rPr>
                <a:t>1</a:t>
              </a:r>
            </a:p>
            <a:p>
              <a:pPr algn="ctr"/>
              <a:r>
                <a:rPr lang="en-GB" dirty="0" smtClean="0">
                  <a:solidFill>
                    <a:schemeClr val="bg1"/>
                  </a:solidFill>
                  <a:latin typeface="Arial" pitchFamily="34" charset="0"/>
                  <a:cs typeface="Arial" pitchFamily="34" charset="0"/>
                </a:rPr>
                <a:t>RESEARCH</a:t>
              </a:r>
              <a:endParaRPr lang="en-GB" dirty="0">
                <a:solidFill>
                  <a:schemeClr val="bg1"/>
                </a:solidFill>
                <a:latin typeface="Arial" pitchFamily="34" charset="0"/>
                <a:cs typeface="Arial" pitchFamily="34" charset="0"/>
              </a:endParaRPr>
            </a:p>
          </p:txBody>
        </p:sp>
      </p:grpSp>
      <p:grpSp>
        <p:nvGrpSpPr>
          <p:cNvPr id="66" name="Group 65"/>
          <p:cNvGrpSpPr/>
          <p:nvPr/>
        </p:nvGrpSpPr>
        <p:grpSpPr>
          <a:xfrm>
            <a:off x="227724" y="1452014"/>
            <a:ext cx="8633651" cy="4603899"/>
            <a:chOff x="180740" y="1435394"/>
            <a:chExt cx="8633651" cy="4603899"/>
          </a:xfrm>
        </p:grpSpPr>
        <p:grpSp>
          <p:nvGrpSpPr>
            <p:cNvPr id="67" name="Group 17"/>
            <p:cNvGrpSpPr/>
            <p:nvPr/>
          </p:nvGrpSpPr>
          <p:grpSpPr>
            <a:xfrm>
              <a:off x="350874" y="1435394"/>
              <a:ext cx="8452884" cy="4603899"/>
              <a:chOff x="350874" y="1435394"/>
              <a:chExt cx="8452884" cy="4603899"/>
            </a:xfrm>
          </p:grpSpPr>
          <p:grpSp>
            <p:nvGrpSpPr>
              <p:cNvPr id="69" name="Group 9"/>
              <p:cNvGrpSpPr/>
              <p:nvPr/>
            </p:nvGrpSpPr>
            <p:grpSpPr>
              <a:xfrm>
                <a:off x="350874" y="1435394"/>
                <a:ext cx="8452884" cy="4348716"/>
                <a:chOff x="350874" y="1446027"/>
                <a:chExt cx="8452884" cy="4348716"/>
              </a:xfrm>
            </p:grpSpPr>
            <p:sp>
              <p:nvSpPr>
                <p:cNvPr id="71" name="Rectangle 70"/>
                <p:cNvSpPr/>
                <p:nvPr/>
              </p:nvSpPr>
              <p:spPr>
                <a:xfrm>
                  <a:off x="350874" y="1446027"/>
                  <a:ext cx="8452884" cy="4348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2" name="Group 1"/>
                <p:cNvGrpSpPr/>
                <p:nvPr/>
              </p:nvGrpSpPr>
              <p:grpSpPr>
                <a:xfrm>
                  <a:off x="1337482" y="2291720"/>
                  <a:ext cx="6414448" cy="3289461"/>
                  <a:chOff x="9935571" y="1513798"/>
                  <a:chExt cx="6414448" cy="3289461"/>
                </a:xfrm>
              </p:grpSpPr>
              <p:pic>
                <p:nvPicPr>
                  <p:cNvPr id="73" name="Picture 72" descr="3 cogs_blank.jpg"/>
                  <p:cNvPicPr>
                    <a:picLocks noChangeAspect="1"/>
                  </p:cNvPicPr>
                  <p:nvPr/>
                </p:nvPicPr>
                <p:blipFill>
                  <a:blip r:embed="rId6">
                    <a:clrChange>
                      <a:clrFrom>
                        <a:srgbClr val="FFFFFF"/>
                      </a:clrFrom>
                      <a:clrTo>
                        <a:srgbClr val="FFFFFF">
                          <a:alpha val="0"/>
                        </a:srgbClr>
                      </a:clrTo>
                    </a:clrChange>
                  </a:blip>
                  <a:srcRect l="12105" t="20787" r="16053" b="27113"/>
                  <a:stretch>
                    <a:fillRect/>
                  </a:stretch>
                </p:blipFill>
                <p:spPr>
                  <a:xfrm>
                    <a:off x="9935571" y="1513798"/>
                    <a:ext cx="6414448" cy="3289461"/>
                  </a:xfrm>
                  <a:prstGeom prst="rect">
                    <a:avLst/>
                  </a:prstGeom>
                </p:spPr>
              </p:pic>
              <p:sp>
                <p:nvSpPr>
                  <p:cNvPr id="74" name="TextBox 3"/>
                  <p:cNvSpPr txBox="1"/>
                  <p:nvPr/>
                </p:nvSpPr>
                <p:spPr>
                  <a:xfrm rot="20882373">
                    <a:off x="10788775" y="2753768"/>
                    <a:ext cx="1040670" cy="1107996"/>
                  </a:xfrm>
                  <a:prstGeom prst="rect">
                    <a:avLst/>
                  </a:prstGeom>
                  <a:noFill/>
                </p:spPr>
                <p:txBody>
                  <a:bodyPr wrap="none" rtlCol="0">
                    <a:spAutoFit/>
                  </a:bodyPr>
                  <a:lstStyle/>
                  <a:p>
                    <a:r>
                      <a:rPr lang="en-GB" sz="5400" dirty="0" smtClean="0">
                        <a:solidFill>
                          <a:schemeClr val="bg1"/>
                        </a:solidFill>
                        <a:latin typeface="Arial" pitchFamily="34" charset="0"/>
                        <a:cs typeface="Arial" pitchFamily="34" charset="0"/>
                      </a:rPr>
                      <a:t>#</a:t>
                    </a:r>
                    <a:r>
                      <a:rPr lang="en-GB" sz="6600" dirty="0" smtClean="0">
                        <a:solidFill>
                          <a:schemeClr val="bg1"/>
                        </a:solidFill>
                        <a:latin typeface="Arial" pitchFamily="34" charset="0"/>
                        <a:cs typeface="Arial" pitchFamily="34" charset="0"/>
                      </a:rPr>
                      <a:t>1</a:t>
                    </a:r>
                    <a:endParaRPr lang="en-GB" sz="6600" dirty="0">
                      <a:solidFill>
                        <a:schemeClr val="bg1"/>
                      </a:solidFill>
                      <a:latin typeface="Arial" pitchFamily="34" charset="0"/>
                      <a:cs typeface="Arial" pitchFamily="34" charset="0"/>
                    </a:endParaRPr>
                  </a:p>
                </p:txBody>
              </p:sp>
              <p:sp>
                <p:nvSpPr>
                  <p:cNvPr id="78" name="TextBox 77"/>
                  <p:cNvSpPr txBox="1"/>
                  <p:nvPr/>
                </p:nvSpPr>
                <p:spPr>
                  <a:xfrm>
                    <a:off x="13060489" y="2169848"/>
                    <a:ext cx="697627" cy="707886"/>
                  </a:xfrm>
                  <a:prstGeom prst="rect">
                    <a:avLst/>
                  </a:prstGeom>
                  <a:noFill/>
                </p:spPr>
                <p:txBody>
                  <a:bodyPr wrap="none" rtlCol="0">
                    <a:spAutoFit/>
                  </a:bodyPr>
                  <a:lstStyle/>
                  <a:p>
                    <a:r>
                      <a:rPr lang="en-GB" sz="3200" dirty="0" smtClean="0">
                        <a:latin typeface="Arial" pitchFamily="34" charset="0"/>
                        <a:cs typeface="Arial" pitchFamily="34" charset="0"/>
                      </a:rPr>
                      <a:t>#</a:t>
                    </a:r>
                    <a:r>
                      <a:rPr lang="en-GB" sz="4000" dirty="0" smtClean="0">
                        <a:latin typeface="Arial" pitchFamily="34" charset="0"/>
                        <a:cs typeface="Arial" pitchFamily="34" charset="0"/>
                      </a:rPr>
                      <a:t>2</a:t>
                    </a:r>
                    <a:endParaRPr lang="en-GB" sz="4000" dirty="0">
                      <a:latin typeface="Arial" pitchFamily="34" charset="0"/>
                      <a:cs typeface="Arial" pitchFamily="34" charset="0"/>
                    </a:endParaRPr>
                  </a:p>
                </p:txBody>
              </p:sp>
              <p:sp>
                <p:nvSpPr>
                  <p:cNvPr id="79" name="TextBox 78"/>
                  <p:cNvSpPr txBox="1"/>
                  <p:nvPr/>
                </p:nvSpPr>
                <p:spPr>
                  <a:xfrm rot="767643">
                    <a:off x="14966836" y="2780245"/>
                    <a:ext cx="697627" cy="707886"/>
                  </a:xfrm>
                  <a:prstGeom prst="rect">
                    <a:avLst/>
                  </a:prstGeom>
                  <a:noFill/>
                </p:spPr>
                <p:txBody>
                  <a:bodyPr wrap="none" rtlCol="0">
                    <a:spAutoFit/>
                  </a:bodyPr>
                  <a:lstStyle/>
                  <a:p>
                    <a:r>
                      <a:rPr lang="en-GB" sz="3200" dirty="0" smtClean="0">
                        <a:latin typeface="Arial" pitchFamily="34" charset="0"/>
                        <a:cs typeface="Arial" pitchFamily="34" charset="0"/>
                      </a:rPr>
                      <a:t>#</a:t>
                    </a:r>
                    <a:r>
                      <a:rPr lang="en-GB" sz="4000" dirty="0" smtClean="0">
                        <a:latin typeface="Arial" pitchFamily="34" charset="0"/>
                        <a:cs typeface="Arial" pitchFamily="34" charset="0"/>
                      </a:rPr>
                      <a:t>3</a:t>
                    </a:r>
                    <a:endParaRPr lang="en-GB" sz="4000" dirty="0">
                      <a:latin typeface="Arial" pitchFamily="34" charset="0"/>
                      <a:cs typeface="Arial" pitchFamily="34" charset="0"/>
                    </a:endParaRPr>
                  </a:p>
                </p:txBody>
              </p:sp>
            </p:grpSp>
          </p:grpSp>
          <p:sp>
            <p:nvSpPr>
              <p:cNvPr id="70" name="Oval 69"/>
              <p:cNvSpPr/>
              <p:nvPr/>
            </p:nvSpPr>
            <p:spPr>
              <a:xfrm>
                <a:off x="839971" y="5284381"/>
                <a:ext cx="1095154" cy="754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8" name="Rectangle 67"/>
            <p:cNvSpPr/>
            <p:nvPr/>
          </p:nvSpPr>
          <p:spPr>
            <a:xfrm>
              <a:off x="180740" y="1680805"/>
              <a:ext cx="8633651" cy="707886"/>
            </a:xfrm>
            <a:prstGeom prst="rect">
              <a:avLst/>
            </a:prstGeom>
          </p:spPr>
          <p:txBody>
            <a:bodyPr wrap="square">
              <a:spAutoFit/>
            </a:bodyPr>
            <a:lstStyle/>
            <a:p>
              <a:pPr marL="431800" indent="-358775" eaLnBrk="0" hangingPunct="0"/>
              <a:r>
                <a:rPr lang="en-GB" sz="2000" dirty="0" smtClean="0">
                  <a:latin typeface="Arial" pitchFamily="34" charset="0"/>
                  <a:cs typeface="Arial" pitchFamily="34" charset="0"/>
                </a:rPr>
                <a:t>We hope you will take away and remember a few of the key points from</a:t>
              </a:r>
            </a:p>
            <a:p>
              <a:pPr marL="431800" indent="-358775" eaLnBrk="0" hangingPunct="0"/>
              <a:r>
                <a:rPr lang="en-GB" sz="2000" dirty="0" smtClean="0">
                  <a:latin typeface="Arial" pitchFamily="34" charset="0"/>
                  <a:cs typeface="Arial" pitchFamily="34" charset="0"/>
                </a:rPr>
                <a:t>this session....</a:t>
              </a:r>
            </a:p>
          </p:txBody>
        </p:sp>
      </p:grpSp>
      <p:pic>
        <p:nvPicPr>
          <p:cNvPr id="45" name="Picture 2" descr="heloa-logo-201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66"/>
                                        </p:tgtEl>
                                        <p:attrNameLst>
                                          <p:attrName>ppt_w</p:attrName>
                                        </p:attrNameLst>
                                      </p:cBhvr>
                                      <p:tavLst>
                                        <p:tav tm="0">
                                          <p:val>
                                            <p:strVal val="ppt_w"/>
                                          </p:val>
                                        </p:tav>
                                        <p:tav tm="100000">
                                          <p:val>
                                            <p:fltVal val="0"/>
                                          </p:val>
                                        </p:tav>
                                      </p:tavLst>
                                    </p:anim>
                                    <p:anim calcmode="lin" valueType="num">
                                      <p:cBhvr>
                                        <p:cTn id="7" dur="1000"/>
                                        <p:tgtEl>
                                          <p:spTgt spid="66"/>
                                        </p:tgtEl>
                                        <p:attrNameLst>
                                          <p:attrName>ppt_h</p:attrName>
                                        </p:attrNameLst>
                                      </p:cBhvr>
                                      <p:tavLst>
                                        <p:tav tm="0">
                                          <p:val>
                                            <p:strVal val="ppt_h"/>
                                          </p:val>
                                        </p:tav>
                                        <p:tav tm="100000">
                                          <p:val>
                                            <p:fltVal val="0"/>
                                          </p:val>
                                        </p:tav>
                                      </p:tavLst>
                                    </p:anim>
                                    <p:animEffect transition="out" filter="fade">
                                      <p:cBhvr>
                                        <p:cTn id="8" dur="1000"/>
                                        <p:tgtEl>
                                          <p:spTgt spid="66"/>
                                        </p:tgtEl>
                                      </p:cBhvr>
                                    </p:animEffect>
                                    <p:set>
                                      <p:cBhvr>
                                        <p:cTn id="9" dur="1" fill="hold">
                                          <p:stCondLst>
                                            <p:cond delay="999"/>
                                          </p:stCondLst>
                                        </p:cTn>
                                        <p:tgtEl>
                                          <p:spTgt spid="6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 calcmode="lin" valueType="num">
                                      <p:cBhvr>
                                        <p:cTn id="16" dur="1000" fill="hold"/>
                                        <p:tgtEl>
                                          <p:spTgt spid="25"/>
                                        </p:tgtEl>
                                        <p:attrNameLst>
                                          <p:attrName>style.rotation</p:attrName>
                                        </p:attrNameLst>
                                      </p:cBhvr>
                                      <p:tavLst>
                                        <p:tav tm="0">
                                          <p:val>
                                            <p:fltVal val="360"/>
                                          </p:val>
                                        </p:tav>
                                        <p:tav tm="100000">
                                          <p:val>
                                            <p:fltVal val="0"/>
                                          </p:val>
                                        </p:tav>
                                      </p:tavLst>
                                    </p:anim>
                                    <p:animEffect transition="in" filter="fade">
                                      <p:cBhvr>
                                        <p:cTn id="17" dur="1000"/>
                                        <p:tgtEl>
                                          <p:spTgt spid="25"/>
                                        </p:tgtEl>
                                      </p:cBhvr>
                                    </p:animEffect>
                                  </p:childTnLst>
                                </p:cTn>
                              </p:par>
                              <p:par>
                                <p:cTn id="18" presetID="22" presetClass="entr" presetSubtype="8" fill="hold" nodeType="withEffect">
                                  <p:stCondLst>
                                    <p:cond delay="100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360"/>
                                          </p:val>
                                        </p:tav>
                                        <p:tav tm="100000">
                                          <p:val>
                                            <p:fltVal val="0"/>
                                          </p:val>
                                        </p:tav>
                                      </p:tavLst>
                                    </p:anim>
                                    <p:animEffect transition="in" filter="fade">
                                      <p:cBhvr>
                                        <p:cTn id="28" dur="1000"/>
                                        <p:tgtEl>
                                          <p:spTgt spid="26"/>
                                        </p:tgtEl>
                                      </p:cBhvr>
                                    </p:animEffect>
                                  </p:childTnLst>
                                </p:cTn>
                              </p:par>
                              <p:par>
                                <p:cTn id="29" presetID="22" presetClass="entr" presetSubtype="8"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360"/>
                                          </p:val>
                                        </p:tav>
                                        <p:tav tm="100000">
                                          <p:val>
                                            <p:fltVal val="0"/>
                                          </p:val>
                                        </p:tav>
                                      </p:tavLst>
                                    </p:anim>
                                    <p:animEffect transition="in" filter="fade">
                                      <p:cBhvr>
                                        <p:cTn id="39" dur="1000"/>
                                        <p:tgtEl>
                                          <p:spTgt spid="27"/>
                                        </p:tgtEl>
                                      </p:cBhvr>
                                    </p:animEffect>
                                  </p:childTnLst>
                                </p:cTn>
                              </p:par>
                              <p:par>
                                <p:cTn id="40" presetID="22" presetClass="entr" presetSubtype="8" fill="hold" nodeType="withEffect">
                                  <p:stCondLst>
                                    <p:cond delay="100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1"/>
          <p:cNvSpPr>
            <a:spLocks noChangeArrowheads="1"/>
          </p:cNvSpPr>
          <p:nvPr/>
        </p:nvSpPr>
        <p:spPr bwMode="auto">
          <a:xfrm>
            <a:off x="150813" y="1603375"/>
            <a:ext cx="8783637" cy="4032250"/>
          </a:xfrm>
          <a:prstGeom prst="rect">
            <a:avLst/>
          </a:prstGeom>
          <a:noFill/>
          <a:ln w="9525">
            <a:noFill/>
            <a:miter lim="800000"/>
            <a:headEnd/>
            <a:tailEnd/>
          </a:ln>
        </p:spPr>
        <p:txBody>
          <a:bodyPr>
            <a:spAutoFit/>
          </a:bodyPr>
          <a:lstStyle/>
          <a:p>
            <a:pPr algn="ctr"/>
            <a:r>
              <a:rPr lang="en-GB" sz="3200" dirty="0">
                <a:latin typeface="Arial" pitchFamily="34" charset="0"/>
                <a:cs typeface="Arial" pitchFamily="34" charset="0"/>
              </a:rPr>
              <a:t>For further </a:t>
            </a:r>
            <a:r>
              <a:rPr lang="en-GB" sz="3200" dirty="0" smtClean="0">
                <a:latin typeface="Arial" pitchFamily="34" charset="0"/>
                <a:cs typeface="Arial" pitchFamily="34" charset="0"/>
              </a:rPr>
              <a:t>information </a:t>
            </a:r>
            <a:r>
              <a:rPr lang="en-GB" sz="3200" dirty="0">
                <a:latin typeface="Arial" pitchFamily="34" charset="0"/>
                <a:cs typeface="Arial" pitchFamily="34" charset="0"/>
              </a:rPr>
              <a:t>on student finance and </a:t>
            </a:r>
            <a:r>
              <a:rPr lang="en-GB" sz="3200" dirty="0" smtClean="0">
                <a:latin typeface="Arial" pitchFamily="34" charset="0"/>
                <a:cs typeface="Arial" pitchFamily="34" charset="0"/>
              </a:rPr>
              <a:t>to apply </a:t>
            </a:r>
            <a:r>
              <a:rPr lang="en-GB" sz="3200" dirty="0">
                <a:latin typeface="Arial" pitchFamily="34" charset="0"/>
                <a:cs typeface="Arial" pitchFamily="34" charset="0"/>
              </a:rPr>
              <a:t>go </a:t>
            </a:r>
            <a:r>
              <a:rPr lang="en-GB" sz="3200" dirty="0" smtClean="0">
                <a:latin typeface="Arial" pitchFamily="34" charset="0"/>
                <a:cs typeface="Arial" pitchFamily="34" charset="0"/>
              </a:rPr>
              <a:t>to</a:t>
            </a:r>
            <a:endParaRPr lang="en-GB" sz="3200" b="1" dirty="0">
              <a:solidFill>
                <a:srgbClr val="DD4814"/>
              </a:solidFill>
              <a:latin typeface="Arial" pitchFamily="34" charset="0"/>
              <a:cs typeface="Arial" pitchFamily="34" charset="0"/>
            </a:endParaRPr>
          </a:p>
          <a:p>
            <a:pPr algn="ctr"/>
            <a:r>
              <a:rPr lang="en-GB" sz="3200" b="1" dirty="0">
                <a:latin typeface="Arial" pitchFamily="34" charset="0"/>
                <a:cs typeface="Arial" pitchFamily="34" charset="0"/>
              </a:rPr>
              <a:t>www.gov.uk/studentfinance</a:t>
            </a:r>
          </a:p>
          <a:p>
            <a:pPr algn="ctr"/>
            <a:endParaRPr lang="en-GB" sz="3200" b="1" dirty="0">
              <a:latin typeface="Arial" pitchFamily="34" charset="0"/>
              <a:cs typeface="Arial" pitchFamily="34" charset="0"/>
            </a:endParaRPr>
          </a:p>
          <a:p>
            <a:pPr algn="ctr"/>
            <a:endParaRPr lang="en-GB" sz="3200" b="1" dirty="0">
              <a:latin typeface="Arial" pitchFamily="34" charset="0"/>
              <a:cs typeface="Arial" pitchFamily="34" charset="0"/>
            </a:endParaRPr>
          </a:p>
          <a:p>
            <a:pPr algn="ctr"/>
            <a:r>
              <a:rPr lang="en-GB" sz="3200" dirty="0">
                <a:latin typeface="Arial" pitchFamily="34" charset="0"/>
                <a:cs typeface="Arial" pitchFamily="34" charset="0"/>
              </a:rPr>
              <a:t>For a range of helpful tools and guidance, </a:t>
            </a:r>
          </a:p>
          <a:p>
            <a:pPr algn="ctr"/>
            <a:r>
              <a:rPr lang="en-GB" sz="3200" dirty="0" smtClean="0">
                <a:latin typeface="Arial" pitchFamily="34" charset="0"/>
                <a:cs typeface="Arial" pitchFamily="34" charset="0"/>
              </a:rPr>
              <a:t>visit our student finance zone</a:t>
            </a:r>
            <a:endParaRPr lang="en-GB" sz="3200" b="1" dirty="0">
              <a:latin typeface="Arial" pitchFamily="34" charset="0"/>
              <a:cs typeface="Arial" pitchFamily="34" charset="0"/>
            </a:endParaRPr>
          </a:p>
          <a:p>
            <a:pPr algn="ctr"/>
            <a:r>
              <a:rPr lang="en-GB" sz="3200" b="1" dirty="0">
                <a:latin typeface="Arial" pitchFamily="34" charset="0"/>
                <a:cs typeface="Arial" pitchFamily="34" charset="0"/>
              </a:rPr>
              <a:t>www.thestudentroom.co.uk/studentfinance</a:t>
            </a:r>
          </a:p>
        </p:txBody>
      </p:sp>
      <p:sp>
        <p:nvSpPr>
          <p:cNvPr id="47113" name="AutoShape 14"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4" name="AutoShape 16"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5" name="AutoShape 18"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6" name="AutoShape 22" descr="data:image/jpeg;base64,/9j/4AAQSkZJRgABAQAAAQABAAD/2wCEAAkGBwgHBhEUBxIVExQUFxgXGBcXGRQXFhkVFhQWGRQXGRUZHy0gGholHBQUITEiJikrLi46GCEzPDMsQygtLisBCgoKDg0OGxAQGywmICUsLC4tLC80LCwsNCssLCwsLC8wLDQsLDAsLCwuLCwsLC8wMCwsLCwsLywvLCwsLCw0LP/AABEIAOEA4QMBEQACEQEDEQH/xAAbAAEAAgMBAQAAAAAAAAAAAAAABQYDBAcCAf/EAEAQAAIBAwEEBwUEBgsBAAAAAAABAgMEBREGITFBEiJRYXGBkRMyobHBQmKS0SNDUnKC4RQkMzREg6KywtLxB//EABsBAQACAwEBAAAAAAAAAAAAAAAEBQEDBgIH/8QANBEBAAIBAgMFCAIBBAMBAAAAAAECAwQREiExBUFRkdETImFxgaGx4TLwwRQjQvFSU5IV/9oADAMBAAIRAxEAPwDuIAAAAAAAAAAAAAAAAAAAAAAAAAAAAAAAAAAAAAAAAAAAAAAAAAAAAAAAAAAAAAAAAAAAAAAAAAAAAAAAAAAAAAAAAAAAAAAAAAAAAAAAAAAAAAAAAAAAAAAAAAAAAAAAAAAAAAAAAAAAAAAAAAAAAAAAAAAAAAAAAAAAAAAAAAAAAAAAAAAAAAAAAAAAAAAAAAAAAAAAAAAAAAAAAY/b0v6R0Okunp0ujz6OumunZqeuGeHi25PHtK8XBvz232+DIeXsAAAAAAAAARGc2hs8QtKnXqPhBcfFv7KJOn0t83OOUeKDq+0MWm5Tzt4R/nwUrIbVZW8k+hP2UeyG5/i4+mhbY9Dip1jf5+jns/amoyTynhjwj16/hEzubio9ak5yffKT+bJMUrHSIQZyXnrafOXqje3dB60KtSPhKS+pi2OlusQ9Vz5aTvW0x9ZT2M2yv7aSV6lVj27oz9VufmvMh5ez8dv4cp+yy0/bGanLJ70eU+n96rtjMnaZS36VnLVc1wlF9jXIqcuG+KdrQ6LT6nHnrxY59W4am9FZTaHG41NVp9KX7EOtLz5Lz0JOLS5cvSOXjKFqO0MGDlad58I5z+vq9YHIV8paOrVgoRk2oLi+it2rfe9fQxqMVcVuCJ3nvZ0WovqMftLRtEzyj4JMjpgAAAAAAAAAActyWWr1M/Ovby0cZNQf3Y7kvBriu9nRYsFYwxjtHdz+bjNRq7zqZzUnnE8vlHL7/wCV92fzdDMW2serUj70OzvXbEptTprYbfDul02i1tNTTeOVo6x/e5KkZNAAAAAAAQe1OcWItUqOjqz91di5ya+X/pL0mm9tbeekf3ZXdo67/TU2r/Kenq5tUqTq1HKq3KTerb3tt82X0RERtDkbWm0zNp3mXkywAAAGxj765x1yp2kujLh3NdjXNHjJirkrw2htwZ74b8dJ2lnvM1k71f1mtNrsXVXpHTU8U0+Kn8aw2ZdbqMv87z+Pxs9YHEVcveqFPdBb5y7I/wDZ8v5GNRnjDXeevczo9JbU5OCOnfPw9Z7nUqNKnb0FGklGMUklySS3HO2mbTvPWXaVrWlYrHKIZDD0AAAAAAAAAMN3N07SbXKMn6Jnqkb2iHjJPDSZ+EuOx91HUy4GOjNa3Na0uIztpOMo8Gvl3ruPF6VvXhtHJsx5LY7Rek7TDoWz209DJpQudIVez7Mv3X293zKTU6O2L3q84dToe06Z9qX5W+0/L0WAhLQAAAAHxtJbwOTZrISyeTnUfBvSPdBe78N/mzpcGL2WOK/3dw+q1E58s5PL5dzSNqOAAAAAB6p9Dpr2uunPo6a+Wu4xO+3Jmu2/vdPgsFHaqdjaqniqEKUVzk3Nt9r4ashW0MXtxZLTP29VpTtScVODDSKx8efpzSezlDI5ysq2VnJ0ovqw4RnJc+itzin6sj6m2LBHBjjn3z4Jmgpn1Vva5rTwx0jumfl4R+VyKtfgAAAAAAAADxWh7SlJPmmvVGYnad2LRvEw424SptqfFbn4rczqd9+cOA4ZrynuAAFmwm19zZpRv06sO39YvN+957+8gZ9BW/OnKft+lvpO18mL3cvvR49/7/vNdsdk7PJU9bOal2rhJeMXvRU5MN8c7Wh0WDU4s8b453/Pk2zU3gACO2hrO3wdeUePQkl4taL5m/TV4stY+KLrrzTT3tHhLlJ0biQAAAAAAACybM7MVMhJVL5ONLilwlP8o9/Pl2kDVayMfu06/j9rfs/sy2ba+TlX7z+vy6DCEacEqaSSWiS4JLgkUszMzvLqIiIjaHowyAAAAAAAAAAHNdssc7HMSlFdSr11+99teu/+IvtDl48W3fHL0cj2rp/ZZ5tHS3P69/r9UETFaAAPVOc6U06TcWuDTaa8GhMRMbSzWZrO8TtKfx+2GStUlcaVV97dL8S+qZBydn4rc68lpg7Xz4+Vvej48p8/0sNntpja395U6b710l6x3/AhX7Oyx/HaVpi7awW/nvX7/hL2+Yxtz/Y1qb7ukk/R7yNbT5a9aynY9ZgyfxvHmwbSpV9n7hU2n1G93dv+h60vu5q7+LXr44tLfbwly06JxgAAAAAABH3kJI6uznKvoAAAAAAAAAAAAPFerChRlKruUU5PwS1ZmtZtMRDze0VrNp6QjL+3sNpMY40ZxkuMZRabjLk9Pg0SMd8mmybzH0Q82PDrcO1ZifCY7pc2v7K4x904XcejJejXJp80X2PJXJXiq5LNhvhvNLxtP96fBrntqAAAAB8aT4mTZ9j1fd3GOpHLoAAAAAAAAZLaHtbmEV9qUV6yS+pi87Vmfg9444r1jxmPy7Gcs70AAAAAAAAAAAGK5pe3tpxf2ouPqtD1W3DaJeMleKs18Ycfpyq29TqNwktzabTTXFao6eYi0c+cODrNqTymYnyZ7rIXl3TUbqpKaW9dLRteEnv+J4pipSd6xs25NRlyRte2/wA/Xq1jY0gAAAAAAAAAAAAAAEjs5Q/pGeoL76l+Drf8TRqrcOG0/D88kvQ049TSPjv5c/8ADqxzjtQAAAAAAAAAAAAOa7Y412GXlKK6lXWa/e+2vV6+ZfaHNx49u+OXo5HtTTTizzaOluf17/X6oImK0AAAAAAAAAAAAAAAAWj/AOf2vtMnUqPhCGnnN/lF+pX9pX2xxXxn8LnsTFxZrX8I/P8A0v5SunAAAAAAAAAAAAA0czjKOWsXTr7ucZc4y5NG7BmtivxQjarTV1GOaW+k+EuYZLH3ONunC7WjXB8pLti+aOgxZa5a8VXHZ8F8F+C8c/z8mqbGkAAAAAAAAAAAAAAA6RsVYuzwkZT96q+m/B7o/BJ+ZRa7Jx5do7uTreycHs9PEz1tz9PsnyEswAAAAAAAAAAAAAEXmJYe4XssrKmnxSlJRkteDi3vXPgSMMZq+/jifoh6qdLf/bzTH1nafopWVwVlQbdjd0ZL9mU4qXquPoi2w6m9uV6T9Ic9qdDipzx5az8JmN0C9zJisAAAAAAAAAAAAA3cNj5ZPJQprg3rJ9kF7z9N3mjVny+yxzb+7pGl0858sY/P5d7rMYxhFKO5Lcl3HNTO7t4iIjaH0MgAAAAAAAAAAAAAKvt1i3dWSq0VrKlr0u+D4+nH1LDs/Nw34J6T+VN2xpfaY4y1616/L9eqgF05gAAAAAAAAAAAAAB0HYjEuzsXVrrSdXh2qH2fXj6FJr8/HfgjpH5dT2RpfZY/aW62/Hd59VmIC3AAAAAAAAAAAAAAADSa3gc/2o2YqWc5VcfHWm97iuMO3Rc4/IutJrIvHBfr+f25ftDsycUzkxR7vh4fr8fJWCwU4AAAAAAAAAAAJ3ZPCPK3nSrL9FB9b70uUPq/5kPWan2Vdo6z/d1l2bov9Rk4rfxjr8Z8PX9ulLctxQuuAAAAAAAAAAAAAAAAAABB5XZbHZCTlFOnN/ahok33x4P5kzDrcmPl1j4q3U9l4M077bT4x6KzkNjrizpOXtqXQXFz6UPzJ+PtCt524Z3+HP0VGfsfJjibcddvjvHqrT47ieqAAAAAAAACQweIr5i76NHdFe/LlFfVvkjRqM9cNd5690JWk0l9Tfhr0758P26hY2lCxtY07ZaRit31b7Wzn8mS17Ta3V2WHFTFSKUjlDOeGwAAAAAAAAAAAAAAAAAPFarToQbrSUUubaS9WZis2naIebXrWN7TtCt5TbKytk1Yr2su3hBfxc/L1J+Hs+9ud+UfdU6jtjFTlj96ft5+imZTK3mUq63ktdOEVuivCP14lriwUxRtWPVz+o1WXUTvkn6d3k0jajgAAAAAAJXA4G6zFXqdWmn1pvh4R7X8iNqNVXDHx8E3R6HJqZ5cq98+njLpOPsbfHWqhaR0ivVvm2+bKLJltktxWdbgwUw0ilI2hsmtuAAAAAAAAAAAAAAAIbL1c5a6yx0adWP7LUlNeGktJfPxJWGMFuV94n7fhA1VtXj97FEWjw57/nmrFXbTLRk04U4tcU4z1T705FhXs7DPPeft6Ka3bOpiduGI+k+rSuNqszX/AFvRX3YxXxab+JurosFe7f5o9+1NVf8A5bfKI/aJuLitcz1uZym+2TcvmSa0rWNqxshXyXyTveZn582My8AAAAAAAPdCjVuKqjbxcpPgktWYtaKxvadoeqUte3DWN58IW/CbGNtTy7/y0/8AdJfJepV5+0O7F5+i90nY3/LP/wDPrPp5rlSpwo01GklFLckloku5FXMzM7y6CtYrG1Y2h7MMgAAAAAAAAAAAAAAAABo5LE2OTj/XKak+UuEl4SW83Ys+TF/GUbPpMOeP9yu/x7/NVr/Yaa1eOq6/dnuf4o/kWGPtKP8AnHkps3YcxzxW+k+seiAu8DlbR/pqM2u2K6a/06/Em01WK/S0fhWZdDqMf8qT9Of4R0urLSW59j3M3xzRJ5TtIAAAfacZVZaUk5PsSbfohMxHVmsTadq8/klLPZvL3fuUnFds+ovR7/gRr6vDTrby5pmLs7U5OlNvny/f2WHH7DQi08jUb+7DcvOT3vySIWTtKelI81pg7EiOeW2/wj1/6Wixx9pj6XRs4KC7uL8XxfmV+TLfJO9p3XOHT48NeHHXZsmtuAAAAAAAAAAAAAAAAAAAAAAAGOrQpVl+mjGXik/mZi0x0l5tStv5Ru054TFVH16FL8EfyNsajLHS0+aPbRae3XHXyh4Wz2HX+Hp+h6/1Wb/yl5//AD9L/wCuPJlp4fGUn+joUl/BH8jxOfLPW0+bZXSYK9KV8obkKcKa0ppJdy0NczM9W+KxHR6MMg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7" name="AutoShape 24" descr="data:image/jpeg;base64,/9j/4AAQSkZJRgABAQAAAQABAAD/2wCEAAkGBwgHBhEUBxIVExQUFxgXGBcXGRQXFhkVFhQWGRQXGRUZHy0gGholHBQUITEiJikrLi46GCEzPDMsQygtLisBCgoKDg0OGxAQGywmICUsLC4tLC80LCwsNCssLCwsLC8wLDQsLDAsLCwuLCwsLC8wMCwsLCwsLywvLCwsLCw0LP/AABEIAOEA4QMBEQACEQEDEQH/xAAbAAEAAgMBAQAAAAAAAAAAAAAABQYDBAcCAf/EAEAQAAIBAwEEBwUEBgsBAAAAAAABAgMEBREGITFBEiJRYXGBkRMyobHBQmKS0SNDUnKC4RQkMzREg6KywtLxB//EABsBAQACAwEBAAAAAAAAAAAAAAAEBQEDBgIH/8QANBEBAAIBAgMFCAIBBAMBAAAAAAECAwQREiExBUFRkdETImFxgaGx4TLwwRQjQvFSU5IV/9oADAMBAAIRAxEAPwDuIAAAAAAAAAAAAAAAAAAAAAAAAAAAAAAAAAAAAAAAAAAAAAAAAAAAAAAAAAAAAAAAAAAAAAAAAAAAAAAAAAAAAAAAAAAAAAAAAAAAAAAAAAAAAAAAAAAAAAAAAAAAAAAAAAAAAAAAAAAAAAAAAAAAAAAAAAAAAAAAAAAAAAAAAAAAAAAAAAAAAAAAAAAAAAAAAAAAAAAAAAAAAAAAAY/b0v6R0Okunp0ujz6OumunZqeuGeHi25PHtK8XBvz232+DIeXsAAAAAAAAARGc2hs8QtKnXqPhBcfFv7KJOn0t83OOUeKDq+0MWm5Tzt4R/nwUrIbVZW8k+hP2UeyG5/i4+mhbY9Dip1jf5+jns/amoyTynhjwj16/hEzubio9ak5yffKT+bJMUrHSIQZyXnrafOXqje3dB60KtSPhKS+pi2OlusQ9Vz5aTvW0x9ZT2M2yv7aSV6lVj27oz9VufmvMh5ez8dv4cp+yy0/bGanLJ70eU+n96rtjMnaZS36VnLVc1wlF9jXIqcuG+KdrQ6LT6nHnrxY59W4am9FZTaHG41NVp9KX7EOtLz5Lz0JOLS5cvSOXjKFqO0MGDlad58I5z+vq9YHIV8paOrVgoRk2oLi+it2rfe9fQxqMVcVuCJ3nvZ0WovqMftLRtEzyj4JMjpgAAAAAAAAAActyWWr1M/Ovby0cZNQf3Y7kvBriu9nRYsFYwxjtHdz+bjNRq7zqZzUnnE8vlHL7/wCV92fzdDMW2serUj70OzvXbEptTprYbfDul02i1tNTTeOVo6x/e5KkZNAAAAAAAQe1OcWItUqOjqz91di5ya+X/pL0mm9tbeekf3ZXdo67/TU2r/Kenq5tUqTq1HKq3KTerb3tt82X0RERtDkbWm0zNp3mXkywAAAGxj765x1yp2kujLh3NdjXNHjJirkrw2htwZ74b8dJ2lnvM1k71f1mtNrsXVXpHTU8U0+Kn8aw2ZdbqMv87z+Pxs9YHEVcveqFPdBb5y7I/wDZ8v5GNRnjDXeevczo9JbU5OCOnfPw9Z7nUqNKnb0FGklGMUklySS3HO2mbTvPWXaVrWlYrHKIZDD0AAAAAAAAAMN3N07SbXKMn6Jnqkb2iHjJPDSZ+EuOx91HUy4GOjNa3Na0uIztpOMo8Gvl3ruPF6VvXhtHJsx5LY7Rek7TDoWz209DJpQudIVez7Mv3X293zKTU6O2L3q84dToe06Z9qX5W+0/L0WAhLQAAAAHxtJbwOTZrISyeTnUfBvSPdBe78N/mzpcGL2WOK/3dw+q1E58s5PL5dzSNqOAAAAAB6p9Dpr2uunPo6a+Wu4xO+3Jmu2/vdPgsFHaqdjaqniqEKUVzk3Nt9r4ashW0MXtxZLTP29VpTtScVODDSKx8efpzSezlDI5ysq2VnJ0ovqw4RnJc+itzin6sj6m2LBHBjjn3z4Jmgpn1Vva5rTwx0jumfl4R+VyKtfgAAAAAAAADxWh7SlJPmmvVGYnad2LRvEw424SptqfFbn4rczqd9+cOA4ZrynuAAFmwm19zZpRv06sO39YvN+957+8gZ9BW/OnKft+lvpO18mL3cvvR49/7/vNdsdk7PJU9bOal2rhJeMXvRU5MN8c7Wh0WDU4s8b453/Pk2zU3gACO2hrO3wdeUePQkl4taL5m/TV4stY+KLrrzTT3tHhLlJ0biQAAAAAAACybM7MVMhJVL5ONLilwlP8o9/Pl2kDVayMfu06/j9rfs/sy2ba+TlX7z+vy6DCEacEqaSSWiS4JLgkUszMzvLqIiIjaHowyAAAAAAAAAAHNdssc7HMSlFdSr11+99teu/+IvtDl48W3fHL0cj2rp/ZZ5tHS3P69/r9UETFaAAPVOc6U06TcWuDTaa8GhMRMbSzWZrO8TtKfx+2GStUlcaVV97dL8S+qZBydn4rc68lpg7Xz4+Vvej48p8/0sNntpja395U6b710l6x3/AhX7Oyx/HaVpi7awW/nvX7/hL2+Yxtz/Y1qb7ukk/R7yNbT5a9aynY9ZgyfxvHmwbSpV9n7hU2n1G93dv+h60vu5q7+LXr44tLfbwly06JxgAAAAAABH3kJI6uznKvoAAAAAAAAAAAAPFerChRlKruUU5PwS1ZmtZtMRDze0VrNp6QjL+3sNpMY40ZxkuMZRabjLk9Pg0SMd8mmybzH0Q82PDrcO1ZifCY7pc2v7K4x904XcejJejXJp80X2PJXJXiq5LNhvhvNLxtP96fBrntqAAAAB8aT4mTZ9j1fd3GOpHLoAAAAAAAAZLaHtbmEV9qUV6yS+pi87Vmfg9444r1jxmPy7Gcs70AAAAAAAAAAAGK5pe3tpxf2ouPqtD1W3DaJeMleKs18Ycfpyq29TqNwktzabTTXFao6eYi0c+cODrNqTymYnyZ7rIXl3TUbqpKaW9dLRteEnv+J4pipSd6xs25NRlyRte2/wA/Xq1jY0gAAAAAAAAAAAAAAEjs5Q/pGeoL76l+Drf8TRqrcOG0/D88kvQ049TSPjv5c/8ADqxzjtQAAAAAAAAAAAAOa7Y412GXlKK6lXWa/e+2vV6+ZfaHNx49u+OXo5HtTTTizzaOluf17/X6oImK0AAAAAAAAAAAAAAAAWj/AOf2vtMnUqPhCGnnN/lF+pX9pX2xxXxn8LnsTFxZrX8I/P8A0v5SunAAAAAAAAAAAAA0czjKOWsXTr7ucZc4y5NG7BmtivxQjarTV1GOaW+k+EuYZLH3ONunC7WjXB8pLti+aOgxZa5a8VXHZ8F8F+C8c/z8mqbGkAAAAAAAAAAAAAAA6RsVYuzwkZT96q+m/B7o/BJ+ZRa7Jx5do7uTreycHs9PEz1tz9PsnyEswAAAAAAAAAAAAAEXmJYe4XssrKmnxSlJRkteDi3vXPgSMMZq+/jifoh6qdLf/bzTH1nafopWVwVlQbdjd0ZL9mU4qXquPoi2w6m9uV6T9Ic9qdDipzx5az8JmN0C9zJisAAAAAAAAAAAAA3cNj5ZPJQprg3rJ9kF7z9N3mjVny+yxzb+7pGl0858sY/P5d7rMYxhFKO5Lcl3HNTO7t4iIjaH0MgAAAAAAAAAAAAAKvt1i3dWSq0VrKlr0u+D4+nH1LDs/Nw34J6T+VN2xpfaY4y1616/L9eqgF05gAAAAAAAAAAAAAB0HYjEuzsXVrrSdXh2qH2fXj6FJr8/HfgjpH5dT2RpfZY/aW62/Hd59VmIC3AAAAAAAAAAAAAAADSa3gc/2o2YqWc5VcfHWm97iuMO3Rc4/IutJrIvHBfr+f25ftDsycUzkxR7vh4fr8fJWCwU4AAAAAAAAAAAJ3ZPCPK3nSrL9FB9b70uUPq/5kPWan2Vdo6z/d1l2bov9Rk4rfxjr8Z8PX9ulLctxQuuAAAAAAAAAAAAAAAAAABB5XZbHZCTlFOnN/ahok33x4P5kzDrcmPl1j4q3U9l4M077bT4x6KzkNjrizpOXtqXQXFz6UPzJ+PtCt524Z3+HP0VGfsfJjibcddvjvHqrT47ieqAAAAAAAACQweIr5i76NHdFe/LlFfVvkjRqM9cNd5690JWk0l9Tfhr0758P26hY2lCxtY07ZaRit31b7Wzn8mS17Ta3V2WHFTFSKUjlDOeGwAAAAAAAAAAAAAAAAAPFarToQbrSUUubaS9WZis2naIebXrWN7TtCt5TbKytk1Yr2su3hBfxc/L1J+Hs+9ud+UfdU6jtjFTlj96ft5+imZTK3mUq63ktdOEVuivCP14lriwUxRtWPVz+o1WXUTvkn6d3k0jajgAAAAAAJXA4G6zFXqdWmn1pvh4R7X8iNqNVXDHx8E3R6HJqZ5cq98+njLpOPsbfHWqhaR0ivVvm2+bKLJltktxWdbgwUw0ilI2hsmtuAAAAAAAAAAAAAAAIbL1c5a6yx0adWP7LUlNeGktJfPxJWGMFuV94n7fhA1VtXj97FEWjw57/nmrFXbTLRk04U4tcU4z1T705FhXs7DPPeft6Ka3bOpiduGI+k+rSuNqszX/AFvRX3YxXxab+JurosFe7f5o9+1NVf8A5bfKI/aJuLitcz1uZym+2TcvmSa0rWNqxshXyXyTveZn582My8AAAAAAAPdCjVuKqjbxcpPgktWYtaKxvadoeqUte3DWN58IW/CbGNtTy7/y0/8AdJfJepV5+0O7F5+i90nY3/LP/wDPrPp5rlSpwo01GklFLckloku5FXMzM7y6CtYrG1Y2h7MMgAAAAAAAAAAAAAAAABo5LE2OTj/XKak+UuEl4SW83Ys+TF/GUbPpMOeP9yu/x7/NVr/Yaa1eOq6/dnuf4o/kWGPtKP8AnHkps3YcxzxW+k+seiAu8DlbR/pqM2u2K6a/06/Em01WK/S0fhWZdDqMf8qT9Of4R0urLSW59j3M3xzRJ5TtIAAAfacZVZaUk5PsSbfohMxHVmsTadq8/klLPZvL3fuUnFds+ovR7/gRr6vDTrby5pmLs7U5OlNvny/f2WHH7DQi08jUb+7DcvOT3vySIWTtKelI81pg7EiOeW2/wj1/6Wixx9pj6XRs4KC7uL8XxfmV+TLfJO9p3XOHT48NeHHXZsmtuAAAAAAAAAAAAAAAAAAAAAAAGOrQpVl+mjGXik/mZi0x0l5tStv5Ru054TFVH16FL8EfyNsajLHS0+aPbRae3XHXyh4Wz2HX+Hp+h6/1Wb/yl5//AD9L/wCuPJlp4fGUn+joUl/BH8jxOfLPW0+bZXSYK9KV8obkKcKa0ppJdy0NczM9W+KxHR6MMg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26"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grpSp>
        <p:nvGrpSpPr>
          <p:cNvPr id="29" name="Group 28"/>
          <p:cNvGrpSpPr/>
          <p:nvPr/>
        </p:nvGrpSpPr>
        <p:grpSpPr>
          <a:xfrm>
            <a:off x="3978082" y="3137336"/>
            <a:ext cx="956524" cy="956524"/>
            <a:chOff x="3978082" y="3137336"/>
            <a:chExt cx="956524" cy="956524"/>
          </a:xfrm>
        </p:grpSpPr>
        <p:pic>
          <p:nvPicPr>
            <p:cNvPr id="22" name="Picture 2"/>
            <p:cNvPicPr>
              <a:picLocks noChangeAspect="1" noChangeArrowheads="1"/>
            </p:cNvPicPr>
            <p:nvPr/>
          </p:nvPicPr>
          <p:blipFill>
            <a:blip r:embed="rId3">
              <a:clrChange>
                <a:clrFrom>
                  <a:srgbClr val="FFFFFF"/>
                </a:clrFrom>
                <a:clrTo>
                  <a:srgbClr val="FFFFFF">
                    <a:alpha val="0"/>
                  </a:srgbClr>
                </a:clrTo>
              </a:clrChange>
            </a:blip>
            <a:srcRect l="37132" t="20709" r="55735" b="66604"/>
            <a:stretch>
              <a:fillRect/>
            </a:stretch>
          </p:blipFill>
          <p:spPr bwMode="auto">
            <a:xfrm>
              <a:off x="3978082" y="3137336"/>
              <a:ext cx="956524" cy="956524"/>
            </a:xfrm>
            <a:prstGeom prst="rect">
              <a:avLst/>
            </a:prstGeom>
            <a:noFill/>
            <a:ln w="9525">
              <a:noFill/>
              <a:miter lim="800000"/>
              <a:headEnd/>
              <a:tailEnd/>
            </a:ln>
            <a:effectLst/>
          </p:spPr>
        </p:pic>
        <p:sp>
          <p:nvSpPr>
            <p:cNvPr id="27" name="TextBox 12"/>
            <p:cNvSpPr txBox="1">
              <a:spLocks noChangeArrowheads="1"/>
            </p:cNvSpPr>
            <p:nvPr/>
          </p:nvSpPr>
          <p:spPr bwMode="auto">
            <a:xfrm>
              <a:off x="4045642" y="3152563"/>
              <a:ext cx="858838" cy="923330"/>
            </a:xfrm>
            <a:prstGeom prst="rect">
              <a:avLst/>
            </a:prstGeom>
            <a:noFill/>
            <a:ln w="9525">
              <a:noFill/>
              <a:miter lim="800000"/>
              <a:headEnd/>
              <a:tailEnd/>
            </a:ln>
          </p:spPr>
          <p:txBody>
            <a:bodyPr>
              <a:spAutoFit/>
            </a:bodyPr>
            <a:lstStyle/>
            <a:p>
              <a:pPr algn="ctr">
                <a:spcAft>
                  <a:spcPts val="1200"/>
                </a:spcAft>
              </a:pPr>
              <a:r>
                <a:rPr lang="en-US" sz="5400" b="1" dirty="0">
                  <a:solidFill>
                    <a:schemeClr val="bg1"/>
                  </a:solidFill>
                  <a:cs typeface="Arial" pitchFamily="34" charset="0"/>
                </a:rPr>
                <a:t>i</a:t>
              </a:r>
            </a:p>
          </p:txBody>
        </p:sp>
      </p:grpSp>
      <p:sp>
        <p:nvSpPr>
          <p:cNvPr id="28"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70C0"/>
                </a:solidFill>
                <a:latin typeface="Arial" pitchFamily="34" charset="0"/>
                <a:cs typeface="Arial" pitchFamily="34" charset="0"/>
              </a:rPr>
              <a:t>NEED MORE INFORMATION?</a:t>
            </a:r>
          </a:p>
          <a:p>
            <a:pPr>
              <a:spcAft>
                <a:spcPts val="600"/>
              </a:spcAft>
            </a:pPr>
            <a:r>
              <a:rPr lang="en-US" sz="2000" dirty="0" smtClean="0">
                <a:latin typeface="Arial" pitchFamily="34" charset="0"/>
                <a:cs typeface="Arial" pitchFamily="34" charset="0"/>
              </a:rPr>
              <a:t>REMEMBER SFE IS ONLINE</a:t>
            </a:r>
            <a:endParaRPr lang="en-US" sz="2000" dirty="0">
              <a:latin typeface="Arial" pitchFamily="34" charset="0"/>
              <a:cs typeface="Arial" pitchFamily="34" charset="0"/>
            </a:endParaRPr>
          </a:p>
        </p:txBody>
      </p:sp>
      <p:pic>
        <p:nvPicPr>
          <p:cNvPr id="14" name="Picture 2" descr="heloa-logo-20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49904" y="1694251"/>
            <a:ext cx="8821737" cy="4486275"/>
          </a:xfrm>
          <a:prstGeom prst="rect">
            <a:avLst/>
          </a:prstGeom>
          <a:noFill/>
          <a:ln w="9525">
            <a:noFill/>
            <a:miter lim="800000"/>
            <a:headEnd/>
            <a:tailEnd/>
          </a:ln>
        </p:spPr>
        <p:txBody>
          <a:bodyPr/>
          <a:lstStyle/>
          <a:p>
            <a:pPr marL="360000" indent="-360000" eaLnBrk="0" hangingPunct="0">
              <a:spcBef>
                <a:spcPts val="0"/>
              </a:spcBef>
              <a:defRPr/>
            </a:pPr>
            <a:r>
              <a:rPr lang="en-GB" dirty="0" smtClean="0">
                <a:latin typeface="Arial" pitchFamily="34" charset="0"/>
                <a:ea typeface="ＭＳ Ｐゴシック" charset="-128"/>
                <a:cs typeface="Arial" pitchFamily="34" charset="0"/>
              </a:rPr>
              <a:t>Students </a:t>
            </a:r>
            <a:r>
              <a:rPr lang="en-GB" dirty="0">
                <a:latin typeface="Arial" pitchFamily="34" charset="0"/>
                <a:ea typeface="ＭＳ Ｐゴシック" charset="-128"/>
                <a:cs typeface="Arial" pitchFamily="34" charset="0"/>
              </a:rPr>
              <a:t>need to meet certain residency criteria in order to be </a:t>
            </a:r>
            <a:r>
              <a:rPr lang="en-GB" dirty="0" smtClean="0">
                <a:latin typeface="Arial" pitchFamily="34" charset="0"/>
                <a:ea typeface="ＭＳ Ｐゴシック" charset="-128"/>
                <a:cs typeface="Arial" pitchFamily="34" charset="0"/>
              </a:rPr>
              <a:t>eligible for financial</a:t>
            </a:r>
          </a:p>
          <a:p>
            <a:pPr marL="360000" indent="-360000" eaLnBrk="0" hangingPunct="0">
              <a:spcBef>
                <a:spcPts val="0"/>
              </a:spcBef>
              <a:defRPr/>
            </a:pPr>
            <a:r>
              <a:rPr lang="en-GB" dirty="0" smtClean="0">
                <a:latin typeface="Arial" pitchFamily="34" charset="0"/>
                <a:ea typeface="ＭＳ Ｐゴシック" charset="-128"/>
                <a:cs typeface="Arial" pitchFamily="34" charset="0"/>
              </a:rPr>
              <a:t>support </a:t>
            </a:r>
            <a:r>
              <a:rPr lang="en-GB" dirty="0">
                <a:latin typeface="Arial" pitchFamily="34" charset="0"/>
                <a:ea typeface="ＭＳ Ｐゴシック" charset="-128"/>
                <a:cs typeface="Arial" pitchFamily="34" charset="0"/>
              </a:rPr>
              <a:t>from </a:t>
            </a:r>
            <a:r>
              <a:rPr lang="en-GB" dirty="0" smtClean="0">
                <a:latin typeface="Arial" pitchFamily="34" charset="0"/>
                <a:ea typeface="ＭＳ Ｐゴシック" charset="-128"/>
                <a:cs typeface="Arial" pitchFamily="34" charset="0"/>
              </a:rPr>
              <a:t>SFE:</a:t>
            </a: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r>
              <a:rPr lang="en-GB" dirty="0" smtClean="0">
                <a:latin typeface="Arial" pitchFamily="34" charset="0"/>
                <a:ea typeface="ＭＳ Ｐゴシック" charset="-128"/>
                <a:cs typeface="Arial" pitchFamily="34" charset="0"/>
              </a:rPr>
              <a:t>Have settled </a:t>
            </a:r>
            <a:r>
              <a:rPr lang="en-GB" dirty="0">
                <a:latin typeface="Arial" pitchFamily="34" charset="0"/>
                <a:ea typeface="ＭＳ Ｐゴシック" charset="-128"/>
                <a:cs typeface="Arial" pitchFamily="34" charset="0"/>
              </a:rPr>
              <a:t>status – </a:t>
            </a:r>
            <a:r>
              <a:rPr lang="en-GB" dirty="0" smtClean="0">
                <a:latin typeface="Arial" pitchFamily="34" charset="0"/>
                <a:ea typeface="ＭＳ Ｐゴシック" charset="-128"/>
                <a:cs typeface="Arial" pitchFamily="34" charset="0"/>
              </a:rPr>
              <a:t>Can </a:t>
            </a:r>
            <a:r>
              <a:rPr lang="en-GB" dirty="0">
                <a:latin typeface="Arial" pitchFamily="34" charset="0"/>
                <a:ea typeface="ＭＳ Ｐゴシック" charset="-128"/>
                <a:cs typeface="Arial" pitchFamily="34" charset="0"/>
              </a:rPr>
              <a:t>live in the UK without any Home Office restriction</a:t>
            </a:r>
          </a:p>
          <a:p>
            <a:pPr marL="360000" indent="-360000" eaLnBrk="0" hangingPunct="0">
              <a:spcBef>
                <a:spcPts val="0"/>
              </a:spcBef>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r>
              <a:rPr lang="en-GB" dirty="0" smtClean="0">
                <a:latin typeface="Arial" pitchFamily="34" charset="0"/>
                <a:ea typeface="ＭＳ Ｐゴシック" charset="-128"/>
                <a:cs typeface="Arial" pitchFamily="34" charset="0"/>
              </a:rPr>
              <a:t>Be ordinarily </a:t>
            </a:r>
            <a:r>
              <a:rPr lang="en-GB" dirty="0">
                <a:latin typeface="Arial" pitchFamily="34" charset="0"/>
                <a:ea typeface="ＭＳ Ｐゴシック" charset="-128"/>
                <a:cs typeface="Arial" pitchFamily="34" charset="0"/>
              </a:rPr>
              <a:t>resident in England on the first day of the first academic year </a:t>
            </a:r>
            <a:r>
              <a:rPr lang="en-GB" dirty="0" smtClean="0">
                <a:latin typeface="Arial" pitchFamily="34" charset="0"/>
                <a:ea typeface="ＭＳ Ｐゴシック" charset="-128"/>
                <a:cs typeface="Arial" pitchFamily="34" charset="0"/>
              </a:rPr>
              <a:t>of </a:t>
            </a:r>
          </a:p>
          <a:p>
            <a:pPr marL="360000" indent="-360000" eaLnBrk="0" hangingPunct="0">
              <a:spcBef>
                <a:spcPts val="0"/>
              </a:spcBef>
              <a:defRPr/>
            </a:pPr>
            <a:r>
              <a:rPr lang="en-GB" dirty="0" smtClean="0">
                <a:latin typeface="Arial" pitchFamily="34" charset="0"/>
                <a:ea typeface="ＭＳ Ｐゴシック" charset="-128"/>
                <a:cs typeface="Arial" pitchFamily="34" charset="0"/>
              </a:rPr>
              <a:t>	their </a:t>
            </a:r>
            <a:r>
              <a:rPr lang="en-GB" dirty="0">
                <a:latin typeface="Arial" pitchFamily="34" charset="0"/>
                <a:ea typeface="ＭＳ Ｐゴシック" charset="-128"/>
                <a:cs typeface="Arial" pitchFamily="34" charset="0"/>
              </a:rPr>
              <a:t>course</a:t>
            </a:r>
          </a:p>
          <a:p>
            <a:pPr marL="360000" indent="-360000" eaLnBrk="0" hangingPunct="0">
              <a:spcBef>
                <a:spcPts val="0"/>
              </a:spcBef>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r>
              <a:rPr lang="en-GB" dirty="0">
                <a:latin typeface="Arial" pitchFamily="34" charset="0"/>
                <a:ea typeface="ＭＳ Ｐゴシック" charset="-128"/>
                <a:cs typeface="Arial" pitchFamily="34" charset="0"/>
              </a:rPr>
              <a:t>Been living in the UK for the three years immediately prior to this </a:t>
            </a:r>
            <a:r>
              <a:rPr lang="en-GB" dirty="0" smtClean="0">
                <a:latin typeface="Arial" pitchFamily="34" charset="0"/>
                <a:ea typeface="ＭＳ Ｐゴシック" charset="-128"/>
                <a:cs typeface="Arial" pitchFamily="34" charset="0"/>
              </a:rPr>
              <a:t>date</a:t>
            </a:r>
            <a:endParaRPr lang="en-GB" dirty="0">
              <a:latin typeface="Arial" pitchFamily="34" charset="0"/>
              <a:ea typeface="ＭＳ Ｐゴシック" charset="-128"/>
              <a:cs typeface="Arial" pitchFamily="34" charset="0"/>
            </a:endParaRPr>
          </a:p>
          <a:p>
            <a:pPr marL="360000" indent="-360000" eaLnBrk="0" hangingPunct="0">
              <a:spcBef>
                <a:spcPts val="0"/>
              </a:spcBef>
              <a:defRPr/>
            </a:pPr>
            <a:endParaRPr lang="en-GB" dirty="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r>
              <a:rPr lang="en-GB" dirty="0" smtClean="0">
                <a:latin typeface="Arial" pitchFamily="34" charset="0"/>
                <a:ea typeface="ＭＳ Ｐゴシック" charset="-128"/>
                <a:cs typeface="Arial" pitchFamily="34" charset="0"/>
              </a:rPr>
              <a:t>Support available to you might vary if you are an EU or international student </a:t>
            </a:r>
          </a:p>
          <a:p>
            <a:pPr marL="360000" indent="-360000" eaLnBrk="0" hangingPunct="0">
              <a:spcBef>
                <a:spcPts val="0"/>
              </a:spcBef>
              <a:defRPr/>
            </a:pPr>
            <a:r>
              <a:rPr lang="en-GB" dirty="0" smtClean="0">
                <a:latin typeface="Arial" pitchFamily="34" charset="0"/>
                <a:ea typeface="ＭＳ Ｐゴシック" charset="-128"/>
                <a:cs typeface="Arial" pitchFamily="34" charset="0"/>
              </a:rPr>
              <a:t>	or hold a status such as refugee or EEA migrant worker</a:t>
            </a:r>
          </a:p>
          <a:p>
            <a:pPr marL="360000" indent="-360000" eaLnBrk="0" hangingPunct="0">
              <a:spcBef>
                <a:spcPts val="0"/>
              </a:spcBef>
              <a:buFont typeface="Arial" pitchFamily="34" charset="0"/>
              <a:buChar char="•"/>
              <a:defRPr/>
            </a:pPr>
            <a:endParaRPr lang="en-GB" dirty="0" smtClean="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r>
              <a:rPr lang="en-GB" dirty="0" smtClean="0">
                <a:latin typeface="Arial" pitchFamily="34" charset="0"/>
                <a:ea typeface="ＭＳ Ｐゴシック" charset="-128"/>
                <a:cs typeface="Arial" pitchFamily="34" charset="0"/>
              </a:rPr>
              <a:t>You can call SFE on </a:t>
            </a:r>
            <a:r>
              <a:rPr lang="en-GB" b="1" dirty="0" smtClean="0">
                <a:latin typeface="Arial" pitchFamily="34" charset="0"/>
                <a:ea typeface="ＭＳ Ｐゴシック" charset="-128"/>
                <a:cs typeface="Arial" pitchFamily="34" charset="0"/>
              </a:rPr>
              <a:t>0300 100 0607 </a:t>
            </a:r>
            <a:r>
              <a:rPr lang="en-GB" dirty="0" smtClean="0">
                <a:latin typeface="Arial" pitchFamily="34" charset="0"/>
                <a:ea typeface="ＭＳ Ｐゴシック" charset="-128"/>
                <a:cs typeface="Arial" pitchFamily="34" charset="0"/>
              </a:rPr>
              <a:t>if you are unsure</a:t>
            </a: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lvl="3" indent="-360000">
              <a:lnSpc>
                <a:spcPct val="150000"/>
              </a:lnSpc>
              <a:spcBef>
                <a:spcPts val="0"/>
              </a:spcBef>
              <a:buClr>
                <a:schemeClr val="tx1"/>
              </a:buClr>
              <a:buSzPct val="125000"/>
              <a:buFontTx/>
              <a:buChar char="-"/>
              <a:defRPr/>
            </a:pPr>
            <a:endParaRPr lang="en-GB" b="1" dirty="0">
              <a:latin typeface="Arial" pitchFamily="34" charset="0"/>
              <a:ea typeface="ＭＳ Ｐゴシック" charset="-128"/>
              <a:cs typeface="Arial" pitchFamily="34" charset="0"/>
            </a:endParaRPr>
          </a:p>
        </p:txBody>
      </p:sp>
      <p:sp>
        <p:nvSpPr>
          <p:cNvPr id="4" name="TextBox 14"/>
          <p:cNvSpPr txBox="1">
            <a:spLocks noChangeArrowheads="1"/>
          </p:cNvSpPr>
          <p:nvPr/>
        </p:nvSpPr>
        <p:spPr bwMode="auto">
          <a:xfrm>
            <a:off x="1778000" y="361950"/>
            <a:ext cx="5754688" cy="81560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GENERAL ELIGIBILITY</a:t>
            </a:r>
            <a:endParaRPr lang="en-US" sz="2000" dirty="0">
              <a:latin typeface="Arial" pitchFamily="34" charset="0"/>
              <a:cs typeface="Arial" pitchFamily="34" charset="0"/>
            </a:endParaRPr>
          </a:p>
        </p:txBody>
      </p:sp>
      <p:sp>
        <p:nvSpPr>
          <p:cNvPr id="5"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pic>
        <p:nvPicPr>
          <p:cNvPr id="7"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60722" y="1722134"/>
            <a:ext cx="8877300" cy="4533900"/>
          </a:xfrm>
          <a:prstGeom prst="rect">
            <a:avLst/>
          </a:prstGeom>
          <a:noFill/>
          <a:ln w="9525">
            <a:noFill/>
            <a:miter lim="800000"/>
            <a:headEnd/>
            <a:tailEnd/>
          </a:ln>
        </p:spPr>
        <p:txBody>
          <a:bodyPr/>
          <a:lstStyle/>
          <a:p>
            <a:pPr marL="360000" indent="-360000" eaLnBrk="0" hangingPunct="0">
              <a:spcBef>
                <a:spcPts val="0"/>
              </a:spcBef>
              <a:defRPr/>
            </a:pPr>
            <a:r>
              <a:rPr lang="en-GB" dirty="0" smtClean="0">
                <a:latin typeface="Arial" pitchFamily="34" charset="0"/>
                <a:ea typeface="ＭＳ Ｐゴシック" charset="-128"/>
                <a:cs typeface="Arial" pitchFamily="34" charset="0"/>
              </a:rPr>
              <a:t>Generally, a Tuition </a:t>
            </a:r>
            <a:r>
              <a:rPr lang="en-GB" dirty="0">
                <a:latin typeface="Arial" pitchFamily="34" charset="0"/>
                <a:ea typeface="ＭＳ Ｐゴシック" charset="-128"/>
                <a:cs typeface="Arial" pitchFamily="34" charset="0"/>
              </a:rPr>
              <a:t>Fee </a:t>
            </a:r>
            <a:r>
              <a:rPr lang="en-GB" dirty="0" smtClean="0">
                <a:latin typeface="Arial" pitchFamily="34" charset="0"/>
                <a:ea typeface="ＭＳ Ｐゴシック" charset="-128"/>
                <a:cs typeface="Arial" pitchFamily="34" charset="0"/>
              </a:rPr>
              <a:t>Loan is </a:t>
            </a:r>
            <a:r>
              <a:rPr lang="en-GB" dirty="0">
                <a:latin typeface="Arial" pitchFamily="34" charset="0"/>
                <a:ea typeface="ＭＳ Ｐゴシック" charset="-128"/>
                <a:cs typeface="Arial" pitchFamily="34" charset="0"/>
              </a:rPr>
              <a:t>available </a:t>
            </a:r>
            <a:r>
              <a:rPr lang="en-GB" dirty="0" smtClean="0">
                <a:latin typeface="Arial" pitchFamily="34" charset="0"/>
                <a:ea typeface="ＭＳ Ｐゴシック" charset="-128"/>
                <a:cs typeface="Arial" pitchFamily="34" charset="0"/>
              </a:rPr>
              <a:t>for your first full undergraduate course, </a:t>
            </a:r>
          </a:p>
          <a:p>
            <a:pPr marL="360000" indent="-360000" eaLnBrk="0" hangingPunct="0">
              <a:spcBef>
                <a:spcPts val="0"/>
              </a:spcBef>
              <a:defRPr/>
            </a:pPr>
            <a:r>
              <a:rPr lang="en-GB" dirty="0" smtClean="0">
                <a:latin typeface="Arial" pitchFamily="34" charset="0"/>
                <a:ea typeface="ＭＳ Ｐゴシック" charset="-128"/>
                <a:cs typeface="Arial" pitchFamily="34" charset="0"/>
              </a:rPr>
              <a:t>plus one additional year should you need it:</a:t>
            </a: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defRPr/>
            </a:pPr>
            <a:endParaRPr lang="en-GB" dirty="0" smtClean="0">
              <a:latin typeface="Arial" pitchFamily="34" charset="0"/>
              <a:ea typeface="ＭＳ Ｐゴシック" charset="-128"/>
              <a:cs typeface="Arial" pitchFamily="34" charset="0"/>
            </a:endParaRPr>
          </a:p>
          <a:p>
            <a:pPr marL="360000" indent="-360000" eaLnBrk="0" hangingPunct="0">
              <a:spcBef>
                <a:spcPts val="0"/>
              </a:spcBef>
              <a:defRPr/>
            </a:pPr>
            <a:endParaRPr lang="en-GB" dirty="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r>
              <a:rPr lang="en-GB" dirty="0" smtClean="0">
                <a:latin typeface="Arial" pitchFamily="34" charset="0"/>
                <a:ea typeface="ＭＳ Ｐゴシック" charset="-128"/>
                <a:cs typeface="Arial" pitchFamily="34" charset="0"/>
              </a:rPr>
              <a:t>This extra year could be used if you take a qualification like a foundation degree and then want to ‘top-up’ to a full honours or even if you have to re-take a year</a:t>
            </a:r>
          </a:p>
          <a:p>
            <a:pPr marL="360000" indent="-360000" eaLnBrk="0" hangingPunct="0">
              <a:spcBef>
                <a:spcPts val="0"/>
              </a:spcBef>
              <a:buFont typeface="Arial" pitchFamily="34" charset="0"/>
              <a:buChar char="•"/>
              <a:defRPr/>
            </a:pPr>
            <a:endParaRPr lang="en-GB" b="1" dirty="0" smtClean="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r>
              <a:rPr lang="en-GB" dirty="0" smtClean="0">
                <a:latin typeface="Arial" pitchFamily="34" charset="0"/>
                <a:ea typeface="ＭＳ Ｐゴシック" charset="-128"/>
                <a:cs typeface="Arial" pitchFamily="34" charset="0"/>
              </a:rPr>
              <a:t>You might not get full support if you have to repeat more than one year or have any previous HE study, but personal circumstances can be taken into account</a:t>
            </a:r>
            <a:endParaRPr lang="en-GB" dirty="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defRPr/>
            </a:pPr>
            <a:endParaRPr lang="en-GB" b="1" dirty="0">
              <a:latin typeface="Arial" pitchFamily="34" charset="0"/>
              <a:ea typeface="ＭＳ Ｐゴシック" charset="-128"/>
              <a:cs typeface="Arial" pitchFamily="34" charset="0"/>
            </a:endParaRPr>
          </a:p>
          <a:p>
            <a:pPr marL="360000" lvl="3" indent="-360000">
              <a:lnSpc>
                <a:spcPct val="150000"/>
              </a:lnSpc>
              <a:spcBef>
                <a:spcPts val="0"/>
              </a:spcBef>
              <a:buClr>
                <a:schemeClr val="tx1"/>
              </a:buClr>
              <a:buSzPct val="125000"/>
              <a:buFontTx/>
              <a:buChar char="-"/>
              <a:defRPr/>
            </a:pPr>
            <a:endParaRPr lang="en-GB" b="1" dirty="0">
              <a:latin typeface="Arial" pitchFamily="34" charset="0"/>
              <a:ea typeface="ＭＳ Ｐゴシック" charset="-128"/>
              <a:cs typeface="Arial" pitchFamily="34" charset="0"/>
            </a:endParaRPr>
          </a:p>
        </p:txBody>
      </p:sp>
      <p:grpSp>
        <p:nvGrpSpPr>
          <p:cNvPr id="2" name="Group 60"/>
          <p:cNvGrpSpPr>
            <a:grpSpLocks/>
          </p:cNvGrpSpPr>
          <p:nvPr/>
        </p:nvGrpSpPr>
        <p:grpSpPr bwMode="auto">
          <a:xfrm>
            <a:off x="1301059" y="2651238"/>
            <a:ext cx="6941963" cy="1571911"/>
            <a:chOff x="797439" y="2362919"/>
            <a:chExt cx="7641639" cy="1729876"/>
          </a:xfrm>
        </p:grpSpPr>
        <p:sp>
          <p:nvSpPr>
            <p:cNvPr id="27662" name="TextBox 19"/>
            <p:cNvSpPr txBox="1">
              <a:spLocks noChangeArrowheads="1"/>
            </p:cNvSpPr>
            <p:nvPr/>
          </p:nvSpPr>
          <p:spPr bwMode="auto">
            <a:xfrm>
              <a:off x="1483722" y="3381513"/>
              <a:ext cx="6188301" cy="711282"/>
            </a:xfrm>
            <a:prstGeom prst="rect">
              <a:avLst/>
            </a:prstGeom>
            <a:noFill/>
            <a:ln w="9525">
              <a:noFill/>
              <a:miter lim="800000"/>
              <a:headEnd/>
              <a:tailEnd/>
            </a:ln>
          </p:spPr>
          <p:txBody>
            <a:bodyPr wrap="square">
              <a:spAutoFit/>
            </a:bodyPr>
            <a:lstStyle/>
            <a:p>
              <a:r>
                <a:rPr lang="en-GB" b="1" dirty="0">
                  <a:solidFill>
                    <a:srgbClr val="002060"/>
                  </a:solidFill>
                  <a:latin typeface="Arial" pitchFamily="34" charset="0"/>
                  <a:cs typeface="Arial" pitchFamily="34" charset="0"/>
                </a:rPr>
                <a:t>Example based on standard 3 year F/T Course</a:t>
              </a:r>
              <a:endParaRPr lang="en-GB" dirty="0">
                <a:solidFill>
                  <a:srgbClr val="002060"/>
                </a:solidFill>
                <a:latin typeface="Arial" pitchFamily="34" charset="0"/>
                <a:cs typeface="Arial" pitchFamily="34" charset="0"/>
              </a:endParaRPr>
            </a:p>
            <a:p>
              <a:endParaRPr lang="en-US" dirty="0">
                <a:solidFill>
                  <a:srgbClr val="002060"/>
                </a:solidFill>
                <a:latin typeface="Arial" pitchFamily="34" charset="0"/>
                <a:cs typeface="Arial" pitchFamily="34" charset="0"/>
              </a:endParaRPr>
            </a:p>
          </p:txBody>
        </p:sp>
        <p:grpSp>
          <p:nvGrpSpPr>
            <p:cNvPr id="3" name="Group 57"/>
            <p:cNvGrpSpPr>
              <a:grpSpLocks/>
            </p:cNvGrpSpPr>
            <p:nvPr/>
          </p:nvGrpSpPr>
          <p:grpSpPr bwMode="auto">
            <a:xfrm>
              <a:off x="797439" y="2362919"/>
              <a:ext cx="7641639" cy="968037"/>
              <a:chOff x="797439" y="2362919"/>
              <a:chExt cx="7641639" cy="968037"/>
            </a:xfrm>
          </p:grpSpPr>
          <p:sp>
            <p:nvSpPr>
              <p:cNvPr id="27664" name="Rectangle 19"/>
              <p:cNvSpPr>
                <a:spLocks noChangeArrowheads="1"/>
              </p:cNvSpPr>
              <p:nvPr/>
            </p:nvSpPr>
            <p:spPr bwMode="auto">
              <a:xfrm>
                <a:off x="4460452" y="2363765"/>
                <a:ext cx="793244" cy="711282"/>
              </a:xfrm>
              <a:prstGeom prst="rect">
                <a:avLst/>
              </a:prstGeom>
              <a:noFill/>
              <a:ln w="9525">
                <a:noFill/>
                <a:miter lim="800000"/>
                <a:headEnd/>
                <a:tailEnd/>
              </a:ln>
            </p:spPr>
            <p:txBody>
              <a:bodyPr anchor="ctr">
                <a:spAutoFit/>
              </a:bodyPr>
              <a:lstStyle/>
              <a:p>
                <a:pPr algn="ctr">
                  <a:tabLst>
                    <a:tab pos="228600" algn="l"/>
                    <a:tab pos="1714500" algn="l"/>
                    <a:tab pos="2400300" algn="l"/>
                    <a:tab pos="3086100" algn="l"/>
                  </a:tabLst>
                </a:pPr>
                <a:r>
                  <a:rPr lang="en-GB" b="1" dirty="0">
                    <a:solidFill>
                      <a:srgbClr val="0000FF"/>
                    </a:solidFill>
                    <a:latin typeface="Arial" pitchFamily="34" charset="0"/>
                    <a:cs typeface="Arial" pitchFamily="34" charset="0"/>
                  </a:rPr>
                  <a:t>                                                                            </a:t>
                </a:r>
                <a:r>
                  <a:rPr lang="en-GB" b="1" dirty="0">
                    <a:solidFill>
                      <a:srgbClr val="002060"/>
                    </a:solidFill>
                    <a:latin typeface="Arial" pitchFamily="34" charset="0"/>
                    <a:cs typeface="Arial" pitchFamily="34" charset="0"/>
                  </a:rPr>
                  <a:t>+</a:t>
                </a:r>
              </a:p>
            </p:txBody>
          </p:sp>
          <p:sp>
            <p:nvSpPr>
              <p:cNvPr id="27665" name="Line 12"/>
              <p:cNvSpPr>
                <a:spLocks noChangeShapeType="1"/>
              </p:cNvSpPr>
              <p:nvPr/>
            </p:nvSpPr>
            <p:spPr bwMode="auto">
              <a:xfrm>
                <a:off x="1483722" y="2883601"/>
                <a:ext cx="829526" cy="0"/>
              </a:xfrm>
              <a:prstGeom prst="line">
                <a:avLst/>
              </a:prstGeom>
              <a:noFill/>
              <a:ln w="76200">
                <a:solidFill>
                  <a:srgbClr val="002060"/>
                </a:solidFill>
                <a:round/>
                <a:headEnd/>
                <a:tailEnd type="triangle" w="med" len="med"/>
              </a:ln>
            </p:spPr>
            <p:txBody>
              <a:bodyPr/>
              <a:lstStyle/>
              <a:p>
                <a:endParaRPr lang="en-GB" dirty="0">
                  <a:latin typeface="Arial" pitchFamily="34" charset="0"/>
                  <a:cs typeface="Arial" pitchFamily="34" charset="0"/>
                </a:endParaRPr>
              </a:p>
            </p:txBody>
          </p:sp>
          <p:sp>
            <p:nvSpPr>
              <p:cNvPr id="27666" name="Line 12"/>
              <p:cNvSpPr>
                <a:spLocks noChangeShapeType="1"/>
              </p:cNvSpPr>
              <p:nvPr/>
            </p:nvSpPr>
            <p:spPr bwMode="auto">
              <a:xfrm>
                <a:off x="2950244" y="2883602"/>
                <a:ext cx="829526" cy="0"/>
              </a:xfrm>
              <a:prstGeom prst="line">
                <a:avLst/>
              </a:prstGeom>
              <a:noFill/>
              <a:ln w="76200">
                <a:solidFill>
                  <a:srgbClr val="002060"/>
                </a:solidFill>
                <a:round/>
                <a:headEnd/>
                <a:tailEnd type="triangle" w="med" len="med"/>
              </a:ln>
            </p:spPr>
            <p:txBody>
              <a:bodyPr/>
              <a:lstStyle/>
              <a:p>
                <a:endParaRPr lang="en-GB" dirty="0">
                  <a:latin typeface="Arial" pitchFamily="34" charset="0"/>
                  <a:cs typeface="Arial" pitchFamily="34" charset="0"/>
                </a:endParaRPr>
              </a:p>
            </p:txBody>
          </p:sp>
          <p:sp>
            <p:nvSpPr>
              <p:cNvPr id="27667" name="TextBox 18"/>
              <p:cNvSpPr txBox="1">
                <a:spLocks noChangeArrowheads="1"/>
              </p:cNvSpPr>
              <p:nvPr/>
            </p:nvSpPr>
            <p:spPr bwMode="auto">
              <a:xfrm>
                <a:off x="6273600" y="2663923"/>
                <a:ext cx="2165478" cy="406447"/>
              </a:xfrm>
              <a:prstGeom prst="rect">
                <a:avLst/>
              </a:prstGeom>
              <a:noFill/>
              <a:ln w="9525">
                <a:noFill/>
                <a:miter lim="800000"/>
                <a:headEnd/>
                <a:tailEnd/>
              </a:ln>
            </p:spPr>
            <p:txBody>
              <a:bodyPr wrap="none">
                <a:spAutoFit/>
              </a:bodyPr>
              <a:lstStyle/>
              <a:p>
                <a:r>
                  <a:rPr lang="en-GB" b="1" dirty="0">
                    <a:solidFill>
                      <a:srgbClr val="002060"/>
                    </a:solidFill>
                    <a:latin typeface="Arial" pitchFamily="34" charset="0"/>
                    <a:cs typeface="Arial" pitchFamily="34" charset="0"/>
                  </a:rPr>
                  <a:t> 4 years support</a:t>
                </a:r>
                <a:endParaRPr lang="en-US" b="1" dirty="0">
                  <a:solidFill>
                    <a:srgbClr val="002060"/>
                  </a:solidFill>
                  <a:latin typeface="Arial" pitchFamily="34" charset="0"/>
                  <a:cs typeface="Arial" pitchFamily="34" charset="0"/>
                </a:endParaRPr>
              </a:p>
            </p:txBody>
          </p:sp>
          <p:grpSp>
            <p:nvGrpSpPr>
              <p:cNvPr id="4" name="Group 43"/>
              <p:cNvGrpSpPr>
                <a:grpSpLocks/>
              </p:cNvGrpSpPr>
              <p:nvPr/>
            </p:nvGrpSpPr>
            <p:grpSpPr bwMode="auto">
              <a:xfrm>
                <a:off x="797439" y="2413617"/>
                <a:ext cx="914411" cy="914165"/>
                <a:chOff x="-255184" y="2551840"/>
                <a:chExt cx="914411" cy="914165"/>
              </a:xfrm>
            </p:grpSpPr>
            <p:sp>
              <p:nvSpPr>
                <p:cNvPr id="42" name="Oval 41"/>
                <p:cNvSpPr/>
                <p:nvPr/>
              </p:nvSpPr>
              <p:spPr>
                <a:xfrm>
                  <a:off x="-255184" y="2551840"/>
                  <a:ext cx="914411" cy="914165"/>
                </a:xfrm>
                <a:prstGeom prst="ellipse">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80" name="TextBox 42"/>
                <p:cNvSpPr txBox="1">
                  <a:spLocks noChangeArrowheads="1"/>
                </p:cNvSpPr>
                <p:nvPr/>
              </p:nvSpPr>
              <p:spPr bwMode="auto">
                <a:xfrm>
                  <a:off x="-226302" y="2817629"/>
                  <a:ext cx="838523" cy="406447"/>
                </a:xfrm>
                <a:prstGeom prst="rect">
                  <a:avLst/>
                </a:prstGeom>
                <a:noFill/>
                <a:ln w="9525">
                  <a:noFill/>
                  <a:miter lim="800000"/>
                  <a:headEnd/>
                  <a:tailEnd/>
                </a:ln>
              </p:spPr>
              <p:txBody>
                <a:bodyPr wrap="none">
                  <a:spAutoFit/>
                </a:bodyPr>
                <a:lstStyle/>
                <a:p>
                  <a:r>
                    <a:rPr lang="en-GB" dirty="0" smtClean="0">
                      <a:solidFill>
                        <a:schemeClr val="bg1"/>
                      </a:solidFill>
                      <a:latin typeface="Arial" pitchFamily="34" charset="0"/>
                      <a:cs typeface="Arial" pitchFamily="34" charset="0"/>
                    </a:rPr>
                    <a:t>18/19</a:t>
                  </a:r>
                  <a:endParaRPr lang="en-GB" dirty="0">
                    <a:solidFill>
                      <a:schemeClr val="bg1"/>
                    </a:solidFill>
                    <a:latin typeface="Arial" pitchFamily="34" charset="0"/>
                    <a:cs typeface="Arial" pitchFamily="34" charset="0"/>
                  </a:endParaRPr>
                </a:p>
              </p:txBody>
            </p:sp>
          </p:grpSp>
          <p:grpSp>
            <p:nvGrpSpPr>
              <p:cNvPr id="5" name="Group 44"/>
              <p:cNvGrpSpPr>
                <a:grpSpLocks/>
              </p:cNvGrpSpPr>
              <p:nvPr/>
            </p:nvGrpSpPr>
            <p:grpSpPr bwMode="auto">
              <a:xfrm>
                <a:off x="2278594" y="2416792"/>
                <a:ext cx="914411" cy="914164"/>
                <a:chOff x="-255561" y="2562102"/>
                <a:chExt cx="914411" cy="914164"/>
              </a:xfrm>
            </p:grpSpPr>
            <p:sp>
              <p:nvSpPr>
                <p:cNvPr id="46" name="Oval 45"/>
                <p:cNvSpPr/>
                <p:nvPr/>
              </p:nvSpPr>
              <p:spPr>
                <a:xfrm>
                  <a:off x="-255561" y="2562102"/>
                  <a:ext cx="914411" cy="914164"/>
                </a:xfrm>
                <a:prstGeom prst="ellipse">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78" name="TextBox 46"/>
                <p:cNvSpPr txBox="1">
                  <a:spLocks noChangeArrowheads="1"/>
                </p:cNvSpPr>
                <p:nvPr/>
              </p:nvSpPr>
              <p:spPr bwMode="auto">
                <a:xfrm>
                  <a:off x="-212652" y="2828261"/>
                  <a:ext cx="838523" cy="406447"/>
                </a:xfrm>
                <a:prstGeom prst="rect">
                  <a:avLst/>
                </a:prstGeom>
                <a:noFill/>
                <a:ln w="9525">
                  <a:noFill/>
                  <a:miter lim="800000"/>
                  <a:headEnd/>
                  <a:tailEnd/>
                </a:ln>
              </p:spPr>
              <p:txBody>
                <a:bodyPr wrap="none">
                  <a:spAutoFit/>
                </a:bodyPr>
                <a:lstStyle/>
                <a:p>
                  <a:r>
                    <a:rPr lang="en-GB" dirty="0" smtClean="0">
                      <a:solidFill>
                        <a:schemeClr val="bg1"/>
                      </a:solidFill>
                      <a:latin typeface="Arial" pitchFamily="34" charset="0"/>
                      <a:cs typeface="Arial" pitchFamily="34" charset="0"/>
                    </a:rPr>
                    <a:t>19/20</a:t>
                  </a:r>
                  <a:endParaRPr lang="en-GB" dirty="0">
                    <a:solidFill>
                      <a:schemeClr val="bg1"/>
                    </a:solidFill>
                    <a:latin typeface="Arial" pitchFamily="34" charset="0"/>
                    <a:cs typeface="Arial" pitchFamily="34" charset="0"/>
                  </a:endParaRPr>
                </a:p>
              </p:txBody>
            </p:sp>
          </p:grpSp>
          <p:grpSp>
            <p:nvGrpSpPr>
              <p:cNvPr id="6" name="Group 47"/>
              <p:cNvGrpSpPr>
                <a:grpSpLocks/>
              </p:cNvGrpSpPr>
              <p:nvPr/>
            </p:nvGrpSpPr>
            <p:grpSpPr bwMode="auto">
              <a:xfrm>
                <a:off x="3742287" y="2416792"/>
                <a:ext cx="914411" cy="914164"/>
                <a:chOff x="-255609" y="2562103"/>
                <a:chExt cx="914411" cy="914164"/>
              </a:xfrm>
            </p:grpSpPr>
            <p:sp>
              <p:nvSpPr>
                <p:cNvPr id="49" name="Oval 48"/>
                <p:cNvSpPr/>
                <p:nvPr/>
              </p:nvSpPr>
              <p:spPr>
                <a:xfrm>
                  <a:off x="-255609" y="2562103"/>
                  <a:ext cx="914411" cy="914164"/>
                </a:xfrm>
                <a:prstGeom prst="ellipse">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76" name="TextBox 49"/>
                <p:cNvSpPr txBox="1">
                  <a:spLocks noChangeArrowheads="1"/>
                </p:cNvSpPr>
                <p:nvPr/>
              </p:nvSpPr>
              <p:spPr bwMode="auto">
                <a:xfrm>
                  <a:off x="-212652" y="2828260"/>
                  <a:ext cx="838523" cy="406447"/>
                </a:xfrm>
                <a:prstGeom prst="rect">
                  <a:avLst/>
                </a:prstGeom>
                <a:noFill/>
                <a:ln w="9525">
                  <a:noFill/>
                  <a:miter lim="800000"/>
                  <a:headEnd/>
                  <a:tailEnd/>
                </a:ln>
              </p:spPr>
              <p:txBody>
                <a:bodyPr wrap="none">
                  <a:spAutoFit/>
                </a:bodyPr>
                <a:lstStyle/>
                <a:p>
                  <a:r>
                    <a:rPr lang="en-GB" dirty="0" smtClean="0">
                      <a:solidFill>
                        <a:schemeClr val="bg1"/>
                      </a:solidFill>
                      <a:latin typeface="Arial" pitchFamily="34" charset="0"/>
                      <a:cs typeface="Arial" pitchFamily="34" charset="0"/>
                    </a:rPr>
                    <a:t>20/21</a:t>
                  </a:r>
                  <a:endParaRPr lang="en-GB" dirty="0">
                    <a:solidFill>
                      <a:schemeClr val="bg1"/>
                    </a:solidFill>
                    <a:latin typeface="Arial" pitchFamily="34" charset="0"/>
                    <a:cs typeface="Arial" pitchFamily="34" charset="0"/>
                  </a:endParaRPr>
                </a:p>
              </p:txBody>
            </p:sp>
          </p:grpSp>
          <p:grpSp>
            <p:nvGrpSpPr>
              <p:cNvPr id="7" name="Group 50"/>
              <p:cNvGrpSpPr>
                <a:grpSpLocks/>
              </p:cNvGrpSpPr>
              <p:nvPr/>
            </p:nvGrpSpPr>
            <p:grpSpPr bwMode="auto">
              <a:xfrm>
                <a:off x="5053578" y="2416792"/>
                <a:ext cx="914411" cy="914164"/>
                <a:chOff x="-255668" y="2562104"/>
                <a:chExt cx="914411" cy="914164"/>
              </a:xfrm>
            </p:grpSpPr>
            <p:sp>
              <p:nvSpPr>
                <p:cNvPr id="52" name="Oval 51"/>
                <p:cNvSpPr/>
                <p:nvPr/>
              </p:nvSpPr>
              <p:spPr>
                <a:xfrm>
                  <a:off x="-255668" y="2562104"/>
                  <a:ext cx="914411" cy="914164"/>
                </a:xfrm>
                <a:prstGeom prst="ellipse">
                  <a:avLst/>
                </a:prstGeom>
                <a:solidFill>
                  <a:srgbClr val="1983AE"/>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74" name="TextBox 52"/>
                <p:cNvSpPr txBox="1">
                  <a:spLocks noChangeArrowheads="1"/>
                </p:cNvSpPr>
                <p:nvPr/>
              </p:nvSpPr>
              <p:spPr bwMode="auto">
                <a:xfrm>
                  <a:off x="-206410" y="2668766"/>
                  <a:ext cx="796173" cy="711282"/>
                </a:xfrm>
                <a:prstGeom prst="rect">
                  <a:avLst/>
                </a:prstGeom>
                <a:noFill/>
                <a:ln w="9525">
                  <a:noFill/>
                  <a:miter lim="800000"/>
                  <a:headEnd/>
                  <a:tailEnd/>
                </a:ln>
              </p:spPr>
              <p:txBody>
                <a:bodyPr wrap="none">
                  <a:spAutoFit/>
                </a:bodyPr>
                <a:lstStyle/>
                <a:p>
                  <a:pPr algn="ctr"/>
                  <a:r>
                    <a:rPr lang="en-GB" dirty="0">
                      <a:solidFill>
                        <a:schemeClr val="bg1"/>
                      </a:solidFill>
                      <a:latin typeface="Arial" pitchFamily="34" charset="0"/>
                      <a:cs typeface="Arial" pitchFamily="34" charset="0"/>
                    </a:rPr>
                    <a:t>Extra</a:t>
                  </a:r>
                </a:p>
                <a:p>
                  <a:pPr algn="ctr"/>
                  <a:r>
                    <a:rPr lang="en-GB" dirty="0">
                      <a:solidFill>
                        <a:schemeClr val="bg1"/>
                      </a:solidFill>
                      <a:latin typeface="Arial" pitchFamily="34" charset="0"/>
                      <a:cs typeface="Arial" pitchFamily="34" charset="0"/>
                    </a:rPr>
                    <a:t>Year</a:t>
                  </a:r>
                </a:p>
              </p:txBody>
            </p:sp>
          </p:grpSp>
          <p:sp>
            <p:nvSpPr>
              <p:cNvPr id="27672" name="Rectangle 19"/>
              <p:cNvSpPr>
                <a:spLocks noChangeArrowheads="1"/>
              </p:cNvSpPr>
              <p:nvPr/>
            </p:nvSpPr>
            <p:spPr bwMode="auto">
              <a:xfrm>
                <a:off x="5782482" y="2362919"/>
                <a:ext cx="793244" cy="711282"/>
              </a:xfrm>
              <a:prstGeom prst="rect">
                <a:avLst/>
              </a:prstGeom>
              <a:noFill/>
              <a:ln w="9525">
                <a:noFill/>
                <a:miter lim="800000"/>
                <a:headEnd/>
                <a:tailEnd/>
              </a:ln>
            </p:spPr>
            <p:txBody>
              <a:bodyPr anchor="ctr">
                <a:spAutoFit/>
              </a:bodyPr>
              <a:lstStyle/>
              <a:p>
                <a:pPr algn="ctr">
                  <a:tabLst>
                    <a:tab pos="228600" algn="l"/>
                    <a:tab pos="1714500" algn="l"/>
                    <a:tab pos="2400300" algn="l"/>
                    <a:tab pos="3086100" algn="l"/>
                  </a:tabLst>
                </a:pPr>
                <a:r>
                  <a:rPr lang="en-GB" b="1" dirty="0">
                    <a:solidFill>
                      <a:srgbClr val="0000FF"/>
                    </a:solidFill>
                    <a:latin typeface="Arial" pitchFamily="34" charset="0"/>
                    <a:cs typeface="Arial" pitchFamily="34" charset="0"/>
                  </a:rPr>
                  <a:t>                                                                            </a:t>
                </a:r>
                <a:r>
                  <a:rPr lang="en-GB" b="1" dirty="0">
                    <a:solidFill>
                      <a:srgbClr val="002060"/>
                    </a:solidFill>
                    <a:latin typeface="Arial" pitchFamily="34" charset="0"/>
                    <a:cs typeface="Arial" pitchFamily="34" charset="0"/>
                  </a:rPr>
                  <a:t>=</a:t>
                </a:r>
              </a:p>
            </p:txBody>
          </p:sp>
        </p:grpSp>
      </p:grpSp>
      <p:sp>
        <p:nvSpPr>
          <p:cNvPr id="24" name="TextBox 14"/>
          <p:cNvSpPr txBox="1">
            <a:spLocks noChangeArrowheads="1"/>
          </p:cNvSpPr>
          <p:nvPr/>
        </p:nvSpPr>
        <p:spPr bwMode="auto">
          <a:xfrm>
            <a:off x="1778000" y="361950"/>
            <a:ext cx="5754688" cy="81560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ENTITLEMENT AND PREVIOUS STUDY</a:t>
            </a:r>
            <a:endParaRPr lang="en-US" sz="2000" dirty="0">
              <a:latin typeface="Arial" pitchFamily="34" charset="0"/>
              <a:cs typeface="Arial" pitchFamily="34" charset="0"/>
            </a:endParaRPr>
          </a:p>
        </p:txBody>
      </p:sp>
      <p:sp>
        <p:nvSpPr>
          <p:cNvPr id="25"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pic>
        <p:nvPicPr>
          <p:cNvPr id="27"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03575" y="2530475"/>
            <a:ext cx="575468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DD4814"/>
                </a:solidFill>
                <a:cs typeface="Arial" charset="0"/>
              </a:rPr>
              <a:t>WHAT SUPPORT CAN YOU GET?</a:t>
            </a:r>
          </a:p>
          <a:p>
            <a:pPr eaLnBrk="1" hangingPunct="1">
              <a:spcAft>
                <a:spcPts val="600"/>
              </a:spcAft>
              <a:defRPr/>
            </a:pPr>
            <a:r>
              <a:rPr lang="en-US" sz="2000" dirty="0" smtClean="0">
                <a:cs typeface="Arial" charset="0"/>
              </a:rPr>
              <a:t>FEES, LOANS &amp; EXTRA HELP*</a:t>
            </a:r>
          </a:p>
          <a:p>
            <a:pPr eaLnBrk="1" hangingPunct="1">
              <a:spcAft>
                <a:spcPts val="600"/>
              </a:spcAft>
              <a:defRPr/>
            </a:pPr>
            <a:endParaRPr lang="en-US" sz="2000" dirty="0" smtClean="0">
              <a:cs typeface="Arial" charset="0"/>
            </a:endParaRPr>
          </a:p>
        </p:txBody>
      </p:sp>
      <p:sp>
        <p:nvSpPr>
          <p:cNvPr id="5" name="TextBox 12"/>
          <p:cNvSpPr txBox="1">
            <a:spLocks noChangeArrowheads="1"/>
          </p:cNvSpPr>
          <p:nvPr/>
        </p:nvSpPr>
        <p:spPr bwMode="auto">
          <a:xfrm>
            <a:off x="1327150" y="2635250"/>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1</a:t>
            </a:r>
          </a:p>
        </p:txBody>
      </p:sp>
      <p:pic>
        <p:nvPicPr>
          <p:cNvPr id="8"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9291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5"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6" name="Picture 5"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5218" y="1897040"/>
            <a:ext cx="2465740" cy="400110"/>
          </a:xfrm>
          <a:prstGeom prst="rect">
            <a:avLst/>
          </a:prstGeom>
          <a:noFill/>
        </p:spPr>
        <p:txBody>
          <a:bodyPr wrap="none" rtlCol="0">
            <a:spAutoFit/>
          </a:bodyPr>
          <a:lstStyle/>
          <a:p>
            <a:r>
              <a:rPr lang="en-GB" sz="2000" b="1" dirty="0" smtClean="0">
                <a:latin typeface="Arial" pitchFamily="34" charset="0"/>
                <a:cs typeface="Arial" pitchFamily="34" charset="0"/>
              </a:rPr>
              <a:t>TUITION FEE </a:t>
            </a:r>
            <a:r>
              <a:rPr lang="en-GB" sz="2000" dirty="0" smtClean="0">
                <a:latin typeface="Arial" pitchFamily="34" charset="0"/>
                <a:cs typeface="Arial" pitchFamily="34" charset="0"/>
              </a:rPr>
              <a:t>Loan</a:t>
            </a:r>
            <a:endParaRPr lang="en-GB" sz="2000" dirty="0">
              <a:latin typeface="Arial" pitchFamily="34" charset="0"/>
              <a:cs typeface="Arial" pitchFamily="34" charset="0"/>
            </a:endParaRPr>
          </a:p>
        </p:txBody>
      </p:sp>
      <p:sp>
        <p:nvSpPr>
          <p:cNvPr id="11" name="TextBox 10"/>
          <p:cNvSpPr txBox="1"/>
          <p:nvPr/>
        </p:nvSpPr>
        <p:spPr>
          <a:xfrm>
            <a:off x="3823649" y="4246728"/>
            <a:ext cx="1653017" cy="707886"/>
          </a:xfrm>
          <a:prstGeom prst="rect">
            <a:avLst/>
          </a:prstGeom>
          <a:noFill/>
        </p:spPr>
        <p:txBody>
          <a:bodyPr wrap="none" rtlCol="0">
            <a:spAutoFit/>
          </a:bodyPr>
          <a:lstStyle/>
          <a:p>
            <a:pPr algn="ctr"/>
            <a:r>
              <a:rPr lang="en-GB" sz="2000" dirty="0" smtClean="0">
                <a:latin typeface="Arial" pitchFamily="34" charset="0"/>
                <a:cs typeface="Arial" pitchFamily="34" charset="0"/>
              </a:rPr>
              <a:t>Maintenance</a:t>
            </a:r>
          </a:p>
          <a:p>
            <a:pPr algn="ctr"/>
            <a:r>
              <a:rPr lang="en-GB" sz="2000" dirty="0" smtClean="0">
                <a:latin typeface="Arial" pitchFamily="34" charset="0"/>
                <a:cs typeface="Arial" pitchFamily="34" charset="0"/>
              </a:rPr>
              <a:t>Loan</a:t>
            </a:r>
          </a:p>
        </p:txBody>
      </p:sp>
      <p:sp>
        <p:nvSpPr>
          <p:cNvPr id="12" name="TextBox 11"/>
          <p:cNvSpPr txBox="1"/>
          <p:nvPr/>
        </p:nvSpPr>
        <p:spPr>
          <a:xfrm>
            <a:off x="6375779" y="1953906"/>
            <a:ext cx="1707519" cy="400110"/>
          </a:xfrm>
          <a:prstGeom prst="rect">
            <a:avLst/>
          </a:prstGeom>
          <a:noFill/>
        </p:spPr>
        <p:txBody>
          <a:bodyPr wrap="none" rtlCol="0">
            <a:spAutoFit/>
          </a:bodyPr>
          <a:lstStyle/>
          <a:p>
            <a:r>
              <a:rPr lang="en-GB" sz="2000" dirty="0" smtClean="0">
                <a:latin typeface="Arial" pitchFamily="34" charset="0"/>
                <a:cs typeface="Arial" pitchFamily="34" charset="0"/>
              </a:rPr>
              <a:t>Extra support</a:t>
            </a:r>
            <a:endParaRPr lang="en-GB" sz="2000" dirty="0">
              <a:latin typeface="Arial" pitchFamily="34" charset="0"/>
              <a:cs typeface="Arial" pitchFamily="34" charset="0"/>
            </a:endParaRPr>
          </a:p>
        </p:txBody>
      </p:sp>
      <p:sp>
        <p:nvSpPr>
          <p:cNvPr id="13" name="TextBox 12"/>
          <p:cNvSpPr txBox="1"/>
          <p:nvPr/>
        </p:nvSpPr>
        <p:spPr>
          <a:xfrm rot="21023613">
            <a:off x="1448939" y="3146456"/>
            <a:ext cx="2129221" cy="1200329"/>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What support can you get?</a:t>
            </a:r>
          </a:p>
        </p:txBody>
      </p:sp>
      <p:pic>
        <p:nvPicPr>
          <p:cNvPr id="15" name="Picture 2" descr="heloa-logo-20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266" y="5933841"/>
            <a:ext cx="2218738" cy="74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7141</TotalTime>
  <Words>7089</Words>
  <Application>Microsoft Office PowerPoint</Application>
  <PresentationFormat>On-screen Show (4:3)</PresentationFormat>
  <Paragraphs>1325</Paragraphs>
  <Slides>53</Slides>
  <Notes>37</Notes>
  <HiddenSlides>0</HiddenSlides>
  <MMClips>0</MMClips>
  <ScaleCrop>false</ScaleCrop>
  <HeadingPairs>
    <vt:vector size="4" baseType="variant">
      <vt:variant>
        <vt:lpstr>Theme</vt:lpstr>
      </vt:variant>
      <vt:variant>
        <vt:i4>19</vt:i4>
      </vt:variant>
      <vt:variant>
        <vt:lpstr>Slide Titles</vt:lpstr>
      </vt:variant>
      <vt:variant>
        <vt:i4>53</vt:i4>
      </vt:variant>
    </vt:vector>
  </HeadingPairs>
  <TitlesOfParts>
    <vt:vector size="72" baseType="lpstr">
      <vt:lpstr>Office Theme</vt:lpstr>
      <vt:lpstr>Custom Design</vt:lpstr>
      <vt:lpstr>1_Custom Design</vt:lpstr>
      <vt:lpstr>2_Custom Design</vt:lpstr>
      <vt:lpstr>3_Custom Design</vt:lpstr>
      <vt:lpstr>4_Custom Design</vt:lpstr>
      <vt:lpstr>5_Custom Design</vt:lpstr>
      <vt:lpstr>6_Custom Design</vt:lpstr>
      <vt:lpstr>7_Custom Design</vt:lpstr>
      <vt:lpstr>13_Custom Design</vt:lpstr>
      <vt:lpstr>9_Custom Design</vt:lpstr>
      <vt:lpstr>8_Custom Design</vt:lpstr>
      <vt:lpstr>10_Custom Design</vt:lpstr>
      <vt:lpstr>11_Custom Design</vt:lpstr>
      <vt:lpstr>12_Custom Design</vt:lpstr>
      <vt:lpstr>14_Custom Design</vt:lpstr>
      <vt:lpstr>15_Custom Design</vt:lpstr>
      <vt:lpstr>16_Custom Design</vt:lpstr>
      <vt:lpstr>17_Custom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McLaren</dc:creator>
  <cp:lastModifiedBy>leggjo</cp:lastModifiedBy>
  <cp:revision>500</cp:revision>
  <dcterms:created xsi:type="dcterms:W3CDTF">2014-08-08T12:31:06Z</dcterms:created>
  <dcterms:modified xsi:type="dcterms:W3CDTF">2018-05-25T17:16:02Z</dcterms:modified>
</cp:coreProperties>
</file>